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33"/>
  </p:notesMasterIdLst>
  <p:sldIdLst>
    <p:sldId id="257" r:id="rId2"/>
    <p:sldId id="1543" r:id="rId3"/>
    <p:sldId id="1118" r:id="rId4"/>
    <p:sldId id="1119" r:id="rId5"/>
    <p:sldId id="472" r:id="rId6"/>
    <p:sldId id="1462" r:id="rId7"/>
    <p:sldId id="1562" r:id="rId8"/>
    <p:sldId id="1482" r:id="rId9"/>
    <p:sldId id="1094" r:id="rId10"/>
    <p:sldId id="1589" r:id="rId11"/>
    <p:sldId id="1095" r:id="rId12"/>
    <p:sldId id="1703" r:id="rId13"/>
    <p:sldId id="1591" r:id="rId14"/>
    <p:sldId id="1590" r:id="rId15"/>
    <p:sldId id="1231" r:id="rId16"/>
    <p:sldId id="1232" r:id="rId17"/>
    <p:sldId id="1282" r:id="rId18"/>
    <p:sldId id="1221" r:id="rId19"/>
    <p:sldId id="1534" r:id="rId20"/>
    <p:sldId id="1592" r:id="rId21"/>
    <p:sldId id="1576" r:id="rId22"/>
    <p:sldId id="1540" r:id="rId23"/>
    <p:sldId id="598" r:id="rId24"/>
    <p:sldId id="326" r:id="rId25"/>
    <p:sldId id="1535" r:id="rId26"/>
    <p:sldId id="1086" r:id="rId27"/>
    <p:sldId id="579" r:id="rId28"/>
    <p:sldId id="1429" r:id="rId29"/>
    <p:sldId id="1704" r:id="rId30"/>
    <p:sldId id="1234" r:id="rId31"/>
    <p:sldId id="1445" r:id="rId32"/>
    <p:sldId id="1446" r:id="rId33"/>
    <p:sldId id="1451" r:id="rId34"/>
    <p:sldId id="1452" r:id="rId35"/>
    <p:sldId id="1344" r:id="rId36"/>
    <p:sldId id="1593" r:id="rId37"/>
    <p:sldId id="1122" r:id="rId38"/>
    <p:sldId id="599" r:id="rId39"/>
    <p:sldId id="271" r:id="rId40"/>
    <p:sldId id="328" r:id="rId41"/>
    <p:sldId id="1564" r:id="rId42"/>
    <p:sldId id="1657" r:id="rId43"/>
    <p:sldId id="1648" r:id="rId44"/>
    <p:sldId id="315" r:id="rId45"/>
    <p:sldId id="314" r:id="rId46"/>
    <p:sldId id="600" r:id="rId47"/>
    <p:sldId id="1544" r:id="rId48"/>
    <p:sldId id="692" r:id="rId49"/>
    <p:sldId id="319" r:id="rId50"/>
    <p:sldId id="601" r:id="rId51"/>
    <p:sldId id="500" r:id="rId52"/>
    <p:sldId id="321" r:id="rId53"/>
    <p:sldId id="1286" r:id="rId54"/>
    <p:sldId id="901" r:id="rId55"/>
    <p:sldId id="1566" r:id="rId56"/>
    <p:sldId id="603" r:id="rId57"/>
    <p:sldId id="499" r:id="rId58"/>
    <p:sldId id="604" r:id="rId59"/>
    <p:sldId id="489" r:id="rId60"/>
    <p:sldId id="1483" r:id="rId61"/>
    <p:sldId id="1568" r:id="rId62"/>
    <p:sldId id="1484" r:id="rId63"/>
    <p:sldId id="1284" r:id="rId64"/>
    <p:sldId id="1579" r:id="rId65"/>
    <p:sldId id="1705" r:id="rId66"/>
    <p:sldId id="1581" r:id="rId67"/>
    <p:sldId id="1582" r:id="rId68"/>
    <p:sldId id="1706" r:id="rId69"/>
    <p:sldId id="1487" r:id="rId70"/>
    <p:sldId id="1278" r:id="rId71"/>
    <p:sldId id="1351" r:id="rId72"/>
    <p:sldId id="1098" r:id="rId73"/>
    <p:sldId id="536" r:id="rId74"/>
    <p:sldId id="535" r:id="rId75"/>
    <p:sldId id="537" r:id="rId76"/>
    <p:sldId id="606" r:id="rId77"/>
    <p:sldId id="1571" r:id="rId78"/>
    <p:sldId id="883" r:id="rId79"/>
    <p:sldId id="898" r:id="rId80"/>
    <p:sldId id="900" r:id="rId81"/>
    <p:sldId id="1236" r:id="rId82"/>
    <p:sldId id="842" r:id="rId83"/>
    <p:sldId id="1354" r:id="rId84"/>
    <p:sldId id="1171" r:id="rId85"/>
    <p:sldId id="1192" r:id="rId86"/>
    <p:sldId id="1237" r:id="rId87"/>
    <p:sldId id="843" r:id="rId88"/>
    <p:sldId id="1366" r:id="rId89"/>
    <p:sldId id="1172" r:id="rId90"/>
    <p:sldId id="1193" r:id="rId91"/>
    <p:sldId id="1238" r:id="rId92"/>
    <p:sldId id="844" r:id="rId93"/>
    <p:sldId id="1239" r:id="rId94"/>
    <p:sldId id="845" r:id="rId95"/>
    <p:sldId id="1173" r:id="rId96"/>
    <p:sldId id="1546" r:id="rId97"/>
    <p:sldId id="1573" r:id="rId98"/>
    <p:sldId id="1587" r:id="rId99"/>
    <p:sldId id="1575" r:id="rId100"/>
    <p:sldId id="958" r:id="rId101"/>
    <p:sldId id="959" r:id="rId102"/>
    <p:sldId id="960" r:id="rId103"/>
    <p:sldId id="971" r:id="rId104"/>
    <p:sldId id="961" r:id="rId105"/>
    <p:sldId id="962" r:id="rId106"/>
    <p:sldId id="966" r:id="rId107"/>
    <p:sldId id="967" r:id="rId108"/>
    <p:sldId id="963" r:id="rId109"/>
    <p:sldId id="970" r:id="rId110"/>
    <p:sldId id="972" r:id="rId111"/>
    <p:sldId id="1559" r:id="rId112"/>
    <p:sldId id="1560" r:id="rId113"/>
    <p:sldId id="1561" r:id="rId114"/>
    <p:sldId id="973" r:id="rId115"/>
    <p:sldId id="974" r:id="rId116"/>
    <p:sldId id="1490" r:id="rId117"/>
    <p:sldId id="590" r:id="rId118"/>
    <p:sldId id="490" r:id="rId119"/>
    <p:sldId id="491" r:id="rId120"/>
    <p:sldId id="1661" r:id="rId121"/>
    <p:sldId id="492" r:id="rId122"/>
    <p:sldId id="1655" r:id="rId123"/>
    <p:sldId id="493" r:id="rId124"/>
    <p:sldId id="495" r:id="rId125"/>
    <p:sldId id="1454" r:id="rId126"/>
    <p:sldId id="1658" r:id="rId127"/>
    <p:sldId id="1174" r:id="rId128"/>
    <p:sldId id="1175" r:id="rId129"/>
    <p:sldId id="1176" r:id="rId130"/>
    <p:sldId id="1551" r:id="rId131"/>
    <p:sldId id="1553" r:id="rId132"/>
    <p:sldId id="1496" r:id="rId133"/>
    <p:sldId id="1049" r:id="rId134"/>
    <p:sldId id="1050" r:id="rId135"/>
    <p:sldId id="1051" r:id="rId136"/>
    <p:sldId id="1089" r:id="rId137"/>
    <p:sldId id="1052" r:id="rId138"/>
    <p:sldId id="1090" r:id="rId139"/>
    <p:sldId id="1660" r:id="rId140"/>
    <p:sldId id="1243" r:id="rId141"/>
    <p:sldId id="1091" r:id="rId142"/>
    <p:sldId id="1055" r:id="rId143"/>
    <p:sldId id="1056" r:id="rId144"/>
    <p:sldId id="1057" r:id="rId145"/>
    <p:sldId id="1058" r:id="rId146"/>
    <p:sldId id="267" r:id="rId147"/>
    <p:sldId id="272" r:id="rId148"/>
    <p:sldId id="273" r:id="rId149"/>
    <p:sldId id="1178" r:id="rId150"/>
    <p:sldId id="580" r:id="rId151"/>
    <p:sldId id="620" r:id="rId152"/>
    <p:sldId id="1041" r:id="rId153"/>
    <p:sldId id="1040" r:id="rId154"/>
    <p:sldId id="621" r:id="rId155"/>
    <p:sldId id="796" r:id="rId156"/>
    <p:sldId id="849" r:id="rId157"/>
    <p:sldId id="800" r:id="rId158"/>
    <p:sldId id="931" r:id="rId159"/>
    <p:sldId id="985" r:id="rId160"/>
    <p:sldId id="615" r:id="rId161"/>
    <p:sldId id="506" r:id="rId162"/>
    <p:sldId id="803" r:id="rId163"/>
    <p:sldId id="804" r:id="rId164"/>
    <p:sldId id="791" r:id="rId165"/>
    <p:sldId id="793" r:id="rId166"/>
    <p:sldId id="794" r:id="rId167"/>
    <p:sldId id="795" r:id="rId168"/>
    <p:sldId id="616" r:id="rId169"/>
    <p:sldId id="505" r:id="rId170"/>
    <p:sldId id="513" r:id="rId171"/>
    <p:sldId id="1017" r:id="rId172"/>
    <p:sldId id="1009" r:id="rId173"/>
    <p:sldId id="1010" r:id="rId174"/>
    <p:sldId id="618" r:id="rId175"/>
    <p:sldId id="619" r:id="rId176"/>
    <p:sldId id="617" r:id="rId177"/>
    <p:sldId id="502" r:id="rId178"/>
    <p:sldId id="503" r:id="rId179"/>
    <p:sldId id="699" r:id="rId180"/>
    <p:sldId id="504" r:id="rId181"/>
    <p:sldId id="700" r:id="rId182"/>
    <p:sldId id="679" r:id="rId183"/>
    <p:sldId id="940" r:id="rId184"/>
    <p:sldId id="942" r:id="rId185"/>
    <p:sldId id="677" r:id="rId186"/>
    <p:sldId id="678" r:id="rId187"/>
    <p:sldId id="680" r:id="rId188"/>
    <p:sldId id="285" r:id="rId189"/>
    <p:sldId id="286" r:id="rId190"/>
    <p:sldId id="1406" r:id="rId191"/>
    <p:sldId id="1409" r:id="rId192"/>
    <p:sldId id="1287" r:id="rId193"/>
    <p:sldId id="290" r:id="rId194"/>
    <p:sldId id="1707" r:id="rId195"/>
    <p:sldId id="1584" r:id="rId196"/>
    <p:sldId id="1461" r:id="rId197"/>
    <p:sldId id="1577" r:id="rId198"/>
    <p:sldId id="673" r:id="rId199"/>
    <p:sldId id="1708" r:id="rId200"/>
    <p:sldId id="1541" r:id="rId201"/>
    <p:sldId id="1542" r:id="rId202"/>
    <p:sldId id="1149" r:id="rId203"/>
    <p:sldId id="1288" r:id="rId204"/>
    <p:sldId id="1464" r:id="rId205"/>
    <p:sldId id="1126" r:id="rId206"/>
    <p:sldId id="1497" r:id="rId207"/>
    <p:sldId id="379" r:id="rId208"/>
    <p:sldId id="953" r:id="rId209"/>
    <p:sldId id="373" r:id="rId210"/>
    <p:sldId id="1508" r:id="rId211"/>
    <p:sldId id="1509" r:id="rId212"/>
    <p:sldId id="1536" r:id="rId213"/>
    <p:sldId id="1537" r:id="rId214"/>
    <p:sldId id="1018" r:id="rId215"/>
    <p:sldId id="1019" r:id="rId216"/>
    <p:sldId id="1020" r:id="rId217"/>
    <p:sldId id="640" r:id="rId218"/>
    <p:sldId id="641" r:id="rId219"/>
    <p:sldId id="1474" r:id="rId220"/>
    <p:sldId id="1475" r:id="rId221"/>
    <p:sldId id="1476" r:id="rId222"/>
    <p:sldId id="1477" r:id="rId223"/>
    <p:sldId id="1478" r:id="rId224"/>
    <p:sldId id="1494" r:id="rId225"/>
    <p:sldId id="1479" r:id="rId226"/>
    <p:sldId id="1480" r:id="rId227"/>
    <p:sldId id="1481" r:id="rId228"/>
    <p:sldId id="386" r:id="rId229"/>
    <p:sldId id="1498" r:id="rId230"/>
    <p:sldId id="654" r:id="rId231"/>
    <p:sldId id="397" r:id="rId232"/>
    <p:sldId id="1499" r:id="rId233"/>
    <p:sldId id="657" r:id="rId234"/>
    <p:sldId id="851" r:id="rId235"/>
    <p:sldId id="1709" r:id="rId236"/>
    <p:sldId id="1205" r:id="rId237"/>
    <p:sldId id="914" r:id="rId238"/>
    <p:sldId id="852" r:id="rId239"/>
    <p:sldId id="1245" r:id="rId240"/>
    <p:sldId id="1156" r:id="rId241"/>
    <p:sldId id="1694" r:id="rId242"/>
    <p:sldId id="1695" r:id="rId243"/>
    <p:sldId id="1696" r:id="rId244"/>
    <p:sldId id="1693" r:id="rId245"/>
    <p:sldId id="1465" r:id="rId246"/>
    <p:sldId id="1466" r:id="rId247"/>
    <p:sldId id="1710" r:id="rId248"/>
    <p:sldId id="1395" r:id="rId249"/>
    <p:sldId id="1401" r:id="rId250"/>
    <p:sldId id="1402" r:id="rId251"/>
    <p:sldId id="1244" r:id="rId252"/>
    <p:sldId id="1285" r:id="rId253"/>
    <p:sldId id="1159" r:id="rId254"/>
    <p:sldId id="686" r:id="rId255"/>
    <p:sldId id="1207" r:id="rId256"/>
    <p:sldId id="1356" r:id="rId257"/>
    <p:sldId id="1357" r:id="rId258"/>
    <p:sldId id="1585" r:id="rId259"/>
    <p:sldId id="1421" r:id="rId260"/>
    <p:sldId id="1130" r:id="rId261"/>
    <p:sldId id="1203" r:id="rId262"/>
    <p:sldId id="1263" r:id="rId263"/>
    <p:sldId id="1265" r:id="rId264"/>
    <p:sldId id="305" r:id="rId265"/>
    <p:sldId id="1266" r:id="rId266"/>
    <p:sldId id="306" r:id="rId267"/>
    <p:sldId id="308" r:id="rId268"/>
    <p:sldId id="1131" r:id="rId269"/>
    <p:sldId id="1267" r:id="rId270"/>
    <p:sldId id="1132" r:id="rId271"/>
    <p:sldId id="1268" r:id="rId272"/>
    <p:sldId id="1133" r:id="rId273"/>
    <p:sldId id="313" r:id="rId274"/>
    <p:sldId id="1204" r:id="rId275"/>
    <p:sldId id="1134" r:id="rId276"/>
    <p:sldId id="1242" r:id="rId277"/>
    <p:sldId id="1289" r:id="rId278"/>
    <p:sldId id="1135" r:id="rId279"/>
    <p:sldId id="1136" r:id="rId280"/>
    <p:sldId id="1209" r:id="rId281"/>
    <p:sldId id="1269" r:id="rId282"/>
    <p:sldId id="1137" r:id="rId283"/>
    <p:sldId id="1270" r:id="rId284"/>
    <p:sldId id="1138" r:id="rId285"/>
    <p:sldId id="1139" r:id="rId286"/>
    <p:sldId id="1140" r:id="rId287"/>
    <p:sldId id="1078" r:id="rId288"/>
    <p:sldId id="1141" r:id="rId289"/>
    <p:sldId id="1142" r:id="rId290"/>
    <p:sldId id="1143" r:id="rId291"/>
    <p:sldId id="1388" r:id="rId292"/>
    <p:sldId id="1154" r:id="rId293"/>
    <p:sldId id="1144" r:id="rId294"/>
    <p:sldId id="1155" r:id="rId295"/>
    <p:sldId id="1145" r:id="rId296"/>
    <p:sldId id="1146" r:id="rId297"/>
    <p:sldId id="1147" r:id="rId298"/>
    <p:sldId id="1061" r:id="rId299"/>
    <p:sldId id="1062" r:id="rId300"/>
    <p:sldId id="1063" r:id="rId301"/>
    <p:sldId id="1253" r:id="rId302"/>
    <p:sldId id="1254" r:id="rId303"/>
    <p:sldId id="1255" r:id="rId304"/>
    <p:sldId id="1256" r:id="rId305"/>
    <p:sldId id="1500" r:id="rId306"/>
    <p:sldId id="1501" r:id="rId307"/>
    <p:sldId id="1257" r:id="rId308"/>
    <p:sldId id="1258" r:id="rId309"/>
    <p:sldId id="1259" r:id="rId310"/>
    <p:sldId id="1260" r:id="rId311"/>
    <p:sldId id="1261" r:id="rId312"/>
    <p:sldId id="1170" r:id="rId313"/>
    <p:sldId id="1064" r:id="rId314"/>
    <p:sldId id="1065" r:id="rId315"/>
    <p:sldId id="1447" r:id="rId316"/>
    <p:sldId id="1515" r:id="rId317"/>
    <p:sldId id="1516" r:id="rId318"/>
    <p:sldId id="1517" r:id="rId319"/>
    <p:sldId id="1518" r:id="rId320"/>
    <p:sldId id="1519" r:id="rId321"/>
    <p:sldId id="1392" r:id="rId322"/>
    <p:sldId id="1520" r:id="rId323"/>
    <p:sldId id="1521" r:id="rId324"/>
    <p:sldId id="1522" r:id="rId325"/>
    <p:sldId id="1633" r:id="rId326"/>
    <p:sldId id="1523" r:id="rId327"/>
    <p:sldId id="360" r:id="rId328"/>
    <p:sldId id="801" r:id="rId329"/>
    <p:sldId id="1262" r:id="rId330"/>
    <p:sldId id="362" r:id="rId331"/>
    <p:sldId id="507" r:id="rId332"/>
    <p:sldId id="591" r:id="rId333"/>
    <p:sldId id="385" r:id="rId334"/>
    <p:sldId id="1125" r:id="rId335"/>
    <p:sldId id="387" r:id="rId336"/>
    <p:sldId id="388" r:id="rId337"/>
    <p:sldId id="527" r:id="rId338"/>
    <p:sldId id="529" r:id="rId339"/>
    <p:sldId id="393" r:id="rId340"/>
    <p:sldId id="395" r:id="rId341"/>
    <p:sldId id="947" r:id="rId342"/>
    <p:sldId id="1586" r:id="rId343"/>
    <p:sldId id="702" r:id="rId344"/>
    <p:sldId id="531" r:id="rId345"/>
    <p:sldId id="1362" r:id="rId346"/>
    <p:sldId id="1363" r:id="rId347"/>
    <p:sldId id="949" r:id="rId348"/>
    <p:sldId id="950" r:id="rId349"/>
    <p:sldId id="853" r:id="rId350"/>
    <p:sldId id="1102" r:id="rId351"/>
    <p:sldId id="816" r:id="rId352"/>
    <p:sldId id="414" r:id="rId353"/>
    <p:sldId id="545" r:id="rId354"/>
    <p:sldId id="533" r:id="rId355"/>
    <p:sldId id="534" r:id="rId356"/>
    <p:sldId id="542" r:id="rId357"/>
    <p:sldId id="1691" r:id="rId358"/>
    <p:sldId id="1692" r:id="rId359"/>
    <p:sldId id="543" r:id="rId360"/>
    <p:sldId id="1361" r:id="rId361"/>
    <p:sldId id="544" r:id="rId362"/>
    <p:sldId id="1295" r:id="rId363"/>
    <p:sldId id="546" r:id="rId364"/>
    <p:sldId id="522" r:id="rId365"/>
    <p:sldId id="523" r:id="rId366"/>
    <p:sldId id="809" r:id="rId367"/>
    <p:sldId id="526" r:id="rId368"/>
    <p:sldId id="1387" r:id="rId369"/>
    <p:sldId id="524" r:id="rId370"/>
    <p:sldId id="548" r:id="rId371"/>
    <p:sldId id="646" r:id="rId372"/>
    <p:sldId id="647" r:id="rId373"/>
    <p:sldId id="773" r:id="rId374"/>
    <p:sldId id="772" r:id="rId375"/>
    <p:sldId id="549" r:id="rId376"/>
    <p:sldId id="550" r:id="rId377"/>
    <p:sldId id="547" r:id="rId378"/>
    <p:sldId id="515" r:id="rId379"/>
    <p:sldId id="516" r:id="rId380"/>
    <p:sldId id="517" r:id="rId381"/>
    <p:sldId id="1662" r:id="rId382"/>
    <p:sldId id="551" r:id="rId383"/>
    <p:sldId id="554" r:id="rId384"/>
    <p:sldId id="555" r:id="rId385"/>
    <p:sldId id="1386" r:id="rId386"/>
    <p:sldId id="1642" r:id="rId387"/>
    <p:sldId id="558" r:id="rId388"/>
    <p:sldId id="1467" r:id="rId389"/>
    <p:sldId id="1641" r:id="rId390"/>
    <p:sldId id="1468" r:id="rId391"/>
    <p:sldId id="1622" r:id="rId392"/>
    <p:sldId id="1419" r:id="rId393"/>
    <p:sldId id="562" r:id="rId394"/>
    <p:sldId id="563" r:id="rId395"/>
    <p:sldId id="1296" r:id="rId396"/>
    <p:sldId id="1672" r:id="rId397"/>
    <p:sldId id="1673" r:id="rId398"/>
    <p:sldId id="1674" r:id="rId399"/>
    <p:sldId id="1335" r:id="rId400"/>
    <p:sldId id="1336" r:id="rId401"/>
    <p:sldId id="625" r:id="rId402"/>
    <p:sldId id="1150" r:id="rId403"/>
    <p:sldId id="1711" r:id="rId404"/>
    <p:sldId id="1240" r:id="rId405"/>
    <p:sldId id="1414" r:id="rId406"/>
    <p:sldId id="1444" r:id="rId407"/>
    <p:sldId id="1152" r:id="rId408"/>
    <p:sldId id="1153" r:id="rId409"/>
    <p:sldId id="436" r:id="rId410"/>
    <p:sldId id="402" r:id="rId411"/>
    <p:sldId id="403" r:id="rId412"/>
    <p:sldId id="404" r:id="rId413"/>
    <p:sldId id="1075" r:id="rId414"/>
    <p:sldId id="1076" r:id="rId415"/>
    <p:sldId id="1219" r:id="rId416"/>
    <p:sldId id="421" r:id="rId417"/>
    <p:sldId id="564" r:id="rId418"/>
    <p:sldId id="1364" r:id="rId419"/>
    <p:sldId id="826" r:id="rId420"/>
    <p:sldId id="566" r:id="rId421"/>
    <p:sldId id="1211" r:id="rId422"/>
    <p:sldId id="1430" r:id="rId423"/>
    <p:sldId id="1460" r:id="rId424"/>
    <p:sldId id="1628" r:id="rId425"/>
    <p:sldId id="1629" r:id="rId426"/>
    <p:sldId id="1630" r:id="rId427"/>
    <p:sldId id="1631" r:id="rId428"/>
    <p:sldId id="820" r:id="rId429"/>
    <p:sldId id="821" r:id="rId430"/>
    <p:sldId id="1077" r:id="rId431"/>
    <p:sldId id="1177" r:id="rId432"/>
    <p:sldId id="798" r:id="rId433"/>
    <p:sldId id="1215" r:id="rId434"/>
    <p:sldId id="1427" r:id="rId435"/>
    <p:sldId id="1225" r:id="rId436"/>
    <p:sldId id="1212" r:id="rId437"/>
    <p:sldId id="1213" r:id="rId438"/>
    <p:sldId id="1216" r:id="rId439"/>
    <p:sldId id="1210" r:id="rId440"/>
    <p:sldId id="1151" r:id="rId441"/>
    <p:sldId id="1217" r:id="rId442"/>
    <p:sldId id="1226" r:id="rId443"/>
    <p:sldId id="443" r:id="rId444"/>
    <p:sldId id="445" r:id="rId445"/>
    <p:sldId id="446" r:id="rId446"/>
    <p:sldId id="1293" r:id="rId447"/>
    <p:sldId id="1403" r:id="rId448"/>
    <p:sldId id="1635" r:id="rId449"/>
    <p:sldId id="1670" r:id="rId450"/>
    <p:sldId id="1671" r:id="rId451"/>
    <p:sldId id="1619" r:id="rId452"/>
    <p:sldId id="1290" r:id="rId453"/>
    <p:sldId id="1636" r:id="rId454"/>
    <p:sldId id="1623" r:id="rId455"/>
    <p:sldId id="1294" r:id="rId456"/>
    <p:sldId id="1638" r:id="rId457"/>
    <p:sldId id="1283" r:id="rId458"/>
    <p:sldId id="1677" r:id="rId459"/>
    <p:sldId id="1676" r:id="rId460"/>
    <p:sldId id="1640" r:id="rId461"/>
    <p:sldId id="1510" r:id="rId462"/>
    <p:sldId id="1292" r:id="rId463"/>
    <p:sldId id="1688" r:id="rId464"/>
    <p:sldId id="1533" r:id="rId465"/>
    <p:sldId id="440" r:id="rId466"/>
    <p:sldId id="823" r:id="rId467"/>
    <p:sldId id="570" r:id="rId468"/>
    <p:sldId id="827" r:id="rId469"/>
    <p:sldId id="453" r:id="rId470"/>
    <p:sldId id="574" r:id="rId471"/>
    <p:sldId id="1528" r:id="rId472"/>
    <p:sldId id="838" r:id="rId473"/>
    <p:sldId id="839" r:id="rId474"/>
    <p:sldId id="1271" r:id="rId475"/>
    <p:sldId id="1059" r:id="rId476"/>
    <p:sldId id="1060" r:id="rId477"/>
    <p:sldId id="1639" r:id="rId478"/>
    <p:sldId id="1418" r:id="rId479"/>
    <p:sldId id="1558" r:id="rId480"/>
    <p:sldId id="1605" r:id="rId481"/>
    <p:sldId id="1615" r:id="rId482"/>
    <p:sldId id="1602" r:id="rId483"/>
    <p:sldId id="1616" r:id="rId484"/>
    <p:sldId id="1618" r:id="rId485"/>
    <p:sldId id="576" r:id="rId486"/>
    <p:sldId id="824" r:id="rId487"/>
    <p:sldId id="577" r:id="rId488"/>
    <p:sldId id="935" r:id="rId489"/>
    <p:sldId id="371" r:id="rId490"/>
    <p:sldId id="575" r:id="rId491"/>
    <p:sldId id="1426" r:id="rId492"/>
    <p:sldId id="1165" r:id="rId493"/>
    <p:sldId id="1166" r:id="rId494"/>
    <p:sldId id="937" r:id="rId495"/>
    <p:sldId id="894" r:id="rId496"/>
    <p:sldId id="532" r:id="rId497"/>
    <p:sldId id="1167" r:id="rId498"/>
    <p:sldId id="1168" r:id="rId499"/>
    <p:sldId id="587" r:id="rId500"/>
    <p:sldId id="675" r:id="rId501"/>
    <p:sldId id="588" r:id="rId502"/>
    <p:sldId id="997" r:id="rId503"/>
    <p:sldId id="856" r:id="rId504"/>
    <p:sldId id="857" r:id="rId505"/>
    <p:sldId id="1600" r:id="rId506"/>
    <p:sldId id="1697" r:id="rId507"/>
    <p:sldId id="1646" r:id="rId508"/>
    <p:sldId id="1645" r:id="rId509"/>
    <p:sldId id="1620" r:id="rId510"/>
    <p:sldId id="1621" r:id="rId511"/>
    <p:sldId id="1612" r:id="rId512"/>
    <p:sldId id="1613" r:id="rId513"/>
    <p:sldId id="1611" r:id="rId514"/>
    <p:sldId id="1609" r:id="rId515"/>
    <p:sldId id="1637" r:id="rId516"/>
    <p:sldId id="1654" r:id="rId517"/>
    <p:sldId id="1634" r:id="rId518"/>
    <p:sldId id="706" r:id="rId519"/>
    <p:sldId id="589" r:id="rId520"/>
    <p:sldId id="998" r:id="rId521"/>
    <p:sldId id="707" r:id="rId522"/>
    <p:sldId id="815" r:id="rId523"/>
    <p:sldId id="1410" r:id="rId524"/>
    <p:sldId id="979" r:id="rId525"/>
    <p:sldId id="982" r:id="rId526"/>
    <p:sldId id="983" r:id="rId527"/>
    <p:sldId id="975" r:id="rId528"/>
    <p:sldId id="708" r:id="rId529"/>
    <p:sldId id="593" r:id="rId530"/>
    <p:sldId id="709" r:id="rId531"/>
    <p:sldId id="594" r:id="rId532"/>
    <p:sldId id="1690" r:id="rId533"/>
    <p:sldId id="710" r:id="rId534"/>
    <p:sldId id="1547" r:id="rId535"/>
    <p:sldId id="607" r:id="rId536"/>
    <p:sldId id="336" r:id="rId537"/>
    <p:sldId id="337" r:id="rId538"/>
    <p:sldId id="748" r:id="rId539"/>
    <p:sldId id="1034" r:id="rId540"/>
    <p:sldId id="508" r:id="rId541"/>
    <p:sldId id="622" r:id="rId542"/>
    <p:sldId id="1194" r:id="rId543"/>
    <p:sldId id="989" r:id="rId544"/>
    <p:sldId id="1228" r:id="rId545"/>
    <p:sldId id="987" r:id="rId546"/>
    <p:sldId id="623" r:id="rId547"/>
    <p:sldId id="1035" r:id="rId548"/>
    <p:sldId id="1514" r:id="rId549"/>
    <p:sldId id="1607" r:id="rId550"/>
    <p:sldId id="1608" r:id="rId551"/>
    <p:sldId id="1196" r:id="rId552"/>
    <p:sldId id="990" r:id="rId553"/>
    <p:sldId id="991" r:id="rId554"/>
    <p:sldId id="1224" r:id="rId555"/>
    <p:sldId id="627" r:id="rId556"/>
    <p:sldId id="628" r:id="rId557"/>
    <p:sldId id="1036" r:id="rId558"/>
    <p:sldId id="626" r:id="rId559"/>
    <p:sldId id="992" r:id="rId560"/>
    <p:sldId id="1682" r:id="rId561"/>
    <p:sldId id="1683" r:id="rId562"/>
    <p:sldId id="1037" r:id="rId563"/>
    <p:sldId id="629" r:id="rId564"/>
    <p:sldId id="1274" r:id="rId565"/>
    <p:sldId id="1038" r:id="rId566"/>
    <p:sldId id="630" r:id="rId567"/>
    <p:sldId id="1039" r:id="rId568"/>
    <p:sldId id="1082" r:id="rId569"/>
    <p:sldId id="1197" r:id="rId570"/>
    <p:sldId id="818" r:id="rId571"/>
    <p:sldId id="1081" r:id="rId572"/>
    <p:sldId id="1712" r:id="rId573"/>
    <p:sldId id="1678" r:id="rId574"/>
    <p:sldId id="993" r:id="rId575"/>
    <p:sldId id="1083" r:id="rId576"/>
    <p:sldId id="1198" r:id="rId577"/>
    <p:sldId id="913" r:id="rId578"/>
    <p:sldId id="1085" r:id="rId579"/>
    <p:sldId id="1681" r:id="rId580"/>
    <p:sldId id="1679" r:id="rId581"/>
    <p:sldId id="994" r:id="rId582"/>
    <p:sldId id="1548" r:id="rId583"/>
    <p:sldId id="1272" r:id="rId584"/>
    <p:sldId id="1538" r:id="rId585"/>
    <p:sldId id="1084" r:id="rId586"/>
    <p:sldId id="751" r:id="rId587"/>
    <p:sldId id="1632" r:id="rId588"/>
    <p:sldId id="1530" r:id="rId589"/>
    <p:sldId id="1529" r:id="rId590"/>
    <p:sldId id="1601" r:id="rId591"/>
    <p:sldId id="1689" r:id="rId592"/>
    <p:sldId id="1666" r:id="rId593"/>
    <p:sldId id="1625" r:id="rId594"/>
    <p:sldId id="1653" r:id="rId595"/>
    <p:sldId id="1644" r:id="rId596"/>
    <p:sldId id="1626" r:id="rId597"/>
    <p:sldId id="1698" r:id="rId598"/>
    <p:sldId id="1531" r:id="rId599"/>
    <p:sldId id="1532" r:id="rId600"/>
    <p:sldId id="1539" r:id="rId601"/>
    <p:sldId id="352" r:id="rId602"/>
    <p:sldId id="1275" r:id="rId603"/>
    <p:sldId id="1606" r:id="rId604"/>
    <p:sldId id="633" r:id="rId605"/>
    <p:sldId id="521" r:id="rId606"/>
    <p:sldId id="1337" r:id="rId607"/>
    <p:sldId id="1669" r:id="rId608"/>
    <p:sldId id="1667" r:id="rId609"/>
    <p:sldId id="1668" r:id="rId610"/>
    <p:sldId id="1610" r:id="rId611"/>
    <p:sldId id="1649" r:id="rId612"/>
    <p:sldId id="1685" r:id="rId613"/>
    <p:sldId id="1687" r:id="rId614"/>
    <p:sldId id="1686" r:id="rId615"/>
    <p:sldId id="1617" r:id="rId616"/>
    <p:sldId id="1160" r:id="rId617"/>
    <p:sldId id="1701" r:id="rId618"/>
    <p:sldId id="1651" r:id="rId619"/>
    <p:sldId id="1652" r:id="rId620"/>
    <p:sldId id="1340" r:id="rId621"/>
    <p:sldId id="1352" r:id="rId622"/>
    <p:sldId id="1650" r:id="rId623"/>
    <p:sldId id="1594" r:id="rId624"/>
    <p:sldId id="1604" r:id="rId625"/>
    <p:sldId id="1643" r:id="rId626"/>
    <p:sldId id="1595" r:id="rId627"/>
    <p:sldId id="1597" r:id="rId628"/>
    <p:sldId id="1599" r:id="rId629"/>
    <p:sldId id="1596" r:id="rId630"/>
    <p:sldId id="1603" r:id="rId631"/>
    <p:sldId id="368" r:id="rId632"/>
    <p:sldId id="636" r:id="rId633"/>
    <p:sldId id="663" r:id="rId634"/>
    <p:sldId id="664" r:id="rId635"/>
    <p:sldId id="637" r:id="rId636"/>
    <p:sldId id="638" r:id="rId637"/>
    <p:sldId id="712" r:id="rId638"/>
    <p:sldId id="713" r:id="rId639"/>
    <p:sldId id="714" r:id="rId640"/>
    <p:sldId id="836" r:id="rId641"/>
    <p:sldId id="837" r:id="rId642"/>
    <p:sldId id="342" r:id="rId643"/>
    <p:sldId id="1067" r:id="rId644"/>
    <p:sldId id="1473" r:id="rId645"/>
    <p:sldId id="1343" r:id="rId646"/>
    <p:sldId id="1068" r:id="rId647"/>
    <p:sldId id="727" r:id="rId648"/>
    <p:sldId id="1512" r:id="rId649"/>
    <p:sldId id="728" r:id="rId650"/>
    <p:sldId id="1513" r:id="rId651"/>
    <p:sldId id="781" r:id="rId652"/>
    <p:sldId id="1007" r:id="rId653"/>
    <p:sldId id="730" r:id="rId654"/>
    <p:sldId id="1264" r:id="rId655"/>
    <p:sldId id="1448" r:id="rId656"/>
    <p:sldId id="1449" r:id="rId657"/>
    <p:sldId id="1450" r:id="rId658"/>
    <p:sldId id="1157" r:id="rId659"/>
    <p:sldId id="1158" r:id="rId660"/>
    <p:sldId id="775" r:id="rId661"/>
    <p:sldId id="354" r:id="rId662"/>
    <p:sldId id="735" r:id="rId663"/>
    <p:sldId id="738" r:id="rId664"/>
    <p:sldId id="774" r:id="rId665"/>
    <p:sldId id="1549" r:id="rId666"/>
    <p:sldId id="1550" r:id="rId667"/>
    <p:sldId id="737" r:id="rId668"/>
    <p:sldId id="740" r:id="rId669"/>
    <p:sldId id="683" r:id="rId670"/>
    <p:sldId id="684" r:id="rId671"/>
    <p:sldId id="682" r:id="rId672"/>
    <p:sldId id="1405" r:id="rId673"/>
    <p:sldId id="1434" r:id="rId674"/>
    <p:sldId id="1432" r:id="rId675"/>
    <p:sldId id="1385" r:id="rId676"/>
    <p:sldId id="1433" r:id="rId677"/>
    <p:sldId id="1438" r:id="rId678"/>
    <p:sldId id="1439" r:id="rId679"/>
    <p:sldId id="1440" r:id="rId680"/>
    <p:sldId id="1431" r:id="rId681"/>
    <p:sldId id="1436" r:id="rId682"/>
    <p:sldId id="968" r:id="rId683"/>
    <p:sldId id="969" r:id="rId684"/>
    <p:sldId id="609" r:id="rId685"/>
    <p:sldId id="610" r:id="rId686"/>
    <p:sldId id="703" r:id="rId687"/>
    <p:sldId id="611" r:id="rId688"/>
    <p:sldId id="612" r:id="rId689"/>
    <p:sldId id="704" r:id="rId690"/>
    <p:sldId id="613" r:id="rId691"/>
    <p:sldId id="705" r:id="rId692"/>
    <p:sldId id="614" r:id="rId693"/>
    <p:sldId id="1045" r:id="rId694"/>
    <p:sldId id="1382" r:id="rId695"/>
    <p:sldId id="1492" r:id="rId696"/>
    <p:sldId id="986" r:id="rId697"/>
    <p:sldId id="427" r:id="rId698"/>
    <p:sldId id="689" r:id="rId699"/>
    <p:sldId id="731" r:id="rId700"/>
    <p:sldId id="732" r:id="rId701"/>
    <p:sldId id="758" r:id="rId702"/>
    <p:sldId id="759" r:id="rId703"/>
    <p:sldId id="1417" r:id="rId704"/>
    <p:sldId id="916" r:id="rId705"/>
    <p:sldId id="917" r:id="rId706"/>
    <p:sldId id="840" r:id="rId707"/>
    <p:sldId id="841" r:id="rId708"/>
    <p:sldId id="939" r:id="rId709"/>
    <p:sldId id="766" r:id="rId710"/>
    <p:sldId id="767" r:id="rId711"/>
    <p:sldId id="776" r:id="rId712"/>
    <p:sldId id="752" r:id="rId713"/>
    <p:sldId id="753" r:id="rId714"/>
    <p:sldId id="764" r:id="rId715"/>
    <p:sldId id="1507" r:id="rId716"/>
    <p:sldId id="765" r:id="rId717"/>
    <p:sldId id="1472" r:id="rId718"/>
    <p:sldId id="874" r:id="rId719"/>
    <p:sldId id="946" r:id="rId720"/>
    <p:sldId id="943" r:id="rId721"/>
    <p:sldId id="755" r:id="rId722"/>
    <p:sldId id="754" r:id="rId723"/>
    <p:sldId id="670" r:id="rId724"/>
    <p:sldId id="1347" r:id="rId725"/>
    <p:sldId id="777" r:id="rId726"/>
    <p:sldId id="762" r:id="rId727"/>
    <p:sldId id="763" r:id="rId728"/>
    <p:sldId id="769" r:id="rId729"/>
    <p:sldId id="1398" r:id="rId730"/>
    <p:sldId id="770" r:id="rId731"/>
    <p:sldId id="873" r:id="rId732"/>
    <p:sldId id="1527" r:id="rId733"/>
    <p:sldId id="1664" r:id="rId734"/>
    <p:sldId id="1713" r:id="rId735"/>
    <p:sldId id="875" r:id="rId736"/>
    <p:sldId id="1469" r:id="rId737"/>
    <p:sldId id="1556" r:id="rId738"/>
    <p:sldId id="1412" r:id="rId739"/>
    <p:sldId id="583" r:id="rId740"/>
    <p:sldId id="584" r:id="rId741"/>
    <p:sldId id="585" r:id="rId742"/>
    <p:sldId id="1069" r:id="rId743"/>
    <p:sldId id="1442" r:id="rId744"/>
    <p:sldId id="952" r:id="rId745"/>
    <p:sldId id="1555" r:id="rId746"/>
    <p:sldId id="1554" r:id="rId747"/>
    <p:sldId id="1348" r:id="rId748"/>
    <p:sldId id="1524" r:id="rId749"/>
    <p:sldId id="1349" r:id="rId750"/>
    <p:sldId id="1396" r:id="rId751"/>
    <p:sldId id="1397" r:id="rId752"/>
    <p:sldId id="1350" r:id="rId753"/>
    <p:sldId id="761" r:id="rId754"/>
    <p:sldId id="1404" r:id="rId755"/>
    <p:sldId id="861" r:id="rId756"/>
    <p:sldId id="862" r:id="rId757"/>
    <p:sldId id="756" r:id="rId758"/>
    <p:sldId id="1506" r:id="rId759"/>
    <p:sldId id="771" r:id="rId760"/>
    <p:sldId id="876" r:id="rId761"/>
    <p:sldId id="1471" r:id="rId762"/>
    <p:sldId id="1393" r:id="rId763"/>
    <p:sldId id="1389" r:id="rId764"/>
    <p:sldId id="1457" r:id="rId765"/>
    <p:sldId id="1458" r:id="rId766"/>
    <p:sldId id="1459" r:id="rId767"/>
    <p:sldId id="1505" r:id="rId768"/>
    <p:sldId id="1428" r:id="rId769"/>
    <p:sldId id="1665" r:id="rId770"/>
    <p:sldId id="778" r:id="rId771"/>
    <p:sldId id="779" r:id="rId772"/>
    <p:sldId id="834" r:id="rId773"/>
    <p:sldId id="780" r:id="rId774"/>
    <p:sldId id="833" r:id="rId775"/>
    <p:sldId id="783" r:id="rId776"/>
    <p:sldId id="880" r:id="rId777"/>
    <p:sldId id="881" r:id="rId778"/>
    <p:sldId id="879" r:id="rId779"/>
    <p:sldId id="866" r:id="rId780"/>
    <p:sldId id="1341" r:id="rId781"/>
    <p:sldId id="1390" r:id="rId782"/>
    <p:sldId id="1391" r:id="rId783"/>
    <p:sldId id="878" r:id="rId784"/>
    <p:sldId id="867" r:id="rId785"/>
    <p:sldId id="868" r:id="rId786"/>
    <p:sldId id="870" r:id="rId787"/>
    <p:sldId id="1241" r:id="rId788"/>
    <p:sldId id="1411" r:id="rId789"/>
    <p:sldId id="869" r:id="rId790"/>
    <p:sldId id="1342" r:id="rId791"/>
    <p:sldId id="1367" r:id="rId792"/>
    <p:sldId id="1377" r:id="rId793"/>
    <p:sldId id="1379" r:id="rId794"/>
    <p:sldId id="1368" r:id="rId795"/>
    <p:sldId id="1369" r:id="rId796"/>
    <p:sldId id="1380" r:id="rId797"/>
    <p:sldId id="1381" r:id="rId798"/>
    <p:sldId id="1370" r:id="rId799"/>
    <p:sldId id="1371" r:id="rId800"/>
    <p:sldId id="1372" r:id="rId801"/>
    <p:sldId id="1373" r:id="rId802"/>
    <p:sldId id="1374" r:id="rId803"/>
    <p:sldId id="1375" r:id="rId804"/>
    <p:sldId id="1033" r:id="rId805"/>
    <p:sldId id="1021" r:id="rId806"/>
    <p:sldId id="1022" r:id="rId807"/>
    <p:sldId id="1023" r:id="rId808"/>
    <p:sldId id="1024" r:id="rId809"/>
    <p:sldId id="1025" r:id="rId810"/>
    <p:sldId id="1027" r:id="rId811"/>
    <p:sldId id="1028" r:id="rId812"/>
    <p:sldId id="1029" r:id="rId813"/>
    <p:sldId id="1030" r:id="rId814"/>
    <p:sldId id="1032" r:id="rId815"/>
    <p:sldId id="1031" r:id="rId816"/>
    <p:sldId id="1526" r:id="rId817"/>
    <p:sldId id="885" r:id="rId818"/>
    <p:sldId id="1074" r:id="rId819"/>
    <p:sldId id="976" r:id="rId820"/>
    <p:sldId id="933" r:id="rId821"/>
    <p:sldId id="954" r:id="rId822"/>
    <p:sldId id="788" r:id="rId823"/>
    <p:sldId id="1502" r:id="rId824"/>
    <p:sldId id="1456" r:id="rId825"/>
    <p:sldId id="1489" r:id="rId826"/>
    <p:sldId id="1503" r:id="rId827"/>
    <p:sldId id="1493" r:id="rId828"/>
    <p:sldId id="1495" r:id="rId829"/>
    <p:sldId id="1511" r:id="rId830"/>
    <p:sldId id="1504" r:id="rId831"/>
    <p:sldId id="1557" r:id="rId8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12AA"/>
    <a:srgbClr val="7D2170"/>
    <a:srgbClr val="3939F5"/>
    <a:srgbClr val="6565F7"/>
    <a:srgbClr val="6EA3AE"/>
    <a:srgbClr val="538893"/>
    <a:srgbClr val="DB7BC9"/>
    <a:srgbClr val="BECB17"/>
    <a:srgbClr val="816105"/>
    <a:srgbClr val="909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144" y="53"/>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16210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viewProps" Target="viewProp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presProps" Target="pres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tableStyles" Target="tableStyle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notesMaster" Target="notesMasters/notes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heme" Target="theme/theme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269</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279</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281</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283</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292</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294</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342</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348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2BF5-3364-01D3-FA64-A7D93178B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A700-4AC2-4A2C-2F06-3120D386F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4C6C2-704D-AE07-F028-DA60EDF066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0E7E95-6853-AD8C-2E17-C43AB35F8A00}"/>
              </a:ext>
            </a:extLst>
          </p:cNvPr>
          <p:cNvSpPr>
            <a:spLocks noGrp="1"/>
          </p:cNvSpPr>
          <p:nvPr>
            <p:ph type="sldNum" sz="quarter" idx="5"/>
          </p:nvPr>
        </p:nvSpPr>
        <p:spPr/>
        <p:txBody>
          <a:bodyPr/>
          <a:lstStyle/>
          <a:p>
            <a:fld id="{A7AC5AE1-8B73-453E-AD5C-7AC64EE599C7}" type="slidenum">
              <a:rPr lang="en-IN" smtClean="0"/>
              <a:pPr/>
              <a:t>357</a:t>
            </a:fld>
            <a:endParaRPr lang="en-IN"/>
          </a:p>
        </p:txBody>
      </p:sp>
    </p:spTree>
    <p:extLst>
      <p:ext uri="{BB962C8B-B14F-4D97-AF65-F5344CB8AC3E}">
        <p14:creationId xmlns:p14="http://schemas.microsoft.com/office/powerpoint/2010/main" val="1171415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52B3-CAC4-1E90-CF91-EF94491C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3A264-895D-A40A-D4FA-50E29BE26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C32E-40E4-6B19-FF32-4A5E254542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43A428F-1842-8CB9-2C2E-E792A5637446}"/>
              </a:ext>
            </a:extLst>
          </p:cNvPr>
          <p:cNvSpPr>
            <a:spLocks noGrp="1"/>
          </p:cNvSpPr>
          <p:nvPr>
            <p:ph type="sldNum" sz="quarter" idx="5"/>
          </p:nvPr>
        </p:nvSpPr>
        <p:spPr/>
        <p:txBody>
          <a:bodyPr/>
          <a:lstStyle/>
          <a:p>
            <a:fld id="{A7AC5AE1-8B73-453E-AD5C-7AC64EE599C7}" type="slidenum">
              <a:rPr lang="en-IN" smtClean="0"/>
              <a:pPr/>
              <a:t>358</a:t>
            </a:fld>
            <a:endParaRPr lang="en-IN"/>
          </a:p>
        </p:txBody>
      </p:sp>
    </p:spTree>
    <p:extLst>
      <p:ext uri="{BB962C8B-B14F-4D97-AF65-F5344CB8AC3E}">
        <p14:creationId xmlns:p14="http://schemas.microsoft.com/office/powerpoint/2010/main" val="261326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380</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445</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446</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447</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6DF0-BBFA-0C30-AB87-24F2EDED2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E24B-E489-18DC-C1A7-00387DC99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2099-3111-5F6B-5272-FF4442A53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2B7B0-4AF8-C7BB-87F1-4A45DCA2D03F}"/>
              </a:ext>
            </a:extLst>
          </p:cNvPr>
          <p:cNvSpPr>
            <a:spLocks noGrp="1"/>
          </p:cNvSpPr>
          <p:nvPr>
            <p:ph type="sldNum" sz="quarter" idx="5"/>
          </p:nvPr>
        </p:nvSpPr>
        <p:spPr/>
        <p:txBody>
          <a:bodyPr/>
          <a:lstStyle/>
          <a:p>
            <a:fld id="{A7AC5AE1-8B73-453E-AD5C-7AC64EE599C7}" type="slidenum">
              <a:rPr lang="en-IN" smtClean="0"/>
              <a:pPr/>
              <a:t>448</a:t>
            </a:fld>
            <a:endParaRPr lang="en-IN"/>
          </a:p>
        </p:txBody>
      </p:sp>
    </p:spTree>
    <p:extLst>
      <p:ext uri="{BB962C8B-B14F-4D97-AF65-F5344CB8AC3E}">
        <p14:creationId xmlns:p14="http://schemas.microsoft.com/office/powerpoint/2010/main" val="2174667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452</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102</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C82F-EC5E-5D5C-5C0B-C77716920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5AF9-B25B-AC3D-BB9F-7D5FCEB0A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97D7A-C1E5-A255-3C2E-AA3B0E532C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29A11C5-9B7F-0347-6851-7D73FC655136}"/>
              </a:ext>
            </a:extLst>
          </p:cNvPr>
          <p:cNvSpPr>
            <a:spLocks noGrp="1"/>
          </p:cNvSpPr>
          <p:nvPr>
            <p:ph type="sldNum" sz="quarter" idx="5"/>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val="212891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BF4F-B781-8184-FB1C-575EB6074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56C0E-E3D7-5DE6-036C-E59D6D741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401AE-B182-A2DB-F5BD-AF28F4E41EB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E8A3C6-5FDF-F061-FCA4-6733B9AFEB16}"/>
              </a:ext>
            </a:extLst>
          </p:cNvPr>
          <p:cNvSpPr>
            <a:spLocks noGrp="1"/>
          </p:cNvSpPr>
          <p:nvPr>
            <p:ph type="sldNum" sz="quarter" idx="5"/>
          </p:nvPr>
        </p:nvSpPr>
        <p:spPr/>
        <p:txBody>
          <a:bodyPr/>
          <a:lstStyle/>
          <a:p>
            <a:fld id="{A7AC5AE1-8B73-453E-AD5C-7AC64EE599C7}" type="slidenum">
              <a:rPr lang="en-IN" smtClean="0"/>
              <a:pPr/>
              <a:t>456</a:t>
            </a:fld>
            <a:endParaRPr lang="en-IN"/>
          </a:p>
        </p:txBody>
      </p:sp>
    </p:spTree>
    <p:extLst>
      <p:ext uri="{BB962C8B-B14F-4D97-AF65-F5344CB8AC3E}">
        <p14:creationId xmlns:p14="http://schemas.microsoft.com/office/powerpoint/2010/main" val="167754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457</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6032-02BD-D9C2-5932-CF5BDABF0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5C0E5-57A1-3CA2-A1BD-D1BDCF9F4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DDA0B-01AF-93E0-3E15-13A3BE5E51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C53EFB-79C6-2585-1666-E4D6AD6AE95B}"/>
              </a:ext>
            </a:extLst>
          </p:cNvPr>
          <p:cNvSpPr>
            <a:spLocks noGrp="1"/>
          </p:cNvSpPr>
          <p:nvPr>
            <p:ph type="sldNum" sz="quarter" idx="5"/>
          </p:nvPr>
        </p:nvSpPr>
        <p:spPr/>
        <p:txBody>
          <a:bodyPr/>
          <a:lstStyle/>
          <a:p>
            <a:fld id="{A7AC5AE1-8B73-453E-AD5C-7AC64EE599C7}" type="slidenum">
              <a:rPr lang="en-IN" smtClean="0"/>
              <a:pPr/>
              <a:t>458</a:t>
            </a:fld>
            <a:endParaRPr lang="en-IN"/>
          </a:p>
        </p:txBody>
      </p:sp>
    </p:spTree>
    <p:extLst>
      <p:ext uri="{BB962C8B-B14F-4D97-AF65-F5344CB8AC3E}">
        <p14:creationId xmlns:p14="http://schemas.microsoft.com/office/powerpoint/2010/main" val="89653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5C367-6653-4EDA-115A-584388524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CACB5-977E-2228-24D2-ABDCA7773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83B8F-2C3F-97EB-1D12-CBD5E1435F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7ACC7A-748A-6CCA-BF36-703E3EFE182E}"/>
              </a:ext>
            </a:extLst>
          </p:cNvPr>
          <p:cNvSpPr>
            <a:spLocks noGrp="1"/>
          </p:cNvSpPr>
          <p:nvPr>
            <p:ph type="sldNum" sz="quarter" idx="5"/>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46716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295AF-A151-E4C8-353F-41E52A94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9190-8708-C0E0-BF46-5EB0DC93E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1D9C-10B2-8CC9-A7B1-487C9E8476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D258CCC-7C6C-09F5-B715-382BEF46B67D}"/>
              </a:ext>
            </a:extLst>
          </p:cNvPr>
          <p:cNvSpPr>
            <a:spLocks noGrp="1"/>
          </p:cNvSpPr>
          <p:nvPr>
            <p:ph type="sldNum" sz="quarter" idx="5"/>
          </p:nvPr>
        </p:nvSpPr>
        <p:spPr/>
        <p:txBody>
          <a:bodyPr/>
          <a:lstStyle/>
          <a:p>
            <a:fld id="{A7AC5AE1-8B73-453E-AD5C-7AC64EE599C7}" type="slidenum">
              <a:rPr lang="en-IN" smtClean="0"/>
              <a:pPr/>
              <a:t>460</a:t>
            </a:fld>
            <a:endParaRPr lang="en-IN"/>
          </a:p>
        </p:txBody>
      </p:sp>
    </p:spTree>
    <p:extLst>
      <p:ext uri="{BB962C8B-B14F-4D97-AF65-F5344CB8AC3E}">
        <p14:creationId xmlns:p14="http://schemas.microsoft.com/office/powerpoint/2010/main" val="1387282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461</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462</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DBE4-45BC-6C0B-268C-87A3AFF11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20826-893A-77DB-2413-0BE7358A9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90FBA-99D4-A620-D586-B51D28CD72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C9D6E53-B171-C52C-527D-E34B94E40EA5}"/>
              </a:ext>
            </a:extLst>
          </p:cNvPr>
          <p:cNvSpPr>
            <a:spLocks noGrp="1"/>
          </p:cNvSpPr>
          <p:nvPr>
            <p:ph type="sldNum" sz="quarter" idx="5"/>
          </p:nvPr>
        </p:nvSpPr>
        <p:spPr/>
        <p:txBody>
          <a:bodyPr/>
          <a:lstStyle/>
          <a:p>
            <a:fld id="{A7AC5AE1-8B73-453E-AD5C-7AC64EE599C7}" type="slidenum">
              <a:rPr lang="en-IN" smtClean="0"/>
              <a:pPr/>
              <a:t>463</a:t>
            </a:fld>
            <a:endParaRPr lang="en-IN"/>
          </a:p>
        </p:txBody>
      </p:sp>
    </p:spTree>
    <p:extLst>
      <p:ext uri="{BB962C8B-B14F-4D97-AF65-F5344CB8AC3E}">
        <p14:creationId xmlns:p14="http://schemas.microsoft.com/office/powerpoint/2010/main" val="205439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130</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464</a:t>
            </a:fld>
            <a:endParaRPr lang="en-IN"/>
          </a:p>
        </p:txBody>
      </p:sp>
    </p:spTree>
    <p:extLst>
      <p:ext uri="{BB962C8B-B14F-4D97-AF65-F5344CB8AC3E}">
        <p14:creationId xmlns:p14="http://schemas.microsoft.com/office/powerpoint/2010/main" val="174227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534</a:t>
            </a:fld>
            <a:endParaRPr lang="en-IN"/>
          </a:p>
        </p:txBody>
      </p:sp>
    </p:spTree>
    <p:extLst>
      <p:ext uri="{BB962C8B-B14F-4D97-AF65-F5344CB8AC3E}">
        <p14:creationId xmlns:p14="http://schemas.microsoft.com/office/powerpoint/2010/main" val="304535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535</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545</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558</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559</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582</a:t>
            </a:fld>
            <a:endParaRPr lang="en-IN"/>
          </a:p>
        </p:txBody>
      </p:sp>
    </p:spTree>
    <p:extLst>
      <p:ext uri="{BB962C8B-B14F-4D97-AF65-F5344CB8AC3E}">
        <p14:creationId xmlns:p14="http://schemas.microsoft.com/office/powerpoint/2010/main" val="3216148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589</a:t>
            </a:fld>
            <a:endParaRPr lang="en-IN"/>
          </a:p>
        </p:txBody>
      </p:sp>
    </p:spTree>
    <p:extLst>
      <p:ext uri="{BB962C8B-B14F-4D97-AF65-F5344CB8AC3E}">
        <p14:creationId xmlns:p14="http://schemas.microsoft.com/office/powerpoint/2010/main" val="2150080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F21A-3E74-8CED-2CF8-8A12A434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F00D9-7EB6-A17E-B215-25B4D299E8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1001EF-A103-203A-C9B7-A8B8BF0A6D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08F5D7-E31A-5A8C-0BF5-0F0B88493C77}"/>
              </a:ext>
            </a:extLst>
          </p:cNvPr>
          <p:cNvSpPr>
            <a:spLocks noGrp="1"/>
          </p:cNvSpPr>
          <p:nvPr>
            <p:ph type="sldNum" sz="quarter" idx="5"/>
          </p:nvPr>
        </p:nvSpPr>
        <p:spPr/>
        <p:txBody>
          <a:bodyPr/>
          <a:lstStyle/>
          <a:p>
            <a:fld id="{A7AC5AE1-8B73-453E-AD5C-7AC64EE599C7}" type="slidenum">
              <a:rPr lang="en-IN" smtClean="0"/>
              <a:pPr/>
              <a:t>590</a:t>
            </a:fld>
            <a:endParaRPr lang="en-IN"/>
          </a:p>
        </p:txBody>
      </p:sp>
    </p:spTree>
    <p:extLst>
      <p:ext uri="{BB962C8B-B14F-4D97-AF65-F5344CB8AC3E}">
        <p14:creationId xmlns:p14="http://schemas.microsoft.com/office/powerpoint/2010/main" val="103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139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D3B0-1F59-CDA5-D98D-8EDEB2963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566A1-AF1F-3752-6600-EC7946389AE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4C33304-8621-8714-F5BE-4480AE059E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CD7EB4F-76EF-1830-24A5-A07895C2777D}"/>
              </a:ext>
            </a:extLst>
          </p:cNvPr>
          <p:cNvSpPr>
            <a:spLocks noGrp="1"/>
          </p:cNvSpPr>
          <p:nvPr>
            <p:ph type="sldNum" sz="quarter" idx="5"/>
          </p:nvPr>
        </p:nvSpPr>
        <p:spPr/>
        <p:txBody>
          <a:bodyPr/>
          <a:lstStyle/>
          <a:p>
            <a:fld id="{A7AC5AE1-8B73-453E-AD5C-7AC64EE599C7}" type="slidenum">
              <a:rPr lang="en-IN" smtClean="0"/>
              <a:pPr/>
              <a:t>597</a:t>
            </a:fld>
            <a:endParaRPr lang="en-IN"/>
          </a:p>
        </p:txBody>
      </p:sp>
    </p:spTree>
    <p:extLst>
      <p:ext uri="{BB962C8B-B14F-4D97-AF65-F5344CB8AC3E}">
        <p14:creationId xmlns:p14="http://schemas.microsoft.com/office/powerpoint/2010/main" val="3974606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598</a:t>
            </a:fld>
            <a:endParaRPr lang="en-IN"/>
          </a:p>
        </p:txBody>
      </p:sp>
    </p:spTree>
    <p:extLst>
      <p:ext uri="{BB962C8B-B14F-4D97-AF65-F5344CB8AC3E}">
        <p14:creationId xmlns:p14="http://schemas.microsoft.com/office/powerpoint/2010/main" val="304468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599</a:t>
            </a:fld>
            <a:endParaRPr lang="en-IN"/>
          </a:p>
        </p:txBody>
      </p:sp>
    </p:spTree>
    <p:extLst>
      <p:ext uri="{BB962C8B-B14F-4D97-AF65-F5344CB8AC3E}">
        <p14:creationId xmlns:p14="http://schemas.microsoft.com/office/powerpoint/2010/main" val="202438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600</a:t>
            </a:fld>
            <a:endParaRPr lang="en-IN"/>
          </a:p>
        </p:txBody>
      </p:sp>
    </p:spTree>
    <p:extLst>
      <p:ext uri="{BB962C8B-B14F-4D97-AF65-F5344CB8AC3E}">
        <p14:creationId xmlns:p14="http://schemas.microsoft.com/office/powerpoint/2010/main" val="726176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605</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674</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675</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676</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752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778</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236</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258</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259</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9/8/2025</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9/8/2025</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9/8/2025</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5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5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5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5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4.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image" Target="../media/image19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pic>
        <p:nvPicPr>
          <p:cNvPr id="1032" name="Picture 8">
            <a:extLst>
              <a:ext uri="{FF2B5EF4-FFF2-40B4-BE49-F238E27FC236}">
                <a16:creationId xmlns:a16="http://schemas.microsoft.com/office/drawing/2014/main" id="{4CEA847B-AA1F-6196-43E4-496DAB376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75" y="260648"/>
            <a:ext cx="3240360" cy="166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F5AF3C-89FD-8BCD-12F6-46FD8E4CB85D}"/>
              </a:ext>
            </a:extLst>
          </p:cNvPr>
          <p:cNvSpPr/>
          <p:nvPr/>
        </p:nvSpPr>
        <p:spPr>
          <a:xfrm>
            <a:off x="184322" y="4869160"/>
            <a:ext cx="11675299" cy="461665"/>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4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and </a:t>
            </a:r>
            <a:r>
              <a:rPr lang="en-IN" sz="2400" b="1" dirty="0">
                <a:latin typeface="Open Sans Light" panose="020B0306030504020204" pitchFamily="34" charset="0"/>
                <a:ea typeface="Open Sans Light" panose="020B0306030504020204" pitchFamily="34" charset="0"/>
                <a:cs typeface="Open Sans Light" panose="020B0306030504020204" pitchFamily="34" charset="0"/>
              </a:rPr>
              <a:t>NoSQL(MongoDB)</a:t>
            </a:r>
            <a:endParaRPr lang="en-IN" sz="2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3F5ABD52-2B50-1386-A071-1AA2497A245D}"/>
              </a:ext>
            </a:extLst>
          </p:cNvPr>
          <p:cNvSpPr txBox="1"/>
          <p:nvPr/>
        </p:nvSpPr>
        <p:spPr>
          <a:xfrm>
            <a:off x="190575" y="5733256"/>
            <a:ext cx="5400600" cy="400110"/>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51049E"/>
                </a:solidFill>
                <a:latin typeface="Consolas" panose="020B0609020204030204" pitchFamily="49" charset="0"/>
                <a:cs typeface="Segoe UI" panose="020B0502040204020203" pitchFamily="34" charset="0"/>
              </a:rPr>
              <a:t>sudo apt install build-essential</a:t>
            </a: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BBE88-11C7-789B-509E-EBB165F4329A}"/>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role of database engineer</a:t>
            </a:r>
          </a:p>
        </p:txBody>
      </p:sp>
      <p:sp>
        <p:nvSpPr>
          <p:cNvPr id="7" name="TextBox 6">
            <a:extLst>
              <a:ext uri="{FF2B5EF4-FFF2-40B4-BE49-F238E27FC236}">
                <a16:creationId xmlns:a16="http://schemas.microsoft.com/office/drawing/2014/main" id="{04E0FB62-5737-B6BE-D0ED-ED210D0E0B11}"/>
              </a:ext>
            </a:extLst>
          </p:cNvPr>
          <p:cNvSpPr txBox="1"/>
          <p:nvPr/>
        </p:nvSpPr>
        <p:spPr>
          <a:xfrm>
            <a:off x="263352" y="977600"/>
            <a:ext cx="11593288" cy="50436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also known as software application developer or computer </a:t>
            </a:r>
            <a:r>
              <a:rPr lang="en-US" b="0" i="0" dirty="0">
                <a:effectLst/>
                <a:latin typeface="Arial" panose="020B0604020202020204" pitchFamily="34" charset="0"/>
                <a:cs typeface="Arial" panose="020B0604020202020204" pitchFamily="34" charset="0"/>
              </a:rPr>
              <a:t>software engineer</a:t>
            </a:r>
            <a:r>
              <a:rPr lang="en-US"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is responsible for developing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handles the physical and logical models of a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identifies and handles the errors in a database system.</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 creates the logical Design of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Database Engineers are not concerned much with the end users.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designs the database system to cater to the needs of the users.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Database Engineer guides the Database Administrator for the effective management of the databases.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Responsible for designing, developing, and testing the database</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Implements new database features and upgrades.</a:t>
            </a:r>
            <a:endParaRPr lang="en-US" dirty="0">
              <a:solidFill>
                <a:srgbClr val="273239"/>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Collaborates with other teams to integrate database with other applications and systems.</a:t>
            </a:r>
          </a:p>
          <a:p>
            <a:pPr marL="285750" indent="-285750">
              <a:lnSpc>
                <a:spcPct val="150000"/>
              </a:lnSpc>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Works with developers to ensure database design meets application requirements.</a:t>
            </a:r>
          </a:p>
        </p:txBody>
      </p:sp>
    </p:spTree>
    <p:extLst>
      <p:ext uri="{BB962C8B-B14F-4D97-AF65-F5344CB8AC3E}">
        <p14:creationId xmlns:p14="http://schemas.microsoft.com/office/powerpoint/2010/main" val="919583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564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276273"/>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134888"/>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478288" cy="914400"/>
          </a:xfrm>
          <a:solidFill>
            <a:schemeClr val="bg1">
              <a:lumMod val="95000"/>
            </a:schemeClr>
          </a:solidFill>
        </p:spPr>
        <p:txBody>
          <a:bodyPr anchor="ctr" anchorCtr="0">
            <a:normAutofit/>
          </a:bodyPr>
          <a:lstStyle/>
          <a:p>
            <a:pPr>
              <a:spcBef>
                <a:spcPts val="700"/>
              </a:spcBef>
              <a:buClr>
                <a:schemeClr val="accent2"/>
              </a:buClr>
              <a:buSzPct val="60000"/>
              <a:defRPr/>
            </a:pPr>
            <a:r>
              <a:rPr lang="en-IN" sz="3600" i="1" dirty="0">
                <a:solidFill>
                  <a:srgbClr val="FDE139"/>
                </a:solidFill>
              </a:rPr>
              <a:t>Relational Algebra</a:t>
            </a:r>
            <a:endParaRPr lang="en-IN" sz="3600"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
            </a:r>
            <a:r>
              <a:rPr lang="en-IN" sz="3200" baseline="-25000">
                <a:solidFill>
                  <a:srgbClr val="2658E6"/>
                </a:solidFill>
                <a:latin typeface="Verdana" panose="020B0604030504040204" pitchFamily="34" charset="0"/>
                <a:ea typeface="Verdana" panose="020B0604030504040204" pitchFamily="34" charset="0"/>
              </a:rPr>
              <a:t>attribute-list&gt;</a:t>
            </a:r>
            <a:r>
              <a:rPr lang="en-IN" sz="3200">
                <a:solidFill>
                  <a:srgbClr val="2658E6"/>
                </a:solidFill>
                <a:latin typeface="Verdana" panose="020B0604030504040204" pitchFamily="34" charset="0"/>
                <a:ea typeface="Verdana" panose="020B0604030504040204" pitchFamily="34" charset="0"/>
              </a:rPr>
              <a:t>(s) </a:t>
            </a:r>
            <a:endParaRPr lang="en-IN" sz="3200" dirty="0">
              <a:solidFill>
                <a:srgbClr val="2658E6"/>
              </a:solidFill>
              <a:latin typeface="Verdana" panose="020B0604030504040204" pitchFamily="34" charset="0"/>
              <a:ea typeface="Verdana" panose="020B0604030504040204" pitchFamily="34" charset="0"/>
            </a:endParaRP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99600" y="156600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83270-D3EE-43FC-ED0E-60A243E5C5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7FEE412-1D5E-C653-2938-B74A53D60587}"/>
              </a:ext>
            </a:extLst>
          </p:cNvPr>
          <p:cNvGrpSpPr/>
          <p:nvPr/>
        </p:nvGrpSpPr>
        <p:grpSpPr>
          <a:xfrm>
            <a:off x="1676400" y="3028057"/>
            <a:ext cx="8839200" cy="1337047"/>
            <a:chOff x="1676400" y="3028057"/>
            <a:chExt cx="8839200" cy="1337047"/>
          </a:xfrm>
        </p:grpSpPr>
        <p:sp>
          <p:nvSpPr>
            <p:cNvPr id="2" name="Title 1">
              <a:extLst>
                <a:ext uri="{FF2B5EF4-FFF2-40B4-BE49-F238E27FC236}">
                  <a16:creationId xmlns:a16="http://schemas.microsoft.com/office/drawing/2014/main" id="{CCA87AD1-206F-04E9-DF8C-462BB7D84F8B}"/>
                </a:ext>
              </a:extLst>
            </p:cNvPr>
            <p:cNvSpPr txBox="1">
              <a:spLocks/>
            </p:cNvSpPr>
            <p:nvPr/>
          </p:nvSpPr>
          <p:spPr>
            <a:xfrm>
              <a:off x="1676400" y="3028057"/>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 Examples</a:t>
              </a:r>
            </a:p>
          </p:txBody>
        </p:sp>
        <p:sp>
          <p:nvSpPr>
            <p:cNvPr id="6" name="TextBox 5">
              <a:extLst>
                <a:ext uri="{FF2B5EF4-FFF2-40B4-BE49-F238E27FC236}">
                  <a16:creationId xmlns:a16="http://schemas.microsoft.com/office/drawing/2014/main" id="{FF7AC22C-A054-6896-276D-D20F7E7D9C89}"/>
                </a:ext>
              </a:extLst>
            </p:cNvPr>
            <p:cNvSpPr txBox="1"/>
            <p:nvPr/>
          </p:nvSpPr>
          <p:spPr>
            <a:xfrm>
              <a:off x="4385810" y="3964994"/>
              <a:ext cx="3420380" cy="400110"/>
            </a:xfrm>
            <a:prstGeom prst="rect">
              <a:avLst/>
            </a:prstGeom>
            <a:noFill/>
          </p:spPr>
          <p:txBody>
            <a:bodyPr wrap="square">
              <a:spAutoFit/>
            </a:bodyPr>
            <a:lstStyle/>
            <a:p>
              <a:r>
                <a:rPr lang="en-IN" sz="2000" dirty="0"/>
                <a:t>E-Commerce Database Schema</a:t>
              </a:r>
            </a:p>
          </p:txBody>
        </p:sp>
      </p:grpSp>
      <p:sp>
        <p:nvSpPr>
          <p:cNvPr id="10" name="TextBox 9">
            <a:extLst>
              <a:ext uri="{FF2B5EF4-FFF2-40B4-BE49-F238E27FC236}">
                <a16:creationId xmlns:a16="http://schemas.microsoft.com/office/drawing/2014/main" id="{633B3A3C-BB77-E71E-0598-F2DC3F110880}"/>
              </a:ext>
            </a:extLst>
          </p:cNvPr>
          <p:cNvSpPr txBox="1"/>
          <p:nvPr/>
        </p:nvSpPr>
        <p:spPr>
          <a:xfrm>
            <a:off x="409588" y="44624"/>
            <a:ext cx="11159019" cy="2815194"/>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Customer (CustomerID, Name, Email, City)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Product (ProductID, Name, Category, Price)</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 (OrderID, CustomerID, OrderDate, TotalAmount)</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OrderDetails (OrderID, ProductID, Quantity)</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Payment (PaymentID, OrderID, PaymentStatus)</a:t>
            </a:r>
          </a:p>
          <a:p>
            <a:pPr marL="342900" indent="-342900">
              <a:lnSpc>
                <a:spcPct val="150000"/>
              </a:lnSpc>
              <a:buFont typeface="Wingdings" panose="05000000000000000000" pitchFamily="2" charset="2"/>
              <a:buChar char="§"/>
            </a:pPr>
            <a:r>
              <a:rPr lang="en-IN" sz="2000" dirty="0">
                <a:solidFill>
                  <a:srgbClr val="006C86"/>
                </a:solidFill>
                <a:latin typeface="Palatino Linotype" panose="02040502050505030304" pitchFamily="18" charset="0"/>
              </a:rPr>
              <a:t>Shipment (ShipmentID, OrderID, ShipmentStatus, DeliveryDate)</a:t>
            </a:r>
          </a:p>
        </p:txBody>
      </p:sp>
    </p:spTree>
    <p:extLst>
      <p:ext uri="{BB962C8B-B14F-4D97-AF65-F5344CB8AC3E}">
        <p14:creationId xmlns:p14="http://schemas.microsoft.com/office/powerpoint/2010/main" val="366658666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B6B6-81B1-817F-DDBB-3924E26DC5A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79DF348-20C6-036A-CD72-18D65F73A6D8}"/>
              </a:ext>
            </a:extLst>
          </p:cNvPr>
          <p:cNvGrpSpPr/>
          <p:nvPr/>
        </p:nvGrpSpPr>
        <p:grpSpPr>
          <a:xfrm>
            <a:off x="479376" y="2628201"/>
            <a:ext cx="11017224" cy="811252"/>
            <a:chOff x="479376" y="2745904"/>
            <a:chExt cx="11017224" cy="811252"/>
          </a:xfrm>
        </p:grpSpPr>
        <p:sp>
          <p:nvSpPr>
            <p:cNvPr id="12" name="Text Box 4">
              <a:extLst>
                <a:ext uri="{FF2B5EF4-FFF2-40B4-BE49-F238E27FC236}">
                  <a16:creationId xmlns:a16="http://schemas.microsoft.com/office/drawing/2014/main" id="{4BF52450-51B6-1994-A9A0-C9B5F0EA6755}"/>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Show Only Product Names and Prices</a:t>
              </a:r>
            </a:p>
          </p:txBody>
        </p:sp>
        <p:sp>
          <p:nvSpPr>
            <p:cNvPr id="15" name="Text Box 6">
              <a:extLst>
                <a:ext uri="{FF2B5EF4-FFF2-40B4-BE49-F238E27FC236}">
                  <a16:creationId xmlns:a16="http://schemas.microsoft.com/office/drawing/2014/main" id="{D250D501-2D32-3CD6-6F32-A6E52A1B938D}"/>
                </a:ext>
              </a:extLst>
            </p:cNvPr>
            <p:cNvSpPr txBox="1">
              <a:spLocks noChangeArrowheads="1"/>
            </p:cNvSpPr>
            <p:nvPr/>
          </p:nvSpPr>
          <p:spPr bwMode="auto">
            <a:xfrm>
              <a:off x="839416" y="3033936"/>
              <a:ext cx="56166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 </a:t>
              </a:r>
              <a:r>
                <a:rPr lang="en-US" sz="2800" i="0" baseline="-25000" dirty="0">
                  <a:solidFill>
                    <a:srgbClr val="006C86"/>
                  </a:solidFill>
                </a:rPr>
                <a:t>Name, Price</a:t>
              </a:r>
              <a:r>
                <a:rPr lang="en-US" sz="2800" i="0" dirty="0">
                  <a:solidFill>
                    <a:srgbClr val="006C86"/>
                  </a:solidFill>
                </a:rPr>
                <a:t>(Product)</a:t>
              </a:r>
            </a:p>
          </p:txBody>
        </p:sp>
      </p:grpSp>
      <p:sp>
        <p:nvSpPr>
          <p:cNvPr id="9" name="Title 1">
            <a:extLst>
              <a:ext uri="{FF2B5EF4-FFF2-40B4-BE49-F238E27FC236}">
                <a16:creationId xmlns:a16="http://schemas.microsoft.com/office/drawing/2014/main" id="{67B91519-6BCB-ED9E-DEAD-DB138C2DE5D1}"/>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grpSp>
        <p:nvGrpSpPr>
          <p:cNvPr id="10" name="Group 9">
            <a:extLst>
              <a:ext uri="{FF2B5EF4-FFF2-40B4-BE49-F238E27FC236}">
                <a16:creationId xmlns:a16="http://schemas.microsoft.com/office/drawing/2014/main" id="{DD57D9BD-F52F-F7ED-A649-DA04E76685F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22468CC4-4C36-2AEC-5F57-304115A4578B}"/>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All Customers from 'New York'</a:t>
              </a:r>
            </a:p>
          </p:txBody>
        </p:sp>
        <p:sp>
          <p:nvSpPr>
            <p:cNvPr id="3" name="TextBox 2">
              <a:extLst>
                <a:ext uri="{FF2B5EF4-FFF2-40B4-BE49-F238E27FC236}">
                  <a16:creationId xmlns:a16="http://schemas.microsoft.com/office/drawing/2014/main" id="{7B2996F3-14C8-560B-1BB3-1FB9F9B352F4}"/>
                </a:ext>
              </a:extLst>
            </p:cNvPr>
            <p:cNvSpPr txBox="1"/>
            <p:nvPr/>
          </p:nvSpPr>
          <p:spPr>
            <a:xfrm>
              <a:off x="839416" y="1628800"/>
              <a:ext cx="609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l-GR" sz="2800" dirty="0">
                  <a:solidFill>
                    <a:srgbClr val="006C86"/>
                  </a:solidFill>
                  <a:sym typeface="Symbol" panose="05050102010706020507" pitchFamily="18" charset="2"/>
                </a:rPr>
                <a:t>σ</a:t>
              </a:r>
              <a:r>
                <a:rPr lang="en-US" sz="2800" dirty="0">
                  <a:solidFill>
                    <a:srgbClr val="006C86"/>
                  </a:solidFill>
                  <a:sym typeface="Symbol" panose="05050102010706020507" pitchFamily="18" charset="2"/>
                </a:rPr>
                <a:t> </a:t>
              </a:r>
              <a:r>
                <a:rPr lang="en-IN" sz="2800" dirty="0">
                  <a:solidFill>
                    <a:srgbClr val="006C86"/>
                  </a:solidFill>
                  <a:sym typeface="Symbol" panose="05050102010706020507" pitchFamily="18" charset="2"/>
                </a:rPr>
                <a:t>City=′NewYork′​(Customer)</a:t>
              </a:r>
            </a:p>
          </p:txBody>
        </p:sp>
      </p:grpSp>
      <p:grpSp>
        <p:nvGrpSpPr>
          <p:cNvPr id="14" name="Group 13">
            <a:extLst>
              <a:ext uri="{FF2B5EF4-FFF2-40B4-BE49-F238E27FC236}">
                <a16:creationId xmlns:a16="http://schemas.microsoft.com/office/drawing/2014/main" id="{BE35ACD7-96A9-6944-534D-641B9C6D5E5C}"/>
              </a:ext>
            </a:extLst>
          </p:cNvPr>
          <p:cNvGrpSpPr/>
          <p:nvPr/>
        </p:nvGrpSpPr>
        <p:grpSpPr>
          <a:xfrm>
            <a:off x="479376" y="3933056"/>
            <a:ext cx="11017224" cy="802541"/>
            <a:chOff x="479376" y="4161750"/>
            <a:chExt cx="11017224" cy="802541"/>
          </a:xfrm>
        </p:grpSpPr>
        <p:sp>
          <p:nvSpPr>
            <p:cNvPr id="4" name="Text Box 4">
              <a:extLst>
                <a:ext uri="{FF2B5EF4-FFF2-40B4-BE49-F238E27FC236}">
                  <a16:creationId xmlns:a16="http://schemas.microsoft.com/office/drawing/2014/main" id="{D70E2ECA-A0AD-78EA-4BFB-233F8D210005}"/>
                </a:ext>
              </a:extLst>
            </p:cNvPr>
            <p:cNvSpPr txBox="1">
              <a:spLocks noChangeArrowheads="1"/>
            </p:cNvSpPr>
            <p:nvPr/>
          </p:nvSpPr>
          <p:spPr bwMode="auto">
            <a:xfrm>
              <a:off x="479376" y="416175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Placed Orders</a:t>
              </a:r>
            </a:p>
          </p:txBody>
        </p:sp>
        <p:sp>
          <p:nvSpPr>
            <p:cNvPr id="5" name="Text Box 6">
              <a:extLst>
                <a:ext uri="{FF2B5EF4-FFF2-40B4-BE49-F238E27FC236}">
                  <a16:creationId xmlns:a16="http://schemas.microsoft.com/office/drawing/2014/main" id="{0ED4F5B0-7A09-1569-9918-B07FEB4FA214}"/>
                </a:ext>
              </a:extLst>
            </p:cNvPr>
            <p:cNvSpPr txBox="1">
              <a:spLocks noChangeArrowheads="1"/>
            </p:cNvSpPr>
            <p:nvPr/>
          </p:nvSpPr>
          <p:spPr bwMode="auto">
            <a:xfrm>
              <a:off x="839416" y="4441071"/>
              <a:ext cx="100091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IN" sz="2800" i="0" baseline="-25000" dirty="0">
                  <a:solidFill>
                    <a:srgbClr val="006C86"/>
                  </a:solidFill>
                </a:rPr>
                <a:t>Customer.Name, Order.OrderID</a:t>
              </a:r>
              <a:r>
                <a:rPr lang="en-IN" sz="2800" i="0" dirty="0">
                  <a:solidFill>
                    <a:srgbClr val="006C86"/>
                  </a:solidFill>
                </a:rPr>
                <a:t>​(Customer⋈Order)</a:t>
              </a:r>
              <a:endParaRPr lang="en-US" sz="2800" i="0" dirty="0">
                <a:solidFill>
                  <a:srgbClr val="006C86"/>
                </a:solidFill>
              </a:endParaRPr>
            </a:p>
          </p:txBody>
        </p:sp>
      </p:grpSp>
      <p:grpSp>
        <p:nvGrpSpPr>
          <p:cNvPr id="16" name="Group 15">
            <a:extLst>
              <a:ext uri="{FF2B5EF4-FFF2-40B4-BE49-F238E27FC236}">
                <a16:creationId xmlns:a16="http://schemas.microsoft.com/office/drawing/2014/main" id="{3EFB43C5-F6E3-5B53-CE79-C8E52E4AA5F4}"/>
              </a:ext>
            </a:extLst>
          </p:cNvPr>
          <p:cNvGrpSpPr/>
          <p:nvPr/>
        </p:nvGrpSpPr>
        <p:grpSpPr>
          <a:xfrm>
            <a:off x="479376" y="5223867"/>
            <a:ext cx="11521280" cy="1373485"/>
            <a:chOff x="479376" y="4752330"/>
            <a:chExt cx="11521280" cy="1373485"/>
          </a:xfrm>
        </p:grpSpPr>
        <p:sp>
          <p:nvSpPr>
            <p:cNvPr id="6" name="Text Box 4">
              <a:extLst>
                <a:ext uri="{FF2B5EF4-FFF2-40B4-BE49-F238E27FC236}">
                  <a16:creationId xmlns:a16="http://schemas.microsoft.com/office/drawing/2014/main" id="{E80A0CE5-8FBD-DBF6-D497-F7D975A3F0C0}"/>
                </a:ext>
              </a:extLst>
            </p:cNvPr>
            <p:cNvSpPr txBox="1">
              <a:spLocks noChangeArrowheads="1"/>
            </p:cNvSpPr>
            <p:nvPr/>
          </p:nvSpPr>
          <p:spPr bwMode="auto">
            <a:xfrm>
              <a:off x="479376" y="4752330"/>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t>List All Products Ordered by a Customer Named 'Alice'</a:t>
              </a:r>
              <a:endParaRPr lang="en-US" dirty="0">
                <a:latin typeface="Georgia" panose="02040502050405020303" pitchFamily="18" charset="0"/>
              </a:endParaRPr>
            </a:p>
          </p:txBody>
        </p:sp>
        <p:sp>
          <p:nvSpPr>
            <p:cNvPr id="8" name="Text Box 6">
              <a:extLst>
                <a:ext uri="{FF2B5EF4-FFF2-40B4-BE49-F238E27FC236}">
                  <a16:creationId xmlns:a16="http://schemas.microsoft.com/office/drawing/2014/main" id="{29BAF305-2A73-8B07-DBCE-632373FAF000}"/>
                </a:ext>
              </a:extLst>
            </p:cNvPr>
            <p:cNvSpPr txBox="1">
              <a:spLocks noChangeArrowheads="1"/>
            </p:cNvSpPr>
            <p:nvPr/>
          </p:nvSpPr>
          <p:spPr bwMode="auto">
            <a:xfrm>
              <a:off x="839416" y="5171708"/>
              <a:ext cx="111612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l-GR" sz="2800" i="0" dirty="0">
                  <a:solidFill>
                    <a:srgbClr val="006C86"/>
                  </a:solidFill>
                </a:rPr>
                <a:t>π</a:t>
              </a:r>
              <a:r>
                <a:rPr lang="en-US" sz="2800" i="0" dirty="0">
                  <a:solidFill>
                    <a:srgbClr val="006C86"/>
                  </a:solidFill>
                </a:rPr>
                <a:t> </a:t>
              </a:r>
              <a:r>
                <a:rPr lang="en-IN" sz="2800" i="0" baseline="-25000" dirty="0">
                  <a:solidFill>
                    <a:srgbClr val="006C86"/>
                  </a:solidFill>
                </a:rPr>
                <a:t>Product.Name, Order.OrderID</a:t>
              </a:r>
              <a:r>
                <a:rPr lang="en-IN" sz="2800" i="0" dirty="0">
                  <a:solidFill>
                    <a:srgbClr val="006C86"/>
                  </a:solidFill>
                </a:rPr>
                <a:t>​(</a:t>
              </a:r>
              <a:r>
                <a:rPr lang="el-GR" sz="2800" i="0" dirty="0">
                  <a:solidFill>
                    <a:srgbClr val="006C86"/>
                  </a:solidFill>
                </a:rPr>
                <a:t>σ</a:t>
              </a:r>
              <a:r>
                <a:rPr lang="en-US" sz="2800" i="0" dirty="0">
                  <a:solidFill>
                    <a:srgbClr val="006C86"/>
                  </a:solidFill>
                </a:rPr>
                <a:t> </a:t>
              </a:r>
              <a:r>
                <a:rPr lang="en-IN" sz="2800" i="0" dirty="0">
                  <a:solidFill>
                    <a:srgbClr val="006C86"/>
                  </a:solidFill>
                </a:rPr>
                <a:t>Customer.Name= ′Alice′​ (Customer ⋈ Order ⋈ OrderDetails ⋈ Product))</a:t>
              </a:r>
              <a:endParaRPr lang="en-US" sz="2800" i="0" dirty="0">
                <a:solidFill>
                  <a:srgbClr val="006C86"/>
                </a:solidFill>
              </a:endParaRPr>
            </a:p>
          </p:txBody>
        </p:sp>
      </p:grpSp>
    </p:spTree>
    <p:extLst>
      <p:ext uri="{BB962C8B-B14F-4D97-AF65-F5344CB8AC3E}">
        <p14:creationId xmlns:p14="http://schemas.microsoft.com/office/powerpoint/2010/main" val="252389476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B61A-08B0-33B2-D85F-46AF1C5D641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21B4136-885F-729A-8471-158FD1D17E86}"/>
              </a:ext>
            </a:extLst>
          </p:cNvPr>
          <p:cNvGrpSpPr/>
          <p:nvPr/>
        </p:nvGrpSpPr>
        <p:grpSpPr>
          <a:xfrm>
            <a:off x="479376" y="2628199"/>
            <a:ext cx="11377264" cy="935371"/>
            <a:chOff x="479376" y="2745904"/>
            <a:chExt cx="11377264" cy="653684"/>
          </a:xfrm>
        </p:grpSpPr>
        <p:sp>
          <p:nvSpPr>
            <p:cNvPr id="12" name="Text Box 4">
              <a:extLst>
                <a:ext uri="{FF2B5EF4-FFF2-40B4-BE49-F238E27FC236}">
                  <a16:creationId xmlns:a16="http://schemas.microsoft.com/office/drawing/2014/main" id="{7EA4E766-004F-7458-3829-EA2766046BDE}"/>
                </a:ext>
              </a:extLst>
            </p:cNvPr>
            <p:cNvSpPr txBox="1">
              <a:spLocks noChangeArrowheads="1"/>
            </p:cNvSpPr>
            <p:nvPr/>
          </p:nvSpPr>
          <p:spPr bwMode="auto">
            <a:xfrm>
              <a:off x="479376" y="2745904"/>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Products Ordered in a Given Category</a:t>
              </a:r>
            </a:p>
          </p:txBody>
        </p:sp>
        <p:sp>
          <p:nvSpPr>
            <p:cNvPr id="15" name="Text Box 6">
              <a:extLst>
                <a:ext uri="{FF2B5EF4-FFF2-40B4-BE49-F238E27FC236}">
                  <a16:creationId xmlns:a16="http://schemas.microsoft.com/office/drawing/2014/main" id="{258AFE08-1637-E247-73F4-7F64F3FC4204}"/>
                </a:ext>
              </a:extLst>
            </p:cNvPr>
            <p:cNvSpPr txBox="1">
              <a:spLocks noChangeArrowheads="1"/>
            </p:cNvSpPr>
            <p:nvPr/>
          </p:nvSpPr>
          <p:spPr bwMode="auto">
            <a:xfrm>
              <a:off x="839416" y="3033936"/>
              <a:ext cx="11017224" cy="36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2800" dirty="0">
                  <a:solidFill>
                    <a:srgbClr val="006C86"/>
                  </a:solidFill>
                </a:rPr>
                <a:t>π </a:t>
              </a:r>
              <a:r>
                <a:rPr lang="en-US" sz="2800" baseline="-25000" dirty="0">
                  <a:solidFill>
                    <a:srgbClr val="006C86"/>
                  </a:solidFill>
                </a:rPr>
                <a:t>Pname</a:t>
              </a:r>
              <a:r>
                <a:rPr lang="en-US" sz="2800" dirty="0">
                  <a:solidFill>
                    <a:srgbClr val="006C86"/>
                  </a:solidFill>
                </a:rPr>
                <a:t> ​(σ </a:t>
              </a:r>
              <a:r>
                <a:rPr lang="en-US" sz="2800" baseline="-25000" dirty="0">
                  <a:solidFill>
                    <a:srgbClr val="006C86"/>
                  </a:solidFill>
                </a:rPr>
                <a:t>PID=(π </a:t>
              </a:r>
              <a:r>
                <a:rPr lang="en-US" sz="2800" baseline="-46000" dirty="0">
                  <a:solidFill>
                    <a:srgbClr val="006C86"/>
                  </a:solidFill>
                </a:rPr>
                <a:t>PID​(OrderDetails)</a:t>
              </a:r>
              <a:r>
                <a:rPr lang="en-US" sz="2800" baseline="-25000" dirty="0">
                  <a:solidFill>
                    <a:srgbClr val="006C86"/>
                  </a:solidFill>
                </a:rPr>
                <a:t>)​</a:t>
              </a:r>
              <a:r>
                <a:rPr lang="en-US" sz="2800" dirty="0">
                  <a:solidFill>
                    <a:srgbClr val="006C86"/>
                  </a:solidFill>
                </a:rPr>
                <a:t>(σ Category=′Electronics′​ (Products)))</a:t>
              </a:r>
            </a:p>
          </p:txBody>
        </p:sp>
      </p:grpSp>
      <p:sp>
        <p:nvSpPr>
          <p:cNvPr id="9" name="Title 1">
            <a:extLst>
              <a:ext uri="{FF2B5EF4-FFF2-40B4-BE49-F238E27FC236}">
                <a16:creationId xmlns:a16="http://schemas.microsoft.com/office/drawing/2014/main" id="{DF584351-9519-4811-B20A-E9FCEF7EBAE4}"/>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rgbClr val="FF0000"/>
                </a:solidFill>
              </a:rPr>
              <a:t>Examples Queries</a:t>
            </a:r>
          </a:p>
        </p:txBody>
      </p:sp>
      <p:grpSp>
        <p:nvGrpSpPr>
          <p:cNvPr id="10" name="Group 9">
            <a:extLst>
              <a:ext uri="{FF2B5EF4-FFF2-40B4-BE49-F238E27FC236}">
                <a16:creationId xmlns:a16="http://schemas.microsoft.com/office/drawing/2014/main" id="{B90822F0-DE39-CB7E-3B10-19B6E2157BC2}"/>
              </a:ext>
            </a:extLst>
          </p:cNvPr>
          <p:cNvGrpSpPr/>
          <p:nvPr/>
        </p:nvGrpSpPr>
        <p:grpSpPr>
          <a:xfrm>
            <a:off x="479376" y="1268760"/>
            <a:ext cx="11377264" cy="883260"/>
            <a:chOff x="479376" y="1268760"/>
            <a:chExt cx="11377264" cy="883260"/>
          </a:xfrm>
        </p:grpSpPr>
        <p:sp>
          <p:nvSpPr>
            <p:cNvPr id="7" name="Rectangle 3">
              <a:extLst>
                <a:ext uri="{FF2B5EF4-FFF2-40B4-BE49-F238E27FC236}">
                  <a16:creationId xmlns:a16="http://schemas.microsoft.com/office/drawing/2014/main" id="{9F6A0002-8BBB-8C66-81CB-BF695CFF693A}"/>
                </a:ext>
              </a:extLst>
            </p:cNvPr>
            <p:cNvSpPr txBox="1">
              <a:spLocks noChangeArrowheads="1"/>
            </p:cNvSpPr>
            <p:nvPr/>
          </p:nvSpPr>
          <p:spPr>
            <a:xfrm>
              <a:off x="479376" y="1268760"/>
              <a:ext cx="11377264" cy="389779"/>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pPr marL="342900" indent="-342900">
                <a:buFont typeface="Arial" panose="020B0604020202020204" pitchFamily="34" charset="0"/>
                <a:buChar char="•"/>
              </a:pPr>
              <a:r>
                <a:rPr lang="en-US" dirty="0">
                  <a:latin typeface="Georgia" panose="02040502050405020303" pitchFamily="18" charset="0"/>
                </a:rPr>
                <a:t>Find Customers Who Have Never Placed an Order</a:t>
              </a:r>
            </a:p>
          </p:txBody>
        </p:sp>
        <p:sp>
          <p:nvSpPr>
            <p:cNvPr id="3" name="TextBox 2">
              <a:extLst>
                <a:ext uri="{FF2B5EF4-FFF2-40B4-BE49-F238E27FC236}">
                  <a16:creationId xmlns:a16="http://schemas.microsoft.com/office/drawing/2014/main" id="{D39CA3AF-5D29-0F6F-B656-DD353F4317AB}"/>
                </a:ext>
              </a:extLst>
            </p:cNvPr>
            <p:cNvSpPr txBox="1"/>
            <p:nvPr/>
          </p:nvSpPr>
          <p:spPr>
            <a:xfrm>
              <a:off x="839416" y="1628800"/>
              <a:ext cx="108732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35000"/>
                </a:spcBef>
                <a:buClr>
                  <a:schemeClr val="tx2"/>
                </a:buClr>
                <a:buSzPct val="90000"/>
                <a:buFont typeface="Monotype Sorts" pitchFamily="2" charset="2"/>
                <a:defRPr kumimoji="1" i="1">
                  <a:latin typeface="Helvetica" panose="020B0604020202020204" pitchFamily="34" charset="0"/>
                </a:defRPr>
              </a:lvl1pPr>
              <a:lvl2pPr marL="0" lvl="1">
                <a:spcBef>
                  <a:spcPct val="35000"/>
                </a:spcBef>
                <a:buClr>
                  <a:srgbClr val="CC6600"/>
                </a:buClr>
                <a:buSzPct val="105000"/>
                <a:buFont typeface="Monotype Sorts" pitchFamily="2" charset="2"/>
                <a:defRPr kumimoji="1" sz="3200" i="0">
                  <a:solidFill>
                    <a:srgbClr val="006C86"/>
                  </a:solidFill>
                  <a:latin typeface="Helvetica" panose="020B0604020202020204" pitchFamily="34" charset="0"/>
                </a:defRPr>
              </a:lvl2pPr>
              <a:lvl3pPr marL="1143000" indent="-228600">
                <a:spcBef>
                  <a:spcPct val="35000"/>
                </a:spcBef>
                <a:buClr>
                  <a:schemeClr val="tx2"/>
                </a:buClr>
                <a:buSzPct val="90000"/>
                <a:buFont typeface="Monotype Sorts" pitchFamily="2" charset="2"/>
                <a:defRPr kumimoji="1" i="1">
                  <a:latin typeface="Helvetica" panose="020B0604020202020204" pitchFamily="34" charset="0"/>
                </a:defRPr>
              </a:lvl3pPr>
              <a:lvl4pPr marL="1600200" indent="-228600">
                <a:spcBef>
                  <a:spcPct val="35000"/>
                </a:spcBef>
                <a:buClr>
                  <a:schemeClr val="tx2"/>
                </a:buClr>
                <a:buSzPct val="90000"/>
                <a:buFont typeface="Monotype Sorts" pitchFamily="2" charset="2"/>
                <a:defRPr kumimoji="1" i="1">
                  <a:latin typeface="Helvetica" panose="020B0604020202020204" pitchFamily="34" charset="0"/>
                </a:defRPr>
              </a:lvl4pPr>
              <a:lvl5pPr marL="2057400" indent="-228600">
                <a:spcBef>
                  <a:spcPct val="35000"/>
                </a:spcBef>
                <a:buClr>
                  <a:schemeClr val="tx2"/>
                </a:buClr>
                <a:buSzPct val="90000"/>
                <a:buFont typeface="Monotype Sorts" pitchFamily="2" charset="2"/>
                <a:defRPr kumimoji="1" i="1">
                  <a:latin typeface="Helvetica" panose="020B0604020202020204" pitchFamily="34" charset="0"/>
                </a:defRPr>
              </a:lvl5pPr>
              <a:lvl6pPr marL="25146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6pPr>
              <a:lvl7pPr marL="29718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7pPr>
              <a:lvl8pPr marL="34290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8pPr>
              <a:lvl9pPr marL="3886200" indent="-228600" eaLnBrk="0" fontAlgn="base" hangingPunct="0">
                <a:spcBef>
                  <a:spcPct val="35000"/>
                </a:spcBef>
                <a:spcAft>
                  <a:spcPct val="0"/>
                </a:spcAft>
                <a:buClr>
                  <a:schemeClr val="tx2"/>
                </a:buClr>
                <a:buSzPct val="90000"/>
                <a:buFont typeface="Monotype Sorts" pitchFamily="2" charset="2"/>
                <a:defRPr kumimoji="1" i="1">
                  <a:latin typeface="Helvetica" panose="020B0604020202020204" pitchFamily="34" charset="0"/>
                </a:defRPr>
              </a:lvl9pPr>
            </a:lstStyle>
            <a:p>
              <a:r>
                <a:rPr lang="en-US" sz="2800" dirty="0">
                  <a:solidFill>
                    <a:srgbClr val="006C86"/>
                  </a:solidFill>
                </a:rPr>
                <a:t>π </a:t>
              </a:r>
              <a:r>
                <a:rPr lang="en-US" sz="2800" baseline="-25000" dirty="0">
                  <a:solidFill>
                    <a:srgbClr val="006C86"/>
                  </a:solidFill>
                </a:rPr>
                <a:t>Name</a:t>
              </a:r>
              <a:r>
                <a:rPr lang="en-US" sz="2800" dirty="0">
                  <a:solidFill>
                    <a:srgbClr val="006C86"/>
                  </a:solidFill>
                </a:rPr>
                <a:t>​ (σ </a:t>
              </a:r>
              <a:r>
                <a:rPr lang="en-US" sz="2800" baseline="-25000" dirty="0">
                  <a:solidFill>
                    <a:srgbClr val="006C86"/>
                  </a:solidFill>
                </a:rPr>
                <a:t>CID=(π CID ​(Customers) − π CID​ (Orders) </a:t>
              </a:r>
              <a:r>
                <a:rPr lang="en-US" sz="2800" dirty="0">
                  <a:solidFill>
                    <a:srgbClr val="006C86"/>
                  </a:solidFill>
                </a:rPr>
                <a:t>) ​(Customers))</a:t>
              </a:r>
              <a:endParaRPr lang="en-IN" sz="2800" dirty="0">
                <a:solidFill>
                  <a:srgbClr val="006C86"/>
                </a:solidFill>
                <a:sym typeface="Symbol" panose="05050102010706020507" pitchFamily="18" charset="2"/>
              </a:endParaRPr>
            </a:p>
          </p:txBody>
        </p:sp>
      </p:grpSp>
    </p:spTree>
    <p:extLst>
      <p:ext uri="{BB962C8B-B14F-4D97-AF65-F5344CB8AC3E}">
        <p14:creationId xmlns:p14="http://schemas.microsoft.com/office/powerpoint/2010/main" val="3379385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t>
            </a:r>
            <a:r>
              <a:rPr lang="en-IN" sz="4800">
                <a:solidFill>
                  <a:srgbClr val="DC525C"/>
                </a:solidFill>
                <a:latin typeface="Segoe UI Light" panose="020B0502040204020203" pitchFamily="34" charset="0"/>
                <a:cs typeface="Segoe UI Light" panose="020B0502040204020203" pitchFamily="34" charset="0"/>
              </a:rPr>
              <a:t>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4149080"/>
            <a:ext cx="11705190"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 </a:t>
            </a:r>
            <a:r>
              <a:rPr lang="en-US" dirty="0"/>
              <a:t>This is usually enforced using a </a:t>
            </a:r>
            <a:r>
              <a:rPr lang="en-US" b="1" i="1" dirty="0"/>
              <a:t>foreign key </a:t>
            </a:r>
            <a:r>
              <a:rPr lang="en-US" dirty="0"/>
              <a:t>constraint to maintain referential integrity.</a:t>
            </a:r>
          </a:p>
          <a:p>
            <a:pPr marL="177800" indent="-177800">
              <a:buFont typeface="Arial" panose="020B0604020202020204" pitchFamily="34" charset="0"/>
              <a:buChar char="•"/>
            </a:pPr>
            <a:endParaRPr lang="en-US" sz="400" dirty="0"/>
          </a:p>
          <a:p>
            <a:pPr marL="622300" indent="-342900">
              <a:buFont typeface="+mj-lt"/>
              <a:buAutoNum type="alphaLcParenR"/>
            </a:pPr>
            <a:r>
              <a:rPr lang="en-US" b="1" i="1" dirty="0"/>
              <a:t>The referencing column is called the Foreign Key.</a:t>
            </a:r>
          </a:p>
          <a:p>
            <a:pPr marL="622300" indent="-342900">
              <a:buFont typeface="+mj-lt"/>
              <a:buAutoNum type="alphaLcParenR"/>
            </a:pPr>
            <a:r>
              <a:rPr lang="en-US" b="1" i="1" dirty="0"/>
              <a:t>The referenced column is usually the Primary Key of the parent table.</a:t>
            </a:r>
            <a:endParaRPr lang="en-IN" b="1" i="1" dirty="0"/>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a:t>
            </a:r>
            <a:r>
              <a:rPr lang="en-IN" b="1" i="1" dirty="0"/>
              <a:t>primary key </a:t>
            </a:r>
            <a:r>
              <a:rPr lang="en-IN" dirty="0"/>
              <a:t>of another table. It establishes a relationship between two tables, where one table is called the parent table, and the other is called the child table.</a:t>
            </a:r>
          </a:p>
        </p:txBody>
      </p:sp>
      <p:sp>
        <p:nvSpPr>
          <p:cNvPr id="3" name="TextBox 3">
            <a:extLst>
              <a:ext uri="{FF2B5EF4-FFF2-40B4-BE49-F238E27FC236}">
                <a16:creationId xmlns:a16="http://schemas.microsoft.com/office/drawing/2014/main" id="{DCEB2FA9-4076-1CDD-C222-8F00D31DCA31}"/>
              </a:ext>
            </a:extLst>
          </p:cNvPr>
          <p:cNvSpPr txBox="1"/>
          <p:nvPr/>
        </p:nvSpPr>
        <p:spPr>
          <a:xfrm>
            <a:off x="279409" y="332656"/>
            <a:ext cx="1159328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dirty="0">
                <a:latin typeface="Gill Sans MT (Body)"/>
              </a:rPr>
              <a:t>A foreign key constraint is also known as a </a:t>
            </a:r>
            <a:r>
              <a:rPr lang="en-IN" b="1" dirty="0">
                <a:solidFill>
                  <a:srgbClr val="006C86"/>
                </a:solidFill>
                <a:latin typeface="Gill Sans MT (Body)"/>
                <a:cs typeface="Arial" panose="020B0604020202020204" pitchFamily="34" charset="0"/>
              </a:rPr>
              <a:t>referential constraint </a:t>
            </a:r>
            <a:r>
              <a:rPr lang="en-IN" b="1" dirty="0">
                <a:latin typeface="Gill Sans MT (Body)"/>
              </a:rPr>
              <a:t>or </a:t>
            </a:r>
            <a:r>
              <a:rPr lang="en-IN" b="1" dirty="0">
                <a:solidFill>
                  <a:srgbClr val="006C86"/>
                </a:solidFill>
                <a:latin typeface="Gill Sans MT (Body)"/>
                <a:cs typeface="Arial" panose="020B0604020202020204" pitchFamily="34" charset="0"/>
              </a:rPr>
              <a:t>referential integrity constraint</a:t>
            </a:r>
            <a:r>
              <a:rPr lang="en-IN" dirty="0">
                <a:latin typeface="Gill Sans MT (Body)"/>
              </a:rPr>
              <a:t>. A foreign key is a column or group of columns in a relational database table that establishes and enforces a link between data in two tables. It references a </a:t>
            </a:r>
            <a:r>
              <a:rPr lang="en-IN" b="1" i="1" dirty="0">
                <a:latin typeface="Gill Sans MT (Body)"/>
              </a:rPr>
              <a:t>primary key </a:t>
            </a:r>
            <a:r>
              <a:rPr lang="en-IN" dirty="0">
                <a:latin typeface="Gill Sans MT (Body)"/>
              </a:rPr>
              <a:t>in another table and can </a:t>
            </a:r>
            <a:r>
              <a:rPr lang="en-IN" b="1" dirty="0">
                <a:latin typeface="Gill Sans MT (Body)"/>
              </a:rPr>
              <a:t>cascade changes </a:t>
            </a:r>
            <a:r>
              <a:rPr lang="en-IN" dirty="0">
                <a:latin typeface="Gill Sans MT (Body)"/>
              </a:rPr>
              <a:t>or </a:t>
            </a:r>
            <a:r>
              <a:rPr lang="en-IN" b="1" dirty="0">
                <a:latin typeface="Gill Sans MT (Body)"/>
              </a:rPr>
              <a:t>delete</a:t>
            </a:r>
            <a:r>
              <a:rPr lang="en-IN" dirty="0">
                <a:latin typeface="Gill Sans MT (Body)"/>
              </a:rPr>
              <a:t> related data if the </a:t>
            </a:r>
            <a:r>
              <a:rPr lang="en-IN" b="1" i="1" dirty="0">
                <a:latin typeface="Gill Sans MT (Body)"/>
              </a:rPr>
              <a:t>primary key is updated or deleted. </a:t>
            </a:r>
          </a:p>
        </p:txBody>
      </p:sp>
      <p:sp>
        <p:nvSpPr>
          <p:cNvPr id="4" name="TextBox 5">
            <a:extLst>
              <a:ext uri="{FF2B5EF4-FFF2-40B4-BE49-F238E27FC236}">
                <a16:creationId xmlns:a16="http://schemas.microsoft.com/office/drawing/2014/main" id="{6FE845AF-BE05-6C69-A6C8-DB3987C7F85B}"/>
              </a:ext>
            </a:extLst>
          </p:cNvPr>
          <p:cNvSpPr txBox="1"/>
          <p:nvPr/>
        </p:nvSpPr>
        <p:spPr>
          <a:xfrm>
            <a:off x="4429843" y="3676962"/>
            <a:ext cx="3250334"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i="1" dirty="0"/>
              <a:t>Reference / Referential key </a:t>
            </a:r>
            <a:endParaRPr lang="en-IN" sz="2000" dirty="0"/>
          </a:p>
        </p:txBody>
      </p:sp>
    </p:spTree>
    <p:extLst>
      <p:ext uri="{BB962C8B-B14F-4D97-AF65-F5344CB8AC3E}">
        <p14:creationId xmlns:p14="http://schemas.microsoft.com/office/powerpoint/2010/main" val="26122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0C9B3-7043-F688-F088-B7084A494380}"/>
              </a:ext>
            </a:extLst>
          </p:cNvPr>
          <p:cNvSpPr txBox="1"/>
          <p:nvPr/>
        </p:nvSpPr>
        <p:spPr>
          <a:xfrm>
            <a:off x="47328" y="44624"/>
            <a:ext cx="6552728" cy="4062651"/>
          </a:xfrm>
          <a:prstGeom prst="rect">
            <a:avLst/>
          </a:prstGeom>
          <a:noFill/>
        </p:spPr>
        <p:txBody>
          <a:bodyPr wrap="square">
            <a:spAutoFit/>
          </a:bodyPr>
          <a:lstStyle/>
          <a:p>
            <a:r>
              <a:rPr lang="en-IN" sz="2000" b="1" dirty="0">
                <a:solidFill>
                  <a:srgbClr val="6565F7"/>
                </a:solidFill>
                <a:latin typeface="Palatino Linotype" panose="02040502050505030304" pitchFamily="18" charset="0"/>
              </a:rPr>
              <a:t>Online Hotel Management System</a:t>
            </a:r>
          </a:p>
          <a:p>
            <a:endParaRPr lang="en-IN" sz="600" b="1" dirty="0">
              <a:latin typeface="Palatino Linotype" panose="02040502050505030304" pitchFamily="18" charset="0"/>
            </a:endParaRPr>
          </a:p>
          <a:p>
            <a:r>
              <a:rPr lang="en-IN" b="1" dirty="0">
                <a:latin typeface="Palatino Linotype" panose="02040502050505030304" pitchFamily="18" charset="0"/>
              </a:rPr>
              <a:t>The system must allow:</a:t>
            </a:r>
          </a:p>
          <a:p>
            <a:endParaRPr lang="en-IN" sz="6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Customers</a:t>
            </a:r>
            <a:r>
              <a:rPr lang="en-IN" dirty="0">
                <a:latin typeface="Palatino Linotype" panose="02040502050505030304" pitchFamily="18" charset="0"/>
              </a:rPr>
              <a:t> to book rooms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Rooms</a:t>
            </a:r>
            <a:r>
              <a:rPr lang="en-IN" dirty="0">
                <a:latin typeface="Palatino Linotype" panose="02040502050505030304" pitchFamily="18" charset="0"/>
              </a:rPr>
              <a:t> are </a:t>
            </a:r>
            <a:r>
              <a:rPr lang="en-IN" b="1" i="1" dirty="0">
                <a:latin typeface="Palatino Linotype" panose="02040502050505030304" pitchFamily="18" charset="0"/>
              </a:rPr>
              <a:t>categorized/ roomtypes </a:t>
            </a:r>
            <a:r>
              <a:rPr lang="en-IN" dirty="0">
                <a:latin typeface="Palatino Linotype" panose="02040502050505030304" pitchFamily="18" charset="0"/>
              </a:rPr>
              <a:t>(</a:t>
            </a:r>
            <a:r>
              <a:rPr lang="en-IN" i="1" dirty="0">
                <a:latin typeface="Palatino Linotype" panose="02040502050505030304" pitchFamily="18" charset="0"/>
              </a:rPr>
              <a:t>Standard, Deluxe, Suite</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room can have one or more </a:t>
            </a:r>
            <a:r>
              <a:rPr lang="en-IN" b="1" i="1" dirty="0">
                <a:latin typeface="Palatino Linotype" panose="02040502050505030304" pitchFamily="18" charset="0"/>
              </a:rPr>
              <a:t>bookings</a:t>
            </a:r>
            <a:r>
              <a:rPr lang="en-IN" dirty="0">
                <a:latin typeface="Palatino Linotype" panose="02040502050505030304" pitchFamily="18" charset="0"/>
              </a:rPr>
              <a:t> (but not overlapping dates).</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Customers can make </a:t>
            </a:r>
            <a:r>
              <a:rPr lang="en-IN" b="1" i="1" dirty="0">
                <a:latin typeface="Palatino Linotype" panose="02040502050505030304" pitchFamily="18" charset="0"/>
              </a:rPr>
              <a:t>payments</a:t>
            </a:r>
            <a:r>
              <a:rPr lang="en-IN" dirty="0">
                <a:latin typeface="Palatino Linotype" panose="02040502050505030304" pitchFamily="18" charset="0"/>
              </a:rPr>
              <a:t> online.</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b="1" i="1" dirty="0">
                <a:latin typeface="Palatino Linotype" panose="02040502050505030304" pitchFamily="18" charset="0"/>
              </a:rPr>
              <a:t>Staff</a:t>
            </a:r>
            <a:r>
              <a:rPr lang="en-IN" dirty="0">
                <a:latin typeface="Palatino Linotype" panose="02040502050505030304" pitchFamily="18" charset="0"/>
              </a:rPr>
              <a:t> manage [</a:t>
            </a:r>
            <a:r>
              <a:rPr lang="en-IN" b="1" i="1" dirty="0">
                <a:latin typeface="Palatino Linotype" panose="02040502050505030304" pitchFamily="18" charset="0"/>
              </a:rPr>
              <a:t>Roles</a:t>
            </a:r>
            <a:r>
              <a:rPr lang="en-IN" dirty="0">
                <a:latin typeface="Palatino Linotype" panose="02040502050505030304" pitchFamily="18" charset="0"/>
              </a:rPr>
              <a:t>] reservations and guests. (</a:t>
            </a:r>
            <a:r>
              <a:rPr lang="en-IN" i="1" dirty="0">
                <a:latin typeface="Palatino Linotype" panose="02040502050505030304" pitchFamily="18" charset="0"/>
              </a:rPr>
              <a:t>Receptionist, Housekeeping, Manager, Chef, etc.</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Each booking includes </a:t>
            </a:r>
            <a:r>
              <a:rPr lang="en-IN" i="1" dirty="0">
                <a:latin typeface="Palatino Linotype" panose="02040502050505030304" pitchFamily="18" charset="0"/>
              </a:rPr>
              <a:t>check-in</a:t>
            </a:r>
            <a:r>
              <a:rPr lang="en-IN" dirty="0">
                <a:latin typeface="Palatino Linotype" panose="02040502050505030304" pitchFamily="18" charset="0"/>
              </a:rPr>
              <a:t> and </a:t>
            </a:r>
            <a:r>
              <a:rPr lang="en-IN" i="1" dirty="0">
                <a:latin typeface="Palatino Linotype" panose="02040502050505030304" pitchFamily="18" charset="0"/>
              </a:rPr>
              <a:t>check-out dates</a:t>
            </a:r>
            <a:r>
              <a:rPr lang="en-IN" dirty="0">
                <a:latin typeface="Palatino Linotype" panose="02040502050505030304" pitchFamily="18" charset="0"/>
              </a:rPr>
              <a:t>.</a:t>
            </a:r>
          </a:p>
          <a:p>
            <a:pPr marL="342900" indent="-342900">
              <a:buFont typeface="+mj-lt"/>
              <a:buAutoNum type="arabicPeriod"/>
            </a:pPr>
            <a:endParaRPr lang="en-IN" sz="400" dirty="0">
              <a:latin typeface="Palatino Linotype" panose="02040502050505030304" pitchFamily="18" charset="0"/>
            </a:endParaRPr>
          </a:p>
          <a:p>
            <a:pPr marL="342900" indent="-342900">
              <a:buFont typeface="+mj-lt"/>
              <a:buAutoNum type="arabicPeriod"/>
            </a:pPr>
            <a:r>
              <a:rPr lang="en-IN" dirty="0">
                <a:latin typeface="Palatino Linotype" panose="02040502050505030304" pitchFamily="18" charset="0"/>
              </a:rPr>
              <a:t>Different </a:t>
            </a:r>
            <a:r>
              <a:rPr lang="en-IN" b="1" i="1" dirty="0">
                <a:latin typeface="Palatino Linotype" panose="02040502050505030304" pitchFamily="18" charset="0"/>
              </a:rPr>
              <a:t>type of services </a:t>
            </a:r>
            <a:r>
              <a:rPr lang="en-IN" dirty="0">
                <a:latin typeface="Palatino Linotype" panose="02040502050505030304" pitchFamily="18" charset="0"/>
              </a:rPr>
              <a:t>are provided like </a:t>
            </a:r>
            <a:r>
              <a:rPr lang="en-IN" i="1" dirty="0">
                <a:latin typeface="Palatino Linotype" panose="02040502050505030304" pitchFamily="18" charset="0"/>
              </a:rPr>
              <a:t>Room Cleaning, Room Booking, Food Delivery</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4E78DC6-FF7A-8D59-467D-FCC49B72CB67}"/>
              </a:ext>
            </a:extLst>
          </p:cNvPr>
          <p:cNvGraphicFramePr>
            <a:graphicFrameLocks noGrp="1"/>
          </p:cNvGraphicFramePr>
          <p:nvPr/>
        </p:nvGraphicFramePr>
        <p:xfrm>
          <a:off x="6744072" y="597856"/>
          <a:ext cx="5328592" cy="4328160"/>
        </p:xfrm>
        <a:graphic>
          <a:graphicData uri="http://schemas.openxmlformats.org/drawingml/2006/table">
            <a:tbl>
              <a:tblPr>
                <a:tableStyleId>{5940675A-B579-460E-94D1-54222C63F5DA}</a:tableStyleId>
              </a:tblPr>
              <a:tblGrid>
                <a:gridCol w="1872208">
                  <a:extLst>
                    <a:ext uri="{9D8B030D-6E8A-4147-A177-3AD203B41FA5}">
                      <a16:colId xmlns:a16="http://schemas.microsoft.com/office/drawing/2014/main" val="1344848008"/>
                    </a:ext>
                  </a:extLst>
                </a:gridCol>
                <a:gridCol w="3456384">
                  <a:extLst>
                    <a:ext uri="{9D8B030D-6E8A-4147-A177-3AD203B41FA5}">
                      <a16:colId xmlns:a16="http://schemas.microsoft.com/office/drawing/2014/main" val="18382396"/>
                    </a:ext>
                  </a:extLst>
                </a:gridCol>
              </a:tblGrid>
              <a:tr h="0">
                <a:tc>
                  <a:txBody>
                    <a:bodyPr/>
                    <a:lstStyle/>
                    <a:p>
                      <a:r>
                        <a:rPr lang="en-IN" sz="1600" b="1" dirty="0">
                          <a:latin typeface="Arial" panose="020B0604020202020204" pitchFamily="34" charset="0"/>
                          <a:cs typeface="Arial" panose="020B0604020202020204" pitchFamily="34" charset="0"/>
                        </a:rPr>
                        <a:t>Entity</a:t>
                      </a:r>
                    </a:p>
                  </a:txBody>
                  <a:tcPr anchor="ctr"/>
                </a:tc>
                <a:tc>
                  <a:txBody>
                    <a:bodyPr/>
                    <a:lstStyle/>
                    <a:p>
                      <a:r>
                        <a:rPr lang="en-IN" sz="1600" b="1" dirty="0">
                          <a:latin typeface="Arial" panose="020B0604020202020204" pitchFamily="34" charset="0"/>
                          <a:cs typeface="Arial" panose="020B0604020202020204" pitchFamily="34" charset="0"/>
                        </a:rPr>
                        <a:t>Description</a:t>
                      </a:r>
                    </a:p>
                  </a:txBody>
                  <a:tcPr anchor="ctr"/>
                </a:tc>
                <a:extLst>
                  <a:ext uri="{0D108BD9-81ED-4DB2-BD59-A6C34878D82A}">
                    <a16:rowId xmlns:a16="http://schemas.microsoft.com/office/drawing/2014/main" val="2084581493"/>
                  </a:ext>
                </a:extLst>
              </a:tr>
              <a:tr h="0">
                <a:tc>
                  <a:txBody>
                    <a:bodyPr/>
                    <a:lstStyle/>
                    <a:p>
                      <a:r>
                        <a:rPr lang="en-IN" sz="1600" dirty="0">
                          <a:latin typeface="Arial" panose="020B0604020202020204" pitchFamily="34" charset="0"/>
                          <a:cs typeface="Arial" panose="020B0604020202020204" pitchFamily="34" charset="0"/>
                        </a:rPr>
                        <a:t>Customer</a:t>
                      </a:r>
                    </a:p>
                  </a:txBody>
                  <a:tcPr anchor="ctr"/>
                </a:tc>
                <a:tc>
                  <a:txBody>
                    <a:bodyPr/>
                    <a:lstStyle/>
                    <a:p>
                      <a:r>
                        <a:rPr lang="en-US" sz="1600" dirty="0">
                          <a:latin typeface="Arial" panose="020B0604020202020204" pitchFamily="34" charset="0"/>
                          <a:cs typeface="Arial" panose="020B0604020202020204" pitchFamily="34" charset="0"/>
                        </a:rPr>
                        <a:t>A person who books a room</a:t>
                      </a:r>
                    </a:p>
                  </a:txBody>
                  <a:tcPr anchor="ctr"/>
                </a:tc>
                <a:extLst>
                  <a:ext uri="{0D108BD9-81ED-4DB2-BD59-A6C34878D82A}">
                    <a16:rowId xmlns:a16="http://schemas.microsoft.com/office/drawing/2014/main" val="3793701377"/>
                  </a:ext>
                </a:extLst>
              </a:tr>
              <a:tr h="0">
                <a:tc>
                  <a:txBody>
                    <a:bodyPr/>
                    <a:lstStyle/>
                    <a:p>
                      <a:r>
                        <a:rPr lang="en-IN" sz="1600">
                          <a:latin typeface="Arial" panose="020B0604020202020204" pitchFamily="34" charset="0"/>
                          <a:cs typeface="Arial" panose="020B0604020202020204" pitchFamily="34" charset="0"/>
                        </a:rPr>
                        <a:t>Staff</a:t>
                      </a:r>
                    </a:p>
                  </a:txBody>
                  <a:tcPr anchor="ctr"/>
                </a:tc>
                <a:tc>
                  <a:txBody>
                    <a:bodyPr/>
                    <a:lstStyle/>
                    <a:p>
                      <a:r>
                        <a:rPr lang="en-US" sz="1600">
                          <a:latin typeface="Arial" panose="020B0604020202020204" pitchFamily="34" charset="0"/>
                          <a:cs typeface="Arial" panose="020B0604020202020204" pitchFamily="34" charset="0"/>
                        </a:rPr>
                        <a:t>Employees who manage the hotel</a:t>
                      </a:r>
                    </a:p>
                  </a:txBody>
                  <a:tcPr anchor="ctr"/>
                </a:tc>
                <a:extLst>
                  <a:ext uri="{0D108BD9-81ED-4DB2-BD59-A6C34878D82A}">
                    <a16:rowId xmlns:a16="http://schemas.microsoft.com/office/drawing/2014/main" val="36913479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Role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Receptionist, Housekeeping, Manager, Chef, 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446499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ServiceType</a:t>
                      </a:r>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t>Room Cleaning, Room Booking, Food Delivery</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4258402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Customer_Service</a:t>
                      </a:r>
                    </a:p>
                  </a:txBody>
                  <a:tcPr anchor="ctr"/>
                </a:tc>
                <a:tc>
                  <a:txBody>
                    <a:bodyPr/>
                    <a:lstStyle/>
                    <a:p>
                      <a:r>
                        <a:rPr lang="en-IN" sz="1600" dirty="0">
                          <a:latin typeface="Arial" panose="020B0604020202020204" pitchFamily="34" charset="0"/>
                          <a:cs typeface="Arial" panose="020B0604020202020204" pitchFamily="34" charset="0"/>
                        </a:rPr>
                        <a:t>CustomerID, StaffID, ServiceID,  </a:t>
                      </a:r>
                      <a:r>
                        <a:rPr lang="en-IN" sz="1600" b="1" dirty="0">
                          <a:latin typeface="Arial" panose="020B0604020202020204" pitchFamily="34" charset="0"/>
                          <a:cs typeface="Arial" panose="020B0604020202020204" pitchFamily="34" charset="0"/>
                        </a:rPr>
                        <a:t>. . . . . .</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1111395"/>
                  </a:ext>
                </a:extLst>
              </a:tr>
              <a:tr h="0">
                <a:tc>
                  <a:txBody>
                    <a:bodyPr/>
                    <a:lstStyle/>
                    <a:p>
                      <a:r>
                        <a:rPr lang="en-IN" sz="1600" dirty="0">
                          <a:latin typeface="Arial" panose="020B0604020202020204" pitchFamily="34" charset="0"/>
                          <a:cs typeface="Arial" panose="020B0604020202020204" pitchFamily="34" charset="0"/>
                        </a:rPr>
                        <a:t>Room</a:t>
                      </a:r>
                    </a:p>
                  </a:txBody>
                  <a:tcPr anchor="ctr"/>
                </a:tc>
                <a:tc>
                  <a:txBody>
                    <a:bodyPr/>
                    <a:lstStyle/>
                    <a:p>
                      <a:r>
                        <a:rPr lang="en-US" sz="1600" dirty="0">
                          <a:latin typeface="Arial" panose="020B0604020202020204" pitchFamily="34" charset="0"/>
                          <a:cs typeface="Arial" panose="020B0604020202020204" pitchFamily="34" charset="0"/>
                        </a:rPr>
                        <a:t>Hotel room with room type, price, availability, </a:t>
                      </a:r>
                      <a:r>
                        <a:rPr lang="en-US" sz="1600" b="1" dirty="0">
                          <a:latin typeface="Arial" panose="020B0604020202020204" pitchFamily="34" charset="0"/>
                          <a:cs typeface="Arial" panose="020B0604020202020204" pitchFamily="34" charset="0"/>
                        </a:rPr>
                        <a:t>. . .</a:t>
                      </a:r>
                    </a:p>
                  </a:txBody>
                  <a:tcPr anchor="ctr"/>
                </a:tc>
                <a:extLst>
                  <a:ext uri="{0D108BD9-81ED-4DB2-BD59-A6C34878D82A}">
                    <a16:rowId xmlns:a16="http://schemas.microsoft.com/office/drawing/2014/main" val="4017595185"/>
                  </a:ext>
                </a:extLst>
              </a:tr>
              <a:tr h="0">
                <a:tc>
                  <a:txBody>
                    <a:bodyPr/>
                    <a:lstStyle/>
                    <a:p>
                      <a:r>
                        <a:rPr lang="en-IN" sz="1600" dirty="0">
                          <a:latin typeface="Arial" panose="020B0604020202020204" pitchFamily="34" charset="0"/>
                          <a:cs typeface="Arial" panose="020B0604020202020204" pitchFamily="34" charset="0"/>
                        </a:rPr>
                        <a:t>RoomType</a:t>
                      </a:r>
                    </a:p>
                  </a:txBody>
                  <a:tcPr anchor="ctr"/>
                </a:tc>
                <a:tc>
                  <a:txBody>
                    <a:bodyPr/>
                    <a:lstStyle/>
                    <a:p>
                      <a:r>
                        <a:rPr lang="en-US" sz="1600" dirty="0">
                          <a:latin typeface="Arial" panose="020B0604020202020204" pitchFamily="34" charset="0"/>
                          <a:cs typeface="Arial" panose="020B0604020202020204" pitchFamily="34" charset="0"/>
                        </a:rPr>
                        <a:t>Standard, Deluxe, </a:t>
                      </a:r>
                      <a:r>
                        <a:rPr lang="en-IN" sz="1600" dirty="0">
                          <a:latin typeface="Arial" panose="020B0604020202020204" pitchFamily="34" charset="0"/>
                          <a:cs typeface="Arial" panose="020B0604020202020204" pitchFamily="34" charset="0"/>
                        </a:rPr>
                        <a:t>Suite, </a:t>
                      </a:r>
                      <a:r>
                        <a:rPr lang="en-IN" sz="1600" b="1" dirty="0">
                          <a:latin typeface="Arial" panose="020B0604020202020204" pitchFamily="34" charset="0"/>
                          <a:cs typeface="Arial" panose="020B0604020202020204" pitchFamily="34" charset="0"/>
                        </a:rPr>
                        <a:t>etc.</a:t>
                      </a:r>
                      <a:endParaRPr lang="en-US" sz="16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68179980"/>
                  </a:ext>
                </a:extLst>
              </a:tr>
              <a:tr h="0">
                <a:tc>
                  <a:txBody>
                    <a:bodyPr/>
                    <a:lstStyle/>
                    <a:p>
                      <a:r>
                        <a:rPr lang="en-IN" sz="1600" dirty="0">
                          <a:latin typeface="Arial" panose="020B0604020202020204" pitchFamily="34" charset="0"/>
                          <a:cs typeface="Arial" panose="020B0604020202020204" pitchFamily="34" charset="0"/>
                        </a:rPr>
                        <a:t>Booking</a:t>
                      </a:r>
                    </a:p>
                  </a:txBody>
                  <a:tcPr anchor="ctr"/>
                </a:tc>
                <a:tc>
                  <a:txBody>
                    <a:bodyPr/>
                    <a:lstStyle/>
                    <a:p>
                      <a:r>
                        <a:rPr lang="en-US" sz="1600" dirty="0">
                          <a:latin typeface="Arial" panose="020B0604020202020204" pitchFamily="34" charset="0"/>
                          <a:cs typeface="Arial" panose="020B0604020202020204" pitchFamily="34" charset="0"/>
                        </a:rPr>
                        <a:t>Reservation made by a customer</a:t>
                      </a:r>
                    </a:p>
                  </a:txBody>
                  <a:tcPr anchor="ctr"/>
                </a:tc>
                <a:extLst>
                  <a:ext uri="{0D108BD9-81ED-4DB2-BD59-A6C34878D82A}">
                    <a16:rowId xmlns:a16="http://schemas.microsoft.com/office/drawing/2014/main" val="1278445464"/>
                  </a:ext>
                </a:extLst>
              </a:tr>
              <a:tr h="0">
                <a:tc>
                  <a:txBody>
                    <a:bodyPr/>
                    <a:lstStyle/>
                    <a:p>
                      <a:r>
                        <a:rPr lang="en-IN" sz="1600">
                          <a:latin typeface="Arial" panose="020B0604020202020204" pitchFamily="34" charset="0"/>
                          <a:cs typeface="Arial" panose="020B0604020202020204" pitchFamily="34" charset="0"/>
                        </a:rPr>
                        <a:t>Payment</a:t>
                      </a:r>
                    </a:p>
                  </a:txBody>
                  <a:tcPr anchor="ctr"/>
                </a:tc>
                <a:tc>
                  <a:txBody>
                    <a:bodyPr/>
                    <a:lstStyle/>
                    <a:p>
                      <a:r>
                        <a:rPr lang="en-IN" sz="1600" dirty="0">
                          <a:latin typeface="Arial" panose="020B0604020202020204" pitchFamily="34" charset="0"/>
                          <a:cs typeface="Arial" panose="020B0604020202020204" pitchFamily="34" charset="0"/>
                        </a:rPr>
                        <a:t>Payments made for bookings</a:t>
                      </a:r>
                    </a:p>
                  </a:txBody>
                  <a:tcPr anchor="ctr"/>
                </a:tc>
                <a:extLst>
                  <a:ext uri="{0D108BD9-81ED-4DB2-BD59-A6C34878D82A}">
                    <a16:rowId xmlns:a16="http://schemas.microsoft.com/office/drawing/2014/main" val="4048740014"/>
                  </a:ext>
                </a:extLst>
              </a:tr>
            </a:tbl>
          </a:graphicData>
        </a:graphic>
      </p:graphicFrame>
      <p:grpSp>
        <p:nvGrpSpPr>
          <p:cNvPr id="3" name="Group 2">
            <a:extLst>
              <a:ext uri="{FF2B5EF4-FFF2-40B4-BE49-F238E27FC236}">
                <a16:creationId xmlns:a16="http://schemas.microsoft.com/office/drawing/2014/main" id="{D3C39D3C-F11E-D6F7-6555-D9B667EBA2D7}"/>
              </a:ext>
            </a:extLst>
          </p:cNvPr>
          <p:cNvGrpSpPr/>
          <p:nvPr/>
        </p:nvGrpSpPr>
        <p:grpSpPr>
          <a:xfrm>
            <a:off x="119336" y="4328230"/>
            <a:ext cx="8352928" cy="2341130"/>
            <a:chOff x="119336" y="4365104"/>
            <a:chExt cx="8352928" cy="2341130"/>
          </a:xfrm>
        </p:grpSpPr>
        <p:sp>
          <p:nvSpPr>
            <p:cNvPr id="12" name="TextBox 11">
              <a:extLst>
                <a:ext uri="{FF2B5EF4-FFF2-40B4-BE49-F238E27FC236}">
                  <a16:creationId xmlns:a16="http://schemas.microsoft.com/office/drawing/2014/main" id="{17A713CD-8E69-5321-29E1-CE23616F5CCD}"/>
                </a:ext>
              </a:extLst>
            </p:cNvPr>
            <p:cNvSpPr txBox="1"/>
            <p:nvPr/>
          </p:nvSpPr>
          <p:spPr>
            <a:xfrm>
              <a:off x="119336" y="4365104"/>
              <a:ext cx="4464496" cy="430887"/>
            </a:xfrm>
            <a:prstGeom prst="rect">
              <a:avLst/>
            </a:prstGeom>
            <a:noFill/>
          </p:spPr>
          <p:txBody>
            <a:bodyPr wrap="square">
              <a:spAutoFit/>
            </a:bodyPr>
            <a:lstStyle/>
            <a:p>
              <a:r>
                <a:rPr lang="en-IN" dirty="0">
                  <a:latin typeface="Palatino Linotype" panose="02040502050505030304" pitchFamily="18" charset="0"/>
                </a:rPr>
                <a:t> Customer ─ ─ </a:t>
              </a:r>
              <a:r>
                <a:rPr lang="en-IN" b="1" dirty="0">
                  <a:latin typeface="Palatino Linotype" panose="02040502050505030304" pitchFamily="18" charset="0"/>
                </a:rPr>
                <a:t>1 </a:t>
              </a:r>
              <a:r>
                <a:rPr lang="en-IN" dirty="0">
                  <a:latin typeface="Palatino Linotype" panose="02040502050505030304" pitchFamily="18" charset="0"/>
                </a:rPr>
                <a:t>─ </a:t>
              </a:r>
              <a:r>
                <a:rPr lang="en-IN" sz="2200" b="1" dirty="0">
                  <a:latin typeface="Palatino Linotype" panose="02040502050505030304" pitchFamily="18" charset="0"/>
                </a:rPr>
                <a:t>∞ </a:t>
              </a:r>
              <a:r>
                <a:rPr lang="en-IN" dirty="0">
                  <a:latin typeface="Palatino Linotype" panose="02040502050505030304" pitchFamily="18" charset="0"/>
                </a:rPr>
                <a:t>─ ─ Booking</a:t>
              </a:r>
            </a:p>
          </p:txBody>
        </p:sp>
        <p:sp>
          <p:nvSpPr>
            <p:cNvPr id="14" name="TextBox 13">
              <a:extLst>
                <a:ext uri="{FF2B5EF4-FFF2-40B4-BE49-F238E27FC236}">
                  <a16:creationId xmlns:a16="http://schemas.microsoft.com/office/drawing/2014/main" id="{41D72C2B-DF69-549E-56C2-73454C30DE4B}"/>
                </a:ext>
              </a:extLst>
            </p:cNvPr>
            <p:cNvSpPr txBox="1"/>
            <p:nvPr/>
          </p:nvSpPr>
          <p:spPr>
            <a:xfrm>
              <a:off x="2792982" y="4792509"/>
              <a:ext cx="3231010" cy="369332"/>
            </a:xfrm>
            <a:prstGeom prst="rect">
              <a:avLst/>
            </a:prstGeom>
            <a:noFill/>
          </p:spPr>
          <p:txBody>
            <a:bodyPr wrap="square">
              <a:spAutoFit/>
            </a:bodyPr>
            <a:lstStyle/>
            <a:p>
              <a:r>
                <a:rPr lang="en-IN" dirty="0">
                  <a:latin typeface="Palatino Linotype" panose="02040502050505030304" pitchFamily="18" charset="0"/>
                </a:rPr>
                <a:t>Booking ──</a:t>
              </a:r>
              <a:r>
                <a:rPr lang="en-IN" b="1" dirty="0">
                  <a:latin typeface="Palatino Linotype" panose="02040502050505030304" pitchFamily="18" charset="0"/>
                </a:rPr>
                <a:t>1</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a:t>
              </a:r>
            </a:p>
          </p:txBody>
        </p:sp>
        <p:sp>
          <p:nvSpPr>
            <p:cNvPr id="16" name="TextBox 15">
              <a:extLst>
                <a:ext uri="{FF2B5EF4-FFF2-40B4-BE49-F238E27FC236}">
                  <a16:creationId xmlns:a16="http://schemas.microsoft.com/office/drawing/2014/main" id="{7BEE2813-4396-4D9A-0289-C8A2D603ECA8}"/>
                </a:ext>
              </a:extLst>
            </p:cNvPr>
            <p:cNvSpPr txBox="1"/>
            <p:nvPr/>
          </p:nvSpPr>
          <p:spPr>
            <a:xfrm>
              <a:off x="5015880" y="5122926"/>
              <a:ext cx="3456384" cy="430887"/>
            </a:xfrm>
            <a:prstGeom prst="rect">
              <a:avLst/>
            </a:prstGeom>
            <a:noFill/>
          </p:spPr>
          <p:txBody>
            <a:bodyPr wrap="square">
              <a:spAutoFit/>
            </a:bodyPr>
            <a:lstStyle/>
            <a:p>
              <a:r>
                <a:rPr lang="en-IN" dirty="0">
                  <a:latin typeface="Palatino Linotype" panose="02040502050505030304" pitchFamily="18" charset="0"/>
                </a:rPr>
                <a:t>Room ───</a:t>
              </a:r>
              <a:r>
                <a:rPr lang="en-IN" sz="2200" b="1" dirty="0">
                  <a:latin typeface="Palatino Linotype" panose="02040502050505030304" pitchFamily="18" charset="0"/>
                </a:rPr>
                <a:t>∞</a:t>
              </a:r>
              <a:r>
                <a:rPr lang="en-IN" dirty="0">
                  <a:latin typeface="Palatino Linotype" panose="02040502050505030304" pitchFamily="18" charset="0"/>
                </a:rPr>
                <a:t>──</a:t>
              </a:r>
              <a:r>
                <a:rPr lang="en-IN" b="1" dirty="0">
                  <a:latin typeface="Palatino Linotype" panose="02040502050505030304" pitchFamily="18" charset="0"/>
                </a:rPr>
                <a:t>1</a:t>
              </a:r>
              <a:r>
                <a:rPr lang="en-IN" dirty="0">
                  <a:latin typeface="Palatino Linotype" panose="02040502050505030304" pitchFamily="18" charset="0"/>
                </a:rPr>
                <a:t>── RoomType</a:t>
              </a:r>
            </a:p>
          </p:txBody>
        </p:sp>
        <p:sp>
          <p:nvSpPr>
            <p:cNvPr id="18" name="TextBox 17">
              <a:extLst>
                <a:ext uri="{FF2B5EF4-FFF2-40B4-BE49-F238E27FC236}">
                  <a16:creationId xmlns:a16="http://schemas.microsoft.com/office/drawing/2014/main" id="{29151824-DA57-E98C-3BA2-BBA475A28E14}"/>
                </a:ext>
              </a:extLst>
            </p:cNvPr>
            <p:cNvSpPr txBox="1"/>
            <p:nvPr/>
          </p:nvSpPr>
          <p:spPr>
            <a:xfrm>
              <a:off x="3143672" y="5156025"/>
              <a:ext cx="1152128" cy="1538883"/>
            </a:xfrm>
            <a:prstGeom prst="rect">
              <a:avLst/>
            </a:prstGeom>
            <a:noFill/>
          </p:spPr>
          <p:txBody>
            <a:bodyPr wrap="square">
              <a:spAutoFit/>
            </a:bodyPr>
            <a:lstStyle/>
            <a:p>
              <a:r>
                <a:rPr lang="en-IN" dirty="0">
                  <a:latin typeface="Palatino Linotype" panose="02040502050505030304" pitchFamily="18" charset="0"/>
                </a:rPr>
                <a:t>│</a:t>
              </a:r>
            </a:p>
            <a:p>
              <a:r>
                <a:rPr lang="en-IN" dirty="0">
                  <a:latin typeface="Palatino Linotype" panose="02040502050505030304" pitchFamily="18" charset="0"/>
                </a:rPr>
                <a:t> 1</a:t>
              </a:r>
            </a:p>
            <a:p>
              <a:r>
                <a:rPr lang="en-IN" dirty="0">
                  <a:latin typeface="Palatino Linotype" panose="02040502050505030304" pitchFamily="18" charset="0"/>
                </a:rPr>
                <a:t>│</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Payment</a:t>
              </a:r>
            </a:p>
          </p:txBody>
        </p:sp>
        <p:sp>
          <p:nvSpPr>
            <p:cNvPr id="2" name="TextBox 1">
              <a:extLst>
                <a:ext uri="{FF2B5EF4-FFF2-40B4-BE49-F238E27FC236}">
                  <a16:creationId xmlns:a16="http://schemas.microsoft.com/office/drawing/2014/main" id="{44B336A0-504E-244C-7EC8-FE3B555D3D16}"/>
                </a:ext>
              </a:extLst>
            </p:cNvPr>
            <p:cNvSpPr txBox="1"/>
            <p:nvPr/>
          </p:nvSpPr>
          <p:spPr>
            <a:xfrm>
              <a:off x="336265" y="4725144"/>
              <a:ext cx="1152128" cy="1600438"/>
            </a:xfrm>
            <a:prstGeom prst="rect">
              <a:avLst/>
            </a:prstGeom>
            <a:noFill/>
          </p:spPr>
          <p:txBody>
            <a:bodyPr wrap="square">
              <a:spAutoFit/>
            </a:bodyPr>
            <a:lstStyle/>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endParaRPr lang="en-IN" sz="2200" dirty="0">
                <a:latin typeface="Palatino Linotype" panose="02040502050505030304" pitchFamily="18" charset="0"/>
              </a:endParaRPr>
            </a:p>
            <a:p>
              <a:r>
                <a:rPr lang="en-IN" dirty="0">
                  <a:latin typeface="Palatino Linotype" panose="02040502050505030304" pitchFamily="18" charset="0"/>
                </a:rPr>
                <a:t>  │</a:t>
              </a:r>
            </a:p>
            <a:p>
              <a:r>
                <a:rPr lang="en-IN" dirty="0">
                  <a:latin typeface="Palatino Linotype" panose="02040502050505030304" pitchFamily="18" charset="0"/>
                </a:rPr>
                <a:t>   </a:t>
              </a:r>
              <a:r>
                <a:rPr lang="en-IN" sz="2200" b="1" dirty="0">
                  <a:latin typeface="Palatino Linotype" panose="02040502050505030304" pitchFamily="18" charset="0"/>
                </a:rPr>
                <a:t>∞</a:t>
              </a:r>
            </a:p>
            <a:p>
              <a:r>
                <a:rPr lang="en-IN" dirty="0">
                  <a:latin typeface="Palatino Linotype" panose="02040502050505030304" pitchFamily="18" charset="0"/>
                </a:rPr>
                <a:t> Staff</a:t>
              </a:r>
            </a:p>
          </p:txBody>
        </p:sp>
        <p:sp>
          <p:nvSpPr>
            <p:cNvPr id="10" name="TextBox 9">
              <a:extLst>
                <a:ext uri="{FF2B5EF4-FFF2-40B4-BE49-F238E27FC236}">
                  <a16:creationId xmlns:a16="http://schemas.microsoft.com/office/drawing/2014/main" id="{F54182B3-FD50-BFE6-0979-22402CC01C54}"/>
                </a:ext>
              </a:extLst>
            </p:cNvPr>
            <p:cNvSpPr txBox="1"/>
            <p:nvPr/>
          </p:nvSpPr>
          <p:spPr>
            <a:xfrm>
              <a:off x="407368" y="6336902"/>
              <a:ext cx="2232248" cy="369332"/>
            </a:xfrm>
            <a:prstGeom prst="rect">
              <a:avLst/>
            </a:prstGeom>
            <a:noFill/>
          </p:spPr>
          <p:txBody>
            <a:bodyPr wrap="square">
              <a:spAutoFit/>
            </a:bodyPr>
            <a:lstStyle/>
            <a:p>
              <a:r>
                <a:rPr lang="en-IN" dirty="0">
                  <a:latin typeface="Palatino Linotype" panose="02040502050505030304" pitchFamily="18" charset="0"/>
                </a:rPr>
                <a:t>Role ─</a:t>
              </a:r>
              <a:r>
                <a:rPr lang="en-IN" b="1" dirty="0">
                  <a:latin typeface="Palatino Linotype" panose="02040502050505030304" pitchFamily="18" charset="0"/>
                </a:rPr>
                <a:t> 1 </a:t>
              </a:r>
              <a:r>
                <a:rPr lang="en-IN" dirty="0">
                  <a:latin typeface="Palatino Linotype" panose="02040502050505030304" pitchFamily="18" charset="0"/>
                </a:rPr>
                <a:t>─ </a:t>
              </a:r>
              <a:r>
                <a:rPr lang="en-IN" b="1" dirty="0">
                  <a:latin typeface="Palatino Linotype" panose="02040502050505030304" pitchFamily="18" charset="0"/>
                </a:rPr>
                <a:t>∞ </a:t>
              </a:r>
              <a:r>
                <a:rPr lang="en-IN" dirty="0">
                  <a:latin typeface="Palatino Linotype" panose="02040502050505030304" pitchFamily="18" charset="0"/>
                </a:rPr>
                <a:t>─ Staff</a:t>
              </a:r>
            </a:p>
          </p:txBody>
        </p:sp>
      </p:grpSp>
      <p:sp>
        <p:nvSpPr>
          <p:cNvPr id="19" name="Rectangle 18">
            <a:extLst>
              <a:ext uri="{FF2B5EF4-FFF2-40B4-BE49-F238E27FC236}">
                <a16:creationId xmlns:a16="http://schemas.microsoft.com/office/drawing/2014/main" id="{C7AC90C0-5A2C-A624-8D62-AA296A159B88}"/>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1495024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1F03E-36A9-BE63-99F3-34A52E7BF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06C80-9B5A-474F-3AA8-8058A47FBDA3}"/>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D1ED624F-F257-9B1C-F745-1E584353D7C0}"/>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DECC7504-C684-9349-849A-CEBB52367E1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B29D1525-F656-EE67-E6D7-EFC2F509B55B}"/>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4" name="TextBox 3">
            <a:extLst>
              <a:ext uri="{FF2B5EF4-FFF2-40B4-BE49-F238E27FC236}">
                <a16:creationId xmlns:a16="http://schemas.microsoft.com/office/drawing/2014/main" id="{DC445254-A5E1-EE0A-ECB2-8D911D897852}"/>
              </a:ext>
            </a:extLst>
          </p:cNvPr>
          <p:cNvSpPr txBox="1"/>
          <p:nvPr/>
        </p:nvSpPr>
        <p:spPr>
          <a:xfrm>
            <a:off x="118800" y="651600"/>
            <a:ext cx="11881856" cy="4801314"/>
          </a:xfrm>
          <a:prstGeom prst="rect">
            <a:avLst/>
          </a:prstGeom>
          <a:noFill/>
        </p:spPr>
        <p:txBody>
          <a:bodyPr wrap="square">
            <a:spAutoFit/>
          </a:bodyPr>
          <a:lstStyle/>
          <a:p>
            <a:pPr marL="342900" indent="-342900">
              <a:buFont typeface="+mj-lt"/>
              <a:buAutoNum type="arabicPeriod"/>
            </a:pPr>
            <a:r>
              <a:rPr lang="en-IN" b="1" dirty="0">
                <a:latin typeface="Palatino Linotype" panose="02040502050505030304" pitchFamily="18" charset="0"/>
              </a:rPr>
              <a:t>Customer</a:t>
            </a:r>
            <a:r>
              <a:rPr lang="en-IN" dirty="0">
                <a:latin typeface="Palatino Linotype" panose="02040502050505030304" pitchFamily="18" charset="0"/>
              </a:rPr>
              <a:t> [customer_id (PK), name, email, phone, address]</a:t>
            </a:r>
            <a:endParaRPr lang="en-IN" sz="600" dirty="0">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Role</a:t>
            </a:r>
            <a:r>
              <a:rPr lang="en-IN" dirty="0">
                <a:latin typeface="Palatino Linotype" panose="02040502050505030304" pitchFamily="18" charset="0"/>
              </a:rPr>
              <a:t> [RoleID (PK), RoleName, Description] </a:t>
            </a:r>
            <a:r>
              <a:rPr lang="en-IN" dirty="0">
                <a:solidFill>
                  <a:srgbClr val="00B050"/>
                </a:solidFill>
                <a:latin typeface="Palatino Linotype" panose="02040502050505030304" pitchFamily="18" charset="0"/>
              </a:rPr>
              <a:t>//</a:t>
            </a:r>
            <a:r>
              <a:rPr lang="en-IN" dirty="0">
                <a:solidFill>
                  <a:srgbClr val="00B050"/>
                </a:solidFill>
                <a:latin typeface="Arial" panose="020B0604020202020204" pitchFamily="34" charset="0"/>
                <a:cs typeface="Arial" panose="020B0604020202020204" pitchFamily="34" charset="0"/>
              </a:rPr>
              <a:t> Receptionist, Housekeeping, Manager, Chef, 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Staff </a:t>
            </a:r>
            <a:r>
              <a:rPr lang="en-IN" dirty="0">
                <a:latin typeface="Palatino Linotype" panose="02040502050505030304" pitchFamily="18" charset="0"/>
              </a:rPr>
              <a:t>[staff_id (PK), name, role, email, phone, RoleID (FK)]</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US" b="1" dirty="0">
                <a:latin typeface="Palatino Linotype" panose="02040502050505030304" pitchFamily="18" charset="0"/>
                <a:cs typeface="Arial" panose="020B0604020202020204" pitchFamily="34" charset="0"/>
              </a:rPr>
              <a:t>Service</a:t>
            </a:r>
            <a:r>
              <a:rPr lang="en-US" dirty="0">
                <a:latin typeface="Palatino Linotype" panose="02040502050505030304" pitchFamily="18" charset="0"/>
                <a:cs typeface="Arial" panose="020B0604020202020204" pitchFamily="34" charset="0"/>
              </a:rPr>
              <a:t> [serviceTypeID (PK), ServiceName, Description] </a:t>
            </a:r>
            <a:r>
              <a:rPr lang="en-US" dirty="0">
                <a:solidFill>
                  <a:srgbClr val="00B050"/>
                </a:solidFill>
                <a:latin typeface="Palatino Linotype" panose="02040502050505030304" pitchFamily="18" charset="0"/>
                <a:cs typeface="Arial" panose="020B0604020202020204" pitchFamily="34" charset="0"/>
              </a:rPr>
              <a:t>//</a:t>
            </a:r>
            <a:r>
              <a:rPr lang="en-IN" dirty="0">
                <a:solidFill>
                  <a:srgbClr val="00B050"/>
                </a:solidFill>
              </a:rPr>
              <a:t> Room Cleaning, Room Booking, Food Delivery</a:t>
            </a:r>
            <a:endParaRPr lang="en-US" dirty="0">
              <a:solidFill>
                <a:srgbClr val="00B050"/>
              </a:solidFill>
              <a:latin typeface="Palatino Linotype" panose="02040502050505030304" pitchFamily="18" charset="0"/>
              <a:cs typeface="Arial" panose="020B0604020202020204" pitchFamily="34" charset="0"/>
            </a:endParaRP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rPr>
              <a:t>Role_Service </a:t>
            </a:r>
            <a:r>
              <a:rPr lang="en-IN" dirty="0"/>
              <a:t>[</a:t>
            </a:r>
            <a:r>
              <a:rPr lang="en-IN" dirty="0">
                <a:latin typeface="Palatino Linotype" panose="02040502050505030304" pitchFamily="18" charset="0"/>
              </a:rPr>
              <a:t>RoleID (FK), </a:t>
            </a:r>
            <a:r>
              <a:rPr lang="en-US" dirty="0">
                <a:latin typeface="Palatino Linotype" panose="02040502050505030304" pitchFamily="18" charset="0"/>
                <a:cs typeface="Arial" panose="020B0604020202020204" pitchFamily="34" charset="0"/>
              </a:rPr>
              <a:t>serviceTypeID (FK), Remarks</a:t>
            </a:r>
            <a:r>
              <a:rPr lang="en-IN" dirty="0"/>
              <a:t>]</a:t>
            </a:r>
          </a:p>
          <a:p>
            <a:pPr marL="228600" indent="-228600">
              <a:buFont typeface="+mj-lt"/>
              <a:buAutoNum type="arabicPeriod"/>
            </a:pPr>
            <a:endParaRPr lang="en-US" sz="1000" dirty="0">
              <a:latin typeface="Palatino Linotype" panose="02040502050505030304" pitchFamily="18" charset="0"/>
              <a:cs typeface="Arial" panose="020B0604020202020204" pitchFamily="34" charset="0"/>
            </a:endParaRPr>
          </a:p>
          <a:p>
            <a:pPr marL="342900" indent="-342900">
              <a:buFont typeface="+mj-lt"/>
              <a:buAutoNum type="arabicPeriod"/>
            </a:pPr>
            <a:r>
              <a:rPr lang="en-IN" b="1" dirty="0">
                <a:latin typeface="Palatino Linotype" panose="02040502050505030304" pitchFamily="18" charset="0"/>
                <a:cs typeface="Arial" panose="020B0604020202020204" pitchFamily="34" charset="0"/>
              </a:rPr>
              <a:t>Customer_Service</a:t>
            </a:r>
            <a:r>
              <a:rPr lang="en-IN" dirty="0">
                <a:latin typeface="Palatino Linotype" panose="02040502050505030304" pitchFamily="18" charset="0"/>
                <a:cs typeface="Arial" panose="020B0604020202020204" pitchFamily="34" charset="0"/>
              </a:rPr>
              <a:t> []</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a:t>
            </a:r>
            <a:r>
              <a:rPr lang="en-IN" dirty="0">
                <a:latin typeface="Palatino Linotype" panose="02040502050505030304" pitchFamily="18" charset="0"/>
              </a:rPr>
              <a:t> [ room_id (PK), room_number, room_type_id (FK), floor, status] </a:t>
            </a:r>
            <a:r>
              <a:rPr lang="en-IN" dirty="0">
                <a:solidFill>
                  <a:srgbClr val="00B050"/>
                </a:solidFill>
                <a:latin typeface="Arial" panose="020B0604020202020204" pitchFamily="34" charset="0"/>
                <a:cs typeface="Arial" panose="020B0604020202020204" pitchFamily="34" charset="0"/>
              </a:rPr>
              <a:t>// Available, Occupied, Maintenance</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RoomType</a:t>
            </a:r>
            <a:r>
              <a:rPr lang="en-IN" dirty="0">
                <a:latin typeface="Palatino Linotype" panose="02040502050505030304" pitchFamily="18" charset="0"/>
              </a:rPr>
              <a:t> [room_type_id (PK), type_name, price_per_night] </a:t>
            </a:r>
            <a:r>
              <a:rPr lang="en-IN" dirty="0">
                <a:solidFill>
                  <a:srgbClr val="00B050"/>
                </a:solidFill>
                <a:latin typeface="Palatino Linotype" panose="02040502050505030304" pitchFamily="18" charset="0"/>
              </a:rPr>
              <a:t>//</a:t>
            </a:r>
            <a:r>
              <a:rPr lang="en-US" dirty="0">
                <a:solidFill>
                  <a:srgbClr val="00B050"/>
                </a:solidFill>
                <a:latin typeface="Arial" panose="020B0604020202020204" pitchFamily="34" charset="0"/>
                <a:cs typeface="Arial" panose="020B0604020202020204" pitchFamily="34" charset="0"/>
              </a:rPr>
              <a:t> Standard, Deluxe, </a:t>
            </a:r>
            <a:r>
              <a:rPr lang="en-IN" dirty="0">
                <a:solidFill>
                  <a:srgbClr val="00B050"/>
                </a:solidFill>
                <a:latin typeface="Arial" panose="020B0604020202020204" pitchFamily="34" charset="0"/>
                <a:cs typeface="Arial" panose="020B0604020202020204" pitchFamily="34" charset="0"/>
              </a:rPr>
              <a:t>Suite, </a:t>
            </a:r>
            <a:r>
              <a:rPr lang="en-IN" b="1" dirty="0">
                <a:solidFill>
                  <a:srgbClr val="00B050"/>
                </a:solidFill>
                <a:latin typeface="Arial" panose="020B0604020202020204" pitchFamily="34" charset="0"/>
                <a:cs typeface="Arial" panose="020B0604020202020204" pitchFamily="34" charset="0"/>
              </a:rPr>
              <a:t>etc.</a:t>
            </a:r>
            <a:endParaRPr lang="en-IN" dirty="0">
              <a:solidFill>
                <a:srgbClr val="00B050"/>
              </a:solidFill>
              <a:latin typeface="Palatino Linotype" panose="02040502050505030304" pitchFamily="18" charset="0"/>
            </a:endParaRP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Booking</a:t>
            </a:r>
            <a:r>
              <a:rPr lang="en-IN" dirty="0">
                <a:latin typeface="Palatino Linotype" panose="02040502050505030304" pitchFamily="18" charset="0"/>
              </a:rPr>
              <a:t> [booking_id (PK), customer_id (FK), room_id (FK), staff_id (FK, optional), check_in_date, check_out_date, booking_status] </a:t>
            </a:r>
            <a:r>
              <a:rPr lang="en-IN" dirty="0">
                <a:solidFill>
                  <a:srgbClr val="00B050"/>
                </a:solidFill>
                <a:latin typeface="Arial" panose="020B0604020202020204" pitchFamily="34" charset="0"/>
                <a:cs typeface="Arial" panose="020B0604020202020204" pitchFamily="34" charset="0"/>
              </a:rPr>
              <a:t>// Confirmed, Cancelled, Completed</a:t>
            </a:r>
          </a:p>
          <a:p>
            <a:pPr marL="228600" indent="-228600">
              <a:buFont typeface="+mj-lt"/>
              <a:buAutoNum type="arabicPeriod"/>
            </a:pPr>
            <a:endParaRPr lang="en-IN" sz="1000" dirty="0">
              <a:latin typeface="Palatino Linotype" panose="02040502050505030304" pitchFamily="18" charset="0"/>
            </a:endParaRPr>
          </a:p>
          <a:p>
            <a:pPr marL="342900" indent="-342900">
              <a:buFont typeface="+mj-lt"/>
              <a:buAutoNum type="arabicPeriod"/>
            </a:pPr>
            <a:r>
              <a:rPr lang="en-IN" b="1" dirty="0">
                <a:latin typeface="Palatino Linotype" panose="02040502050505030304" pitchFamily="18" charset="0"/>
              </a:rPr>
              <a:t>Payment</a:t>
            </a:r>
            <a:r>
              <a:rPr lang="en-IN" dirty="0">
                <a:latin typeface="Palatino Linotype" panose="02040502050505030304" pitchFamily="18" charset="0"/>
              </a:rPr>
              <a:t> [payment_id (PK), booking_id (FK), amount, payment_date, payment_method] </a:t>
            </a:r>
            <a:r>
              <a:rPr lang="en-IN" dirty="0">
                <a:solidFill>
                  <a:srgbClr val="00B050"/>
                </a:solidFill>
                <a:latin typeface="Arial" panose="020B0604020202020204" pitchFamily="34" charset="0"/>
                <a:cs typeface="Arial" panose="020B0604020202020204" pitchFamily="34" charset="0"/>
              </a:rPr>
              <a:t>// Card, UPI, Cash, Online</a:t>
            </a:r>
          </a:p>
        </p:txBody>
      </p:sp>
    </p:spTree>
    <p:extLst>
      <p:ext uri="{BB962C8B-B14F-4D97-AF65-F5344CB8AC3E}">
        <p14:creationId xmlns:p14="http://schemas.microsoft.com/office/powerpoint/2010/main" val="1923921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765070" cy="3412201"/>
            <a:chOff x="235586" y="506175"/>
            <a:chExt cx="11765070"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23"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751663"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
        <p:nvSpPr>
          <p:cNvPr id="3" name="TextBox 2">
            <a:extLst>
              <a:ext uri="{FF2B5EF4-FFF2-40B4-BE49-F238E27FC236}">
                <a16:creationId xmlns:a16="http://schemas.microsoft.com/office/drawing/2014/main" id="{6734A26B-CCBB-52AC-82A6-5C51AF8373DB}"/>
              </a:ext>
            </a:extLst>
          </p:cNvPr>
          <p:cNvSpPr txBox="1"/>
          <p:nvPr/>
        </p:nvSpPr>
        <p:spPr>
          <a:xfrm>
            <a:off x="119336" y="836712"/>
            <a:ext cx="5714428"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hierarchical database, the data is organized in a </a:t>
            </a:r>
            <a:r>
              <a:rPr lang="en-US" b="1" i="0" dirty="0">
                <a:solidFill>
                  <a:srgbClr val="2C3A48"/>
                </a:solidFill>
                <a:effectLst/>
                <a:latin typeface="Palatino Linotype" panose="02040502050505030304" pitchFamily="18" charset="0"/>
              </a:rPr>
              <a:t>"tree structure</a:t>
            </a:r>
            <a:r>
              <a:rPr lang="en-US" b="1" dirty="0">
                <a:solidFill>
                  <a:srgbClr val="2C3A48"/>
                </a:solidFill>
                <a:latin typeface="Palatino Linotype" panose="02040502050505030304" pitchFamily="18" charset="0"/>
              </a:rPr>
              <a:t>"</a:t>
            </a:r>
            <a:r>
              <a:rPr lang="en-US"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of nodes connected by edges representing the relationships between records.</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AAFF7D3C-7006-B5F0-1F8C-9A809BFE2FF5}"/>
              </a:ext>
            </a:extLst>
          </p:cNvPr>
          <p:cNvSpPr txBox="1"/>
          <p:nvPr/>
        </p:nvSpPr>
        <p:spPr>
          <a:xfrm>
            <a:off x="47328" y="5879013"/>
            <a:ext cx="6482340" cy="70788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Geography :- Country → State → City → ZipCode</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Products :- Category → Sub-category → Product → Variant</a:t>
            </a:r>
          </a:p>
        </p:txBody>
      </p:sp>
      <p:sp>
        <p:nvSpPr>
          <p:cNvPr id="8" name="TextBox 7">
            <a:extLst>
              <a:ext uri="{FF2B5EF4-FFF2-40B4-BE49-F238E27FC236}">
                <a16:creationId xmlns:a16="http://schemas.microsoft.com/office/drawing/2014/main" id="{65429C36-AC8A-5CF7-885B-3BAE426715A9}"/>
              </a:ext>
            </a:extLst>
          </p:cNvPr>
          <p:cNvSpPr txBox="1"/>
          <p:nvPr/>
        </p:nvSpPr>
        <p:spPr>
          <a:xfrm>
            <a:off x="6358237" y="836712"/>
            <a:ext cx="5455374" cy="923330"/>
          </a:xfrm>
          <a:prstGeom prst="rect">
            <a:avLst/>
          </a:prstGeom>
          <a:noFill/>
        </p:spPr>
        <p:txBody>
          <a:bodyPr wrap="square">
            <a:spAutoFit/>
          </a:bodyPr>
          <a:lstStyle/>
          <a:p>
            <a:r>
              <a:rPr lang="en-US" b="0" i="0" dirty="0">
                <a:solidFill>
                  <a:srgbClr val="2C3A48"/>
                </a:solidFill>
                <a:effectLst/>
                <a:latin typeface="Palatino Linotype" panose="02040502050505030304" pitchFamily="18" charset="0"/>
              </a:rPr>
              <a:t>In a network database, the data is organized in a </a:t>
            </a:r>
            <a:r>
              <a:rPr lang="en-US" b="1" dirty="0">
                <a:solidFill>
                  <a:srgbClr val="2C3A48"/>
                </a:solidFill>
                <a:latin typeface="Palatino Linotype" panose="02040502050505030304" pitchFamily="18" charset="0"/>
              </a:rPr>
              <a:t>"</a:t>
            </a:r>
            <a:r>
              <a:rPr lang="en-US" b="1" i="0" dirty="0">
                <a:solidFill>
                  <a:srgbClr val="2C3A48"/>
                </a:solidFill>
                <a:effectLst/>
                <a:latin typeface="Palatino Linotype" panose="02040502050505030304" pitchFamily="18" charset="0"/>
              </a:rPr>
              <a:t>graph-like structure</a:t>
            </a:r>
            <a:r>
              <a:rPr lang="en-US" b="1" dirty="0">
                <a:solidFill>
                  <a:srgbClr val="2C3A48"/>
                </a:solidFill>
                <a:latin typeface="Palatino Linotype" panose="02040502050505030304" pitchFamily="18" charset="0"/>
              </a:rPr>
              <a:t>"</a:t>
            </a:r>
            <a:r>
              <a:rPr lang="en-US" b="0" i="0" dirty="0">
                <a:solidFill>
                  <a:srgbClr val="2C3A48"/>
                </a:solidFill>
                <a:effectLst/>
                <a:latin typeface="Palatino Linotype" panose="02040502050505030304" pitchFamily="18" charset="0"/>
              </a:rPr>
              <a:t>, which consists </a:t>
            </a:r>
            <a:r>
              <a:rPr lang="en-US" dirty="0">
                <a:solidFill>
                  <a:srgbClr val="2C3A48"/>
                </a:solidFill>
                <a:latin typeface="Palatino Linotype" panose="02040502050505030304" pitchFamily="18" charset="0"/>
              </a:rPr>
              <a:t>of multiple parent and child records.</a:t>
            </a:r>
            <a:endParaRPr lang="en-IN" dirty="0">
              <a:solidFill>
                <a:srgbClr val="2C3A48"/>
              </a:solidFill>
              <a:latin typeface="Palatino Linotype" panose="02040502050505030304" pitchFamily="18" charset="0"/>
            </a:endParaRPr>
          </a:p>
        </p:txBody>
      </p:sp>
    </p:spTree>
    <p:extLst>
      <p:ext uri="{BB962C8B-B14F-4D97-AF65-F5344CB8AC3E}">
        <p14:creationId xmlns:p14="http://schemas.microsoft.com/office/powerpoint/2010/main" val="238098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it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6528048" y="2981394"/>
            <a:ext cx="5440494" cy="2550230"/>
          </a:xfrm>
          <a:prstGeom prst="rect">
            <a:avLst/>
          </a:prstGeom>
        </p:spPr>
      </p:pic>
      <p:sp>
        <p:nvSpPr>
          <p:cNvPr id="4" name="Rectangle 3"/>
          <p:cNvSpPr/>
          <p:nvPr/>
        </p:nvSpPr>
        <p:spPr>
          <a:xfrm>
            <a:off x="223458" y="476672"/>
            <a:ext cx="11745084" cy="1508105"/>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 </a:t>
            </a:r>
            <a:r>
              <a:rPr lang="en-US" sz="2000" dirty="0">
                <a:latin typeface="Arial" panose="020B0604020202020204" pitchFamily="34" charset="0"/>
                <a:cs typeface="Arial" panose="020B0604020202020204" pitchFamily="34" charset="0"/>
              </a:rPr>
              <a:t>In Relational Algebra, a relation is a table with rows and columns, just like in a Relational Database Management System (RDBMS). It represents a set of tuples (records) that share the same structure. Relation is a Logical Instantiation</a:t>
            </a:r>
            <a:r>
              <a:rPr lang="en-US" sz="2000" dirty="0">
                <a:solidFill>
                  <a:schemeClr val="tx1">
                    <a:lumMod val="85000"/>
                    <a:lumOff val="1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Model of a TABLE.</a:t>
            </a:r>
            <a:endParaRPr lang="en-IN" sz="2000" dirty="0">
              <a:latin typeface="Arial" panose="020B0604020202020204" pitchFamily="34" charset="0"/>
              <a:cs typeface="Arial" panose="020B0604020202020204" pitchFamily="34" charset="0"/>
            </a:endParaRPr>
          </a:p>
        </p:txBody>
      </p:sp>
      <p:sp>
        <p:nvSpPr>
          <p:cNvPr id="5" name="Rectangle 4"/>
          <p:cNvSpPr/>
          <p:nvPr/>
        </p:nvSpPr>
        <p:spPr>
          <a:xfrm>
            <a:off x="223458" y="2021939"/>
            <a:ext cx="11745084"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a:t>
            </a:r>
            <a:r>
              <a:rPr lang="en-IN" sz="2000" b="1" i="1" dirty="0">
                <a:latin typeface="Arial" panose="020B0604020202020204" pitchFamily="34" charset="0"/>
                <a:cs typeface="Arial" panose="020B0604020202020204" pitchFamily="34" charset="0"/>
              </a:rPr>
              <a:t>relationship type </a:t>
            </a:r>
            <a:r>
              <a:rPr lang="en-IN" sz="2000" dirty="0">
                <a:latin typeface="Arial" panose="020B0604020202020204" pitchFamily="34" charset="0"/>
                <a:cs typeface="Arial" panose="020B0604020202020204" pitchFamily="34" charset="0"/>
              </a:rPr>
              <a:t>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3081154"/>
            <a:ext cx="5440494"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663952" y="5192613"/>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Table -</a:t>
            </a:r>
            <a:r>
              <a:rPr lang="en-US" sz="1700"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sz="1700" b="1" dirty="0">
                <a:solidFill>
                  <a:schemeClr val="tx1">
                    <a:lumMod val="85000"/>
                    <a:lumOff val="15000"/>
                  </a:schemeClr>
                </a:solidFill>
                <a:latin typeface="Arial" panose="020B0604020202020204" pitchFamily="34" charset="0"/>
                <a:cs typeface="Arial" panose="020B0604020202020204" pitchFamily="34" charset="0"/>
              </a:rPr>
              <a:t>Relation</a:t>
            </a:r>
            <a:r>
              <a:rPr lang="en-US" sz="1700" dirty="0">
                <a:solidFill>
                  <a:schemeClr val="tx1">
                    <a:lumMod val="85000"/>
                    <a:lumOff val="15000"/>
                  </a:schemeClr>
                </a:solidFill>
                <a:latin typeface="Arial" panose="020B0604020202020204" pitchFamily="34" charset="0"/>
                <a:cs typeface="Arial" panose="020B0604020202020204" pitchFamily="34" charset="0"/>
              </a:rPr>
              <a:t> </a:t>
            </a:r>
            <a:r>
              <a:rPr lang="en-US" sz="1700" b="1" dirty="0">
                <a:solidFill>
                  <a:schemeClr val="tx1">
                    <a:lumMod val="85000"/>
                    <a:lumOff val="15000"/>
                  </a:schemeClr>
                </a:solidFill>
                <a:latin typeface="Arial" panose="020B0604020202020204" pitchFamily="34" charset="0"/>
                <a:cs typeface="Arial" panose="020B0604020202020204" pitchFamily="34" charset="0"/>
              </a:rPr>
              <a:t> -</a:t>
            </a:r>
            <a:r>
              <a:rPr lang="en-US" sz="1700"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a:extLst>
              <a:ext uri="{FF2B5EF4-FFF2-40B4-BE49-F238E27FC236}">
                <a16:creationId xmlns:a16="http://schemas.microsoft.com/office/drawing/2014/main" id="{ECC75D2E-3F8B-4393-BA52-71E177F89F46}"/>
              </a:ext>
            </a:extLst>
          </p:cNvPr>
          <p:cNvSpPr/>
          <p:nvPr/>
        </p:nvSpPr>
        <p:spPr>
          <a:xfrm>
            <a:off x="119336" y="4005064"/>
            <a:ext cx="5440494" cy="249299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known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latin typeface="Arial" panose="020B0604020202020204" pitchFamily="34" charset="0"/>
                <a:cs typeface="Arial" panose="020B0604020202020204" pitchFamily="34" charset="0"/>
              </a:rPr>
              <a:t>Ensures that a foreign key value in one table must always reference an existing primary key value in another table.</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6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420888"/>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nvGraphicFramePr>
        <p:xfrm>
          <a:off x="263352" y="476672"/>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nvGraphicFramePr>
        <p:xfrm>
          <a:off x="3935760" y="100112"/>
          <a:ext cx="8256240" cy="36576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bl>
          </a:graphicData>
        </a:graphic>
      </p:graphicFrame>
    </p:spTree>
    <p:extLst>
      <p:ext uri="{BB962C8B-B14F-4D97-AF65-F5344CB8AC3E}">
        <p14:creationId xmlns:p14="http://schemas.microsoft.com/office/powerpoint/2010/main" val="27313535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812AA-05B4-CA59-5F30-3E4AC8562C78}"/>
              </a:ext>
            </a:extLst>
          </p:cNvPr>
          <p:cNvPicPr>
            <a:picLocks noChangeAspect="1"/>
          </p:cNvPicPr>
          <p:nvPr/>
        </p:nvPicPr>
        <p:blipFill>
          <a:blip r:embed="rId2"/>
          <a:stretch>
            <a:fillRect/>
          </a:stretch>
        </p:blipFill>
        <p:spPr>
          <a:xfrm>
            <a:off x="3791744" y="3435808"/>
            <a:ext cx="8286514" cy="3305560"/>
          </a:xfrm>
          <a:prstGeom prst="rect">
            <a:avLst/>
          </a:prstGeom>
        </p:spPr>
      </p:pic>
      <p:sp>
        <p:nvSpPr>
          <p:cNvPr id="5" name="Rectangle 4">
            <a:extLst>
              <a:ext uri="{FF2B5EF4-FFF2-40B4-BE49-F238E27FC236}">
                <a16:creationId xmlns:a16="http://schemas.microsoft.com/office/drawing/2014/main" id="{70E66F71-510C-ED31-168C-64589A0015B9}"/>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functional dependency</a:t>
            </a:r>
            <a:endParaRPr lang="en-IN" sz="3200" i="1" dirty="0">
              <a:solidFill>
                <a:srgbClr val="FF9900"/>
              </a:solidFill>
              <a:latin typeface="Arial" pitchFamily="34" charset="0"/>
              <a:cs typeface="Arial" pitchFamily="34" charset="0"/>
            </a:endParaRPr>
          </a:p>
        </p:txBody>
      </p:sp>
      <p:graphicFrame>
        <p:nvGraphicFramePr>
          <p:cNvPr id="6" name="Table 6">
            <a:extLst>
              <a:ext uri="{FF2B5EF4-FFF2-40B4-BE49-F238E27FC236}">
                <a16:creationId xmlns:a16="http://schemas.microsoft.com/office/drawing/2014/main" id="{37BCEA27-CF09-FE10-8FED-A433FB37A6EC}"/>
              </a:ext>
            </a:extLst>
          </p:cNvPr>
          <p:cNvGraphicFramePr>
            <a:graphicFrameLocks noGrp="1"/>
          </p:cNvGraphicFramePr>
          <p:nvPr>
            <p:extLst>
              <p:ext uri="{D42A27DB-BD31-4B8C-83A1-F6EECF244321}">
                <p14:modId xmlns:p14="http://schemas.microsoft.com/office/powerpoint/2010/main" val="2946082272"/>
              </p:ext>
            </p:extLst>
          </p:nvPr>
        </p:nvGraphicFramePr>
        <p:xfrm>
          <a:off x="119336" y="116633"/>
          <a:ext cx="6408712" cy="3291840"/>
        </p:xfrm>
        <a:graphic>
          <a:graphicData uri="http://schemas.openxmlformats.org/drawingml/2006/table">
            <a:tbl>
              <a:tblPr firstRow="1" bandRow="1">
                <a:tableStyleId>{5940675A-B579-460E-94D1-54222C63F5DA}</a:tableStyleId>
              </a:tblPr>
              <a:tblGrid>
                <a:gridCol w="1602178">
                  <a:extLst>
                    <a:ext uri="{9D8B030D-6E8A-4147-A177-3AD203B41FA5}">
                      <a16:colId xmlns:a16="http://schemas.microsoft.com/office/drawing/2014/main" val="313995797"/>
                    </a:ext>
                  </a:extLst>
                </a:gridCol>
                <a:gridCol w="1602178">
                  <a:extLst>
                    <a:ext uri="{9D8B030D-6E8A-4147-A177-3AD203B41FA5}">
                      <a16:colId xmlns:a16="http://schemas.microsoft.com/office/drawing/2014/main" val="2291530205"/>
                    </a:ext>
                  </a:extLst>
                </a:gridCol>
                <a:gridCol w="1442375">
                  <a:extLst>
                    <a:ext uri="{9D8B030D-6E8A-4147-A177-3AD203B41FA5}">
                      <a16:colId xmlns:a16="http://schemas.microsoft.com/office/drawing/2014/main" val="3000904598"/>
                    </a:ext>
                  </a:extLst>
                </a:gridCol>
                <a:gridCol w="1761981">
                  <a:extLst>
                    <a:ext uri="{9D8B030D-6E8A-4147-A177-3AD203B41FA5}">
                      <a16:colId xmlns:a16="http://schemas.microsoft.com/office/drawing/2014/main" val="1471476859"/>
                    </a:ext>
                  </a:extLst>
                </a:gridCol>
              </a:tblGrid>
              <a:tr h="192021">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1</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X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U/A</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2</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P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Comey</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3374745766"/>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3</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Q - </a:t>
                      </a:r>
                      <a:r>
                        <a:rPr kumimoji="0" lang="en-US" b="0" kern="1200" dirty="0">
                          <a:solidFill>
                            <a:schemeClr val="tx1"/>
                          </a:solidFill>
                          <a:effectLst/>
                          <a:highlight>
                            <a:srgbClr val="FFFF00"/>
                          </a:highlight>
                          <a:latin typeface="Palatino Linotype" panose="02040502050505030304" pitchFamily="18" charset="0"/>
                          <a:ea typeface="+mn-ea"/>
                          <a:cs typeface="+mn-cs"/>
                        </a:rPr>
                        <a:t>(1)</a:t>
                      </a:r>
                      <a:endParaRPr kumimoji="0" lang="en-IN" b="0" kern="1200" dirty="0">
                        <a:solidFill>
                          <a:schemeClr val="tx1"/>
                        </a:solidFill>
                        <a:effectLst/>
                        <a:highlight>
                          <a:srgbClr val="FF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Drama</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493779210"/>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4</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Thriller</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608809619"/>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5</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R - </a:t>
                      </a:r>
                      <a:r>
                        <a:rPr kumimoji="0" lang="en-US" b="1" kern="1200" dirty="0">
                          <a:solidFill>
                            <a:srgbClr val="C00000"/>
                          </a:solidFill>
                          <a:effectLst/>
                          <a:latin typeface="Palatino Linotype" panose="02040502050505030304" pitchFamily="18" charset="0"/>
                          <a:ea typeface="+mn-ea"/>
                          <a:cs typeface="+mn-cs"/>
                        </a:rPr>
                        <a:t>(4)</a:t>
                      </a:r>
                      <a:endParaRPr kumimoji="0" lang="en-IN" b="1"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4014576248"/>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6</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Y - </a:t>
                      </a:r>
                      <a:r>
                        <a:rPr kumimoji="0" lang="en-US" b="0" kern="1200" dirty="0">
                          <a:solidFill>
                            <a:schemeClr val="tx1"/>
                          </a:solidFill>
                          <a:effectLst/>
                          <a:highlight>
                            <a:srgbClr val="00FF00"/>
                          </a:highlight>
                          <a:latin typeface="Palatino Linotype" panose="02040502050505030304" pitchFamily="18" charset="0"/>
                          <a:ea typeface="+mn-ea"/>
                          <a:cs typeface="+mn-cs"/>
                        </a:rPr>
                        <a:t>(2)</a:t>
                      </a:r>
                      <a:endParaRPr kumimoji="0" lang="en-IN" b="0" kern="1200" dirty="0">
                        <a:solidFill>
                          <a:schemeClr val="tx1"/>
                        </a:solidFill>
                        <a:effectLst/>
                        <a:highlight>
                          <a:srgbClr val="00FF00"/>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Action</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864008157"/>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7</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2571582971"/>
                  </a:ext>
                </a:extLst>
              </a:tr>
              <a:tr h="192021">
                <a:tc>
                  <a:txBody>
                    <a:bodyPr/>
                    <a:lstStyle/>
                    <a:p>
                      <a:pPr algn="ctr"/>
                      <a:r>
                        <a:rPr kumimoji="0" lang="en-US" b="0" kern="1200" dirty="0">
                          <a:solidFill>
                            <a:srgbClr val="C00000"/>
                          </a:solidFill>
                          <a:effectLst/>
                          <a:latin typeface="Palatino Linotype" panose="02040502050505030304" pitchFamily="18" charset="0"/>
                          <a:ea typeface="+mn-ea"/>
                          <a:cs typeface="+mn-cs"/>
                        </a:rPr>
                        <a:t>8</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Z – </a:t>
                      </a:r>
                      <a:r>
                        <a:rPr kumimoji="0" lang="en-US" b="0" kern="1200" dirty="0">
                          <a:solidFill>
                            <a:schemeClr val="tx1"/>
                          </a:solidFill>
                          <a:effectLst/>
                          <a:highlight>
                            <a:srgbClr val="00FFFF"/>
                          </a:highlight>
                          <a:latin typeface="Palatino Linotype" panose="02040502050505030304" pitchFamily="18" charset="0"/>
                          <a:ea typeface="+mn-ea"/>
                          <a:cs typeface="+mn-cs"/>
                        </a:rPr>
                        <a:t>(3)</a:t>
                      </a:r>
                      <a:endParaRPr kumimoji="0" lang="en-IN" b="0" kern="1200" dirty="0">
                        <a:solidFill>
                          <a:schemeClr val="tx1"/>
                        </a:solidFill>
                        <a:effectLst/>
                        <a:highlight>
                          <a:srgbClr val="00FFFF"/>
                        </a:highligh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Musical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U</a:t>
                      </a:r>
                      <a:endParaRPr kumimoji="0" lang="en-IN"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a:txBody>
                  <a:tcPr/>
                </a:tc>
                <a:extLst>
                  <a:ext uri="{0D108BD9-81ED-4DB2-BD59-A6C34878D82A}">
                    <a16:rowId xmlns:a16="http://schemas.microsoft.com/office/drawing/2014/main" val="1887308790"/>
                  </a:ext>
                </a:extLst>
              </a:tr>
            </a:tbl>
          </a:graphicData>
        </a:graphic>
      </p:graphicFrame>
      <p:sp>
        <p:nvSpPr>
          <p:cNvPr id="7" name="TextBox 6">
            <a:extLst>
              <a:ext uri="{FF2B5EF4-FFF2-40B4-BE49-F238E27FC236}">
                <a16:creationId xmlns:a16="http://schemas.microsoft.com/office/drawing/2014/main" id="{C84AB4E9-231B-69CD-78D5-E5ECEF0C703D}"/>
              </a:ext>
            </a:extLst>
          </p:cNvPr>
          <p:cNvSpPr txBox="1"/>
          <p:nvPr/>
        </p:nvSpPr>
        <p:spPr>
          <a:xfrm>
            <a:off x="113742" y="3989963"/>
            <a:ext cx="3678002" cy="2031325"/>
          </a:xfrm>
          <a:prstGeom prst="rect">
            <a:avLst/>
          </a:prstGeom>
          <a:noFill/>
        </p:spPr>
        <p:txBody>
          <a:bodyPr wrap="square">
            <a:spAutoFit/>
          </a:bodyPr>
          <a:lstStyle/>
          <a:p>
            <a:r>
              <a:rPr lang="en-IN" sz="2100" dirty="0">
                <a:latin typeface="Arial" panose="020B0604020202020204" pitchFamily="34" charset="0"/>
                <a:cs typeface="Arial" panose="020B0604020202020204" pitchFamily="34" charset="0"/>
              </a:rPr>
              <a:t>In a relation R, a functional dependency X → Y means: If two rows have the same value for attribute X, then they must also have the same value for attribute Y.</a:t>
            </a:r>
          </a:p>
        </p:txBody>
      </p:sp>
    </p:spTree>
    <p:extLst>
      <p:ext uri="{BB962C8B-B14F-4D97-AF65-F5344CB8AC3E}">
        <p14:creationId xmlns:p14="http://schemas.microsoft.com/office/powerpoint/2010/main" val="2724737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a:t>
            </a:r>
            <a:r>
              <a:rPr lang="en-US" dirty="0">
                <a:solidFill>
                  <a:srgbClr val="000000"/>
                </a:solidFill>
                <a:latin typeface="Palatino Linotype" panose="02040502050505030304" pitchFamily="18" charset="0"/>
              </a:rPr>
              <a:t> // it is a transitive dependency</a:t>
            </a:r>
            <a:endParaRPr lang="en-US" b="0" i="0" dirty="0">
              <a:solidFill>
                <a:srgbClr val="000000"/>
              </a:solidFill>
              <a:effectLst/>
              <a:latin typeface="Palatino Linotype" panose="02040502050505030304" pitchFamily="18" charset="0"/>
            </a:endParaRP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dirty="0">
                          <a:effectLst/>
                        </a:rPr>
                        <a:t>NULL</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586749"/>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593373"/>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nvGraphicFramePr>
        <p:xfrm>
          <a:off x="408188" y="3121474"/>
          <a:ext cx="11376445" cy="2611782"/>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435297">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Student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Phone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City</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Code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800" b="1" dirty="0">
                          <a:solidFill>
                            <a:srgbClr val="222222"/>
                          </a:solidFill>
                          <a:effectLst/>
                          <a:latin typeface="Arial" panose="020B0604020202020204" pitchFamily="34" charset="0"/>
                          <a:cs typeface="Arial" panose="020B0604020202020204" pitchFamily="34" charset="0"/>
                        </a:rPr>
                        <a:t>Course Name</a:t>
                      </a:r>
                    </a:p>
                  </a:txBody>
                  <a:tcPr marL="57150" marR="57150" marT="77732" marB="77732"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Computer_Course_1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35297">
                <a:tc>
                  <a:txBody>
                    <a:bodyPr/>
                    <a:lstStyle/>
                    <a:p>
                      <a:pPr algn="l" fontAlgn="t"/>
                      <a:r>
                        <a:rPr lang="en-US" sz="1800" dirty="0">
                          <a:solidFill>
                            <a:srgbClr val="C00000"/>
                          </a:solidFill>
                          <a:effectLst/>
                          <a:latin typeface="Arial" panose="020B0604020202020204" pitchFamily="34" charset="0"/>
                          <a:cs typeface="Arial" panose="020B0604020202020204" pitchFamily="34" charset="0"/>
                        </a:rPr>
                        <a:t>Rahul</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Pune</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CS154</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Computer_Course_3</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7">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Raman</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Surat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00B0F0"/>
                          </a:solidFill>
                          <a:effectLst/>
                          <a:latin typeface="Arial" panose="020B0604020202020204" pitchFamily="34" charset="0"/>
                          <a:cs typeface="Arial" panose="020B0604020202020204" pitchFamily="34" charset="0"/>
                        </a:rPr>
                        <a:t>CS101</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435297">
                <a:tc>
                  <a:txBody>
                    <a:bodyPr/>
                    <a:lstStyle/>
                    <a:p>
                      <a:pPr algn="l" fontAlgn="t"/>
                      <a:r>
                        <a:rPr lang="en-US" sz="1800" dirty="0">
                          <a:solidFill>
                            <a:srgbClr val="00B050"/>
                          </a:solidFill>
                          <a:effectLst/>
                          <a:latin typeface="Arial" panose="020B0604020202020204" pitchFamily="34" charset="0"/>
                          <a:cs typeface="Arial" panose="020B0604020202020204" pitchFamily="34" charset="0"/>
                        </a:rPr>
                        <a:t>Rajat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Mumbai</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sz="1800" dirty="0">
                          <a:solidFill>
                            <a:srgbClr val="222222"/>
                          </a:solidFill>
                          <a:effectLst/>
                          <a:latin typeface="Arial" panose="020B0604020202020204" pitchFamily="34" charset="0"/>
                          <a:cs typeface="Arial" panose="020B0604020202020204" pitchFamily="34" charset="0"/>
                        </a:rPr>
                        <a:t>CS189</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solidFill>
                            <a:srgbClr val="222222"/>
                          </a:solidFill>
                          <a:effectLst/>
                          <a:latin typeface="Arial" panose="020B0604020202020204" pitchFamily="34" charset="0"/>
                          <a:cs typeface="Arial" panose="020B0604020202020204" pitchFamily="34" charset="0"/>
                        </a:rPr>
                        <a:t>Computer_Course_5</a:t>
                      </a:r>
                    </a:p>
                  </a:txBody>
                  <a:tcPr marL="57150" marR="57150" marT="77732" marB="77732">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2639439"/>
            <a:ext cx="2915966" cy="376755"/>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5889466"/>
            <a:ext cx="11953328" cy="707886"/>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a:t>
            </a:r>
            <a:r>
              <a:rPr lang="en-IN" b="1" i="0" dirty="0">
                <a:solidFill>
                  <a:srgbClr val="273239"/>
                </a:solidFill>
                <a:effectLst/>
                <a:latin typeface="Arial" panose="020B0604020202020204" pitchFamily="34" charset="0"/>
                <a:cs typeface="Arial" panose="020B0604020202020204" pitchFamily="34" charset="0"/>
              </a:rPr>
              <a:t>partial dependency</a:t>
            </a:r>
            <a:endParaRPr lang="en-IN" b="1" dirty="0">
              <a:solidFill>
                <a:srgbClr val="273239"/>
              </a:solidFill>
              <a:latin typeface="Arial" panose="020B0604020202020204" pitchFamily="34" charset="0"/>
              <a:cs typeface="Arial" panose="020B0604020202020204" pitchFamily="34" charset="0"/>
            </a:endParaRPr>
          </a:p>
          <a:p>
            <a:pPr fontAlgn="ctr"/>
            <a:endParaRPr lang="en-IN" sz="400" b="0" i="0" dirty="0">
              <a:solidFill>
                <a:srgbClr val="273239"/>
              </a:solidFill>
              <a:effectLst/>
              <a:latin typeface="Arial" panose="020B0604020202020204" pitchFamily="34" charset="0"/>
              <a:cs typeface="Arial" panose="020B0604020202020204" pitchFamily="34" charset="0"/>
            </a:endParaRP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a:t>
            </a:r>
            <a:r>
              <a:rPr lang="en-IN" b="1" i="0" dirty="0">
                <a:solidFill>
                  <a:srgbClr val="273239"/>
                </a:solidFill>
                <a:effectLst/>
                <a:latin typeface="Arial" panose="020B0604020202020204" pitchFamily="34" charset="0"/>
                <a:cs typeface="Arial" panose="020B0604020202020204" pitchFamily="34" charset="0"/>
              </a:rPr>
              <a:t>functional dependency</a:t>
            </a:r>
            <a:r>
              <a:rPr lang="en-US" b="1" dirty="0">
                <a:solidFill>
                  <a:srgbClr val="222222"/>
                </a:solidFill>
                <a:latin typeface="Arial" panose="020B0604020202020204" pitchFamily="34" charset="0"/>
                <a:cs typeface="Arial" panose="020B0604020202020204" pitchFamily="34" charset="0"/>
              </a:rPr>
              <a:t> </a:t>
            </a:r>
            <a:endParaRPr lang="en-US" b="1"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E2C2-1B3F-5B07-BE7B-5B029FC9606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F7C805-D1A4-F1F9-1A4B-624ECC2CA1F4}"/>
              </a:ext>
            </a:extLst>
          </p:cNvPr>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 table, and entity in RDBMS</a:t>
            </a:r>
            <a:endParaRPr lang="en-IN" sz="3200" i="1" dirty="0">
              <a:solidFill>
                <a:srgbClr val="FF9900"/>
              </a:solidFill>
              <a:latin typeface="Arial" pitchFamily="34" charset="0"/>
              <a:cs typeface="Arial" pitchFamily="34" charset="0"/>
            </a:endParaRPr>
          </a:p>
        </p:txBody>
      </p:sp>
      <p:graphicFrame>
        <p:nvGraphicFramePr>
          <p:cNvPr id="3" name="Table 2">
            <a:extLst>
              <a:ext uri="{FF2B5EF4-FFF2-40B4-BE49-F238E27FC236}">
                <a16:creationId xmlns:a16="http://schemas.microsoft.com/office/drawing/2014/main" id="{250605DC-2DC1-F4C0-37F3-B45595679140}"/>
              </a:ext>
            </a:extLst>
          </p:cNvPr>
          <p:cNvGraphicFramePr>
            <a:graphicFrameLocks noGrp="1"/>
          </p:cNvGraphicFramePr>
          <p:nvPr>
            <p:extLst>
              <p:ext uri="{D42A27DB-BD31-4B8C-83A1-F6EECF244321}">
                <p14:modId xmlns:p14="http://schemas.microsoft.com/office/powerpoint/2010/main" val="1844533734"/>
              </p:ext>
            </p:extLst>
          </p:nvPr>
        </p:nvGraphicFramePr>
        <p:xfrm>
          <a:off x="119336" y="1124744"/>
          <a:ext cx="11953328" cy="25654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3277805147"/>
                    </a:ext>
                  </a:extLst>
                </a:gridCol>
                <a:gridCol w="6888766">
                  <a:extLst>
                    <a:ext uri="{9D8B030D-6E8A-4147-A177-3AD203B41FA5}">
                      <a16:colId xmlns:a16="http://schemas.microsoft.com/office/drawing/2014/main" val="3788007318"/>
                    </a:ext>
                  </a:extLst>
                </a:gridCol>
                <a:gridCol w="3984442">
                  <a:extLst>
                    <a:ext uri="{9D8B030D-6E8A-4147-A177-3AD203B41FA5}">
                      <a16:colId xmlns:a16="http://schemas.microsoft.com/office/drawing/2014/main" val="3324250954"/>
                    </a:ext>
                  </a:extLst>
                </a:gridCol>
              </a:tblGrid>
              <a:tr h="370840">
                <a:tc>
                  <a:txBody>
                    <a:bodyPr/>
                    <a:lstStyle/>
                    <a:p>
                      <a:r>
                        <a:rPr lang="en-IN" b="1" dirty="0">
                          <a:latin typeface="Arial" panose="020B0604020202020204" pitchFamily="34" charset="0"/>
                          <a:cs typeface="Arial" panose="020B0604020202020204" pitchFamily="34" charset="0"/>
                        </a:rPr>
                        <a:t>Term</a:t>
                      </a:r>
                      <a:endParaRPr lang="en-IN" dirty="0">
                        <a:latin typeface="Arial" panose="020B0604020202020204" pitchFamily="34" charset="0"/>
                        <a:cs typeface="Arial" panose="020B0604020202020204" pitchFamily="34" charset="0"/>
                      </a:endParaRPr>
                    </a:p>
                  </a:txBody>
                  <a:tcPr anchor="ct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Definition</a:t>
                      </a:r>
                    </a:p>
                  </a:txBody>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Example</a:t>
                      </a:r>
                    </a:p>
                  </a:txBody>
                  <a:tcPr/>
                </a:tc>
                <a:extLst>
                  <a:ext uri="{0D108BD9-81ED-4DB2-BD59-A6C34878D82A}">
                    <a16:rowId xmlns:a16="http://schemas.microsoft.com/office/drawing/2014/main" val="1756792218"/>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Relation</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concept</a:t>
                      </a:r>
                      <a:r>
                        <a:rPr lang="en-US" sz="1800" dirty="0">
                          <a:latin typeface="Arial" panose="020B0604020202020204" pitchFamily="34" charset="0"/>
                          <a:cs typeface="Arial" panose="020B0604020202020204" pitchFamily="34" charset="0"/>
                        </a:rPr>
                        <a:t> representing a </a:t>
                      </a:r>
                      <a:r>
                        <a:rPr lang="en-US" sz="1800" b="1" dirty="0">
                          <a:latin typeface="Arial" panose="020B0604020202020204" pitchFamily="34" charset="0"/>
                          <a:cs typeface="Arial" panose="020B0604020202020204" pitchFamily="34" charset="0"/>
                        </a:rPr>
                        <a:t>set of tuples</a:t>
                      </a:r>
                      <a:r>
                        <a:rPr lang="en-US" sz="1800" dirty="0">
                          <a:latin typeface="Arial" panose="020B0604020202020204" pitchFamily="34" charset="0"/>
                          <a:cs typeface="Arial" panose="020B0604020202020204" pitchFamily="34" charset="0"/>
                        </a:rPr>
                        <a:t> (rows) with attributes (columns). Used in </a:t>
                      </a:r>
                      <a:r>
                        <a:rPr lang="en-US" sz="1800" b="1" dirty="0">
                          <a:latin typeface="Arial" panose="020B0604020202020204" pitchFamily="34" charset="0"/>
                          <a:cs typeface="Arial" panose="020B0604020202020204" pitchFamily="34" charset="0"/>
                        </a:rPr>
                        <a:t>Relational Algebra</a:t>
                      </a:r>
                      <a:r>
                        <a:rPr lang="en-US" sz="1800" dirty="0">
                          <a:latin typeface="Arial" panose="020B0604020202020204" pitchFamily="34" charset="0"/>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Employee(EmpID, Name, Dept, Salary) defines a relation.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3252681"/>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Table</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physical structure</a:t>
                      </a:r>
                      <a:r>
                        <a:rPr lang="en-US" sz="1800" dirty="0">
                          <a:latin typeface="Arial" panose="020B0604020202020204" pitchFamily="34" charset="0"/>
                          <a:cs typeface="Arial" panose="020B0604020202020204" pitchFamily="34" charset="0"/>
                        </a:rPr>
                        <a:t> in an RDBMS that stores data in </a:t>
                      </a:r>
                      <a:r>
                        <a:rPr lang="en-US" sz="1800" b="1" dirty="0">
                          <a:latin typeface="Arial" panose="020B0604020202020204" pitchFamily="34" charset="0"/>
                          <a:cs typeface="Arial" panose="020B0604020202020204" pitchFamily="34" charset="0"/>
                        </a:rPr>
                        <a:t>rows and columns</a:t>
                      </a:r>
                      <a:r>
                        <a:rPr lang="en-US" sz="1800" dirty="0">
                          <a:latin typeface="Arial" panose="020B0604020202020204" pitchFamily="34" charset="0"/>
                          <a:cs typeface="Arial" panose="020B0604020202020204" pitchFamily="34" charset="0"/>
                        </a:rPr>
                        <a:t>. It is an </a:t>
                      </a:r>
                      <a:r>
                        <a:rPr lang="en-US" sz="1800" b="1" dirty="0">
                          <a:latin typeface="Arial" panose="020B0604020202020204" pitchFamily="34" charset="0"/>
                          <a:cs typeface="Arial" panose="020B0604020202020204" pitchFamily="34" charset="0"/>
                        </a:rPr>
                        <a:t>implementation</a:t>
                      </a:r>
                      <a:r>
                        <a:rPr lang="en-US" sz="1800" dirty="0">
                          <a:latin typeface="Arial" panose="020B0604020202020204" pitchFamily="34" charset="0"/>
                          <a:cs typeface="Arial" panose="020B0604020202020204" pitchFamily="34" charset="0"/>
                        </a:rPr>
                        <a:t> of a relation.</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Employee table</a:t>
                      </a:r>
                    </a:p>
                  </a:txBody>
                  <a:tcPr anchor="ctr"/>
                </a:tc>
                <a:extLst>
                  <a:ext uri="{0D108BD9-81ED-4DB2-BD59-A6C34878D82A}">
                    <a16:rowId xmlns:a16="http://schemas.microsoft.com/office/drawing/2014/main" val="3914151654"/>
                  </a:ext>
                </a:extLst>
              </a:tr>
              <a:tr h="370840">
                <a:tc>
                  <a:txBody>
                    <a:bodyPr/>
                    <a:lstStyle/>
                    <a:p>
                      <a:r>
                        <a:rPr lang="en-IN" sz="1800" dirty="0">
                          <a:solidFill>
                            <a:srgbClr val="0070C0"/>
                          </a:solidFill>
                          <a:latin typeface="Arial" panose="020B0604020202020204" pitchFamily="34" charset="0"/>
                          <a:cs typeface="Arial" panose="020B0604020202020204" pitchFamily="34" charset="0"/>
                        </a:rPr>
                        <a:t>Entity</a:t>
                      </a:r>
                    </a:p>
                  </a:txBody>
                  <a:tcPr anchor="ctr"/>
                </a:tc>
                <a:tc>
                  <a:txBody>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real-world object</a:t>
                      </a:r>
                      <a:r>
                        <a:rPr lang="en-US" sz="1800" dirty="0">
                          <a:latin typeface="Arial" panose="020B0604020202020204" pitchFamily="34" charset="0"/>
                          <a:cs typeface="Arial" panose="020B0604020202020204" pitchFamily="34" charset="0"/>
                        </a:rPr>
                        <a:t> that has attributes and is represented as a table in a database. Entities are later transformed into </a:t>
                      </a:r>
                      <a:r>
                        <a:rPr lang="en-US" sz="1800" b="1" dirty="0">
                          <a:latin typeface="Arial" panose="020B0604020202020204" pitchFamily="34" charset="0"/>
                          <a:cs typeface="Arial" panose="020B0604020202020204" pitchFamily="34" charset="0"/>
                        </a:rPr>
                        <a:t>tables in an RDBMS</a:t>
                      </a:r>
                      <a:r>
                        <a:rPr lang="en-US" sz="1800" dirty="0">
                          <a:latin typeface="Arial" panose="020B0604020202020204" pitchFamily="34" charset="0"/>
                          <a:cs typeface="Arial" panose="020B0604020202020204" pitchFamily="34" charset="0"/>
                        </a:rPr>
                        <a:t>. Used in </a:t>
                      </a:r>
                      <a:r>
                        <a:rPr lang="en-US" sz="1800" b="1" dirty="0">
                          <a:latin typeface="Arial" panose="020B0604020202020204" pitchFamily="34" charset="0"/>
                          <a:cs typeface="Arial" panose="020B0604020202020204" pitchFamily="34" charset="0"/>
                        </a:rPr>
                        <a:t>ERD</a:t>
                      </a:r>
                      <a:endParaRPr lang="en-IN" sz="1800" b="1"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An "Employee" is an entity with attributes like { EmpID (Primary Key), Name, Dept, Salary, . . . }</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24785788"/>
                  </a:ext>
                </a:extLst>
              </a:tr>
            </a:tbl>
          </a:graphicData>
        </a:graphic>
      </p:graphicFrame>
    </p:spTree>
    <p:extLst>
      <p:ext uri="{BB962C8B-B14F-4D97-AF65-F5344CB8AC3E}">
        <p14:creationId xmlns:p14="http://schemas.microsoft.com/office/powerpoint/2010/main" val="18908009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655105560"/>
              </p:ext>
            </p:extLst>
          </p:nvPr>
        </p:nvGraphicFramePr>
        <p:xfrm>
          <a:off x="407367"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728230656"/>
              </p:ext>
            </p:extLst>
          </p:nvPr>
        </p:nvGraphicFramePr>
        <p:xfrm>
          <a:off x="407368"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nvGraphicFramePr>
        <p:xfrm>
          <a:off x="119336" y="2373615"/>
          <a:ext cx="11737304" cy="2135505"/>
        </p:xfrm>
        <a:graphic>
          <a:graphicData uri="http://schemas.openxmlformats.org/drawingml/2006/table">
            <a:tbl>
              <a:tblPr>
                <a:tableStyleId>{69C7853C-536D-4A76-A0AE-DD22124D55A5}</a:tableStyleId>
              </a:tblPr>
              <a:tblGrid>
                <a:gridCol w="2239355">
                  <a:extLst>
                    <a:ext uri="{9D8B030D-6E8A-4147-A177-3AD203B41FA5}">
                      <a16:colId xmlns:a16="http://schemas.microsoft.com/office/drawing/2014/main" val="20000"/>
                    </a:ext>
                  </a:extLst>
                </a:gridCol>
                <a:gridCol w="2471012">
                  <a:extLst>
                    <a:ext uri="{9D8B030D-6E8A-4147-A177-3AD203B41FA5}">
                      <a16:colId xmlns:a16="http://schemas.microsoft.com/office/drawing/2014/main" val="20001"/>
                    </a:ext>
                  </a:extLst>
                </a:gridCol>
                <a:gridCol w="2548230">
                  <a:extLst>
                    <a:ext uri="{9D8B030D-6E8A-4147-A177-3AD203B41FA5}">
                      <a16:colId xmlns:a16="http://schemas.microsoft.com/office/drawing/2014/main" val="20002"/>
                    </a:ext>
                  </a:extLst>
                </a:gridCol>
                <a:gridCol w="2526246">
                  <a:extLst>
                    <a:ext uri="{9D8B030D-6E8A-4147-A177-3AD203B41FA5}">
                      <a16:colId xmlns:a16="http://schemas.microsoft.com/office/drawing/2014/main" val="20003"/>
                    </a:ext>
                  </a:extLst>
                </a:gridCol>
                <a:gridCol w="1952461">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299356" y="160338"/>
            <a:ext cx="4324517" cy="400110"/>
          </a:xfrm>
          <a:prstGeom prst="rect">
            <a:avLst/>
          </a:prstGeom>
          <a:noFill/>
        </p:spPr>
        <p:txBody>
          <a:bodyPr wrap="none" rtlCol="0">
            <a:spAutoFit/>
          </a:bodyPr>
          <a:lstStyle/>
          <a:p>
            <a:r>
              <a:rPr lang="en-US" sz="2000" dirty="0">
                <a:solidFill>
                  <a:srgbClr val="C41A1A"/>
                </a:solidFill>
              </a:rPr>
              <a:t>If this is the data then convert in in 3NF</a:t>
            </a:r>
          </a:p>
        </p:txBody>
      </p:sp>
      <p:sp>
        <p:nvSpPr>
          <p:cNvPr id="7" name="TextBox 6"/>
          <p:cNvSpPr txBox="1"/>
          <p:nvPr/>
        </p:nvSpPr>
        <p:spPr>
          <a:xfrm>
            <a:off x="299356" y="573648"/>
            <a:ext cx="8743950" cy="1631216"/>
          </a:xfrm>
          <a:prstGeom prst="rect">
            <a:avLst/>
          </a:prstGeom>
          <a:noFill/>
        </p:spPr>
        <p:txBody>
          <a:bodyPr wrap="square" rtlCol="0">
            <a:spAutoFit/>
          </a:bodyPr>
          <a:lstStyle/>
          <a:p>
            <a:r>
              <a:rPr lang="en-US" sz="2000" dirty="0"/>
              <a:t>Business Rules.</a:t>
            </a:r>
          </a:p>
          <a:p>
            <a:endParaRPr lang="en-US" sz="800" dirty="0"/>
          </a:p>
          <a:p>
            <a:pPr marL="457200" indent="-457200">
              <a:buFont typeface="+mj-lt"/>
              <a:buAutoNum type="arabicPeriod"/>
            </a:pPr>
            <a:r>
              <a:rPr lang="en-US" sz="2000" dirty="0"/>
              <a:t>A salesman can sale one or many products.</a:t>
            </a:r>
          </a:p>
          <a:p>
            <a:pPr marL="457200" indent="-457200">
              <a:buFont typeface="+mj-lt"/>
              <a:buAutoNum type="arabicPeriod"/>
            </a:pPr>
            <a:endParaRPr lang="en-US" sz="600" dirty="0"/>
          </a:p>
          <a:p>
            <a:pPr marL="457200" indent="-457200">
              <a:buFont typeface="+mj-lt"/>
              <a:buAutoNum type="arabicPeriod"/>
            </a:pPr>
            <a:r>
              <a:rPr lang="en-US" sz="2000" dirty="0"/>
              <a:t>A salesman can sale a product in one or many regions.</a:t>
            </a:r>
          </a:p>
          <a:p>
            <a:pPr marL="457200" indent="-457200">
              <a:buFont typeface="+mj-lt"/>
              <a:buAutoNum type="arabicPeriod"/>
            </a:pPr>
            <a:endParaRPr lang="en-US" sz="600" dirty="0"/>
          </a:p>
          <a:p>
            <a:pPr marL="457200" indent="-457200">
              <a:buFont typeface="+mj-lt"/>
              <a:buAutoNum type="arabicPeriod"/>
            </a:pPr>
            <a:r>
              <a:rPr lang="en-US" sz="2000" dirty="0"/>
              <a:t>A product can be sold in one or may regions.</a:t>
            </a:r>
          </a:p>
        </p:txBody>
      </p:sp>
      <p:sp>
        <p:nvSpPr>
          <p:cNvPr id="6" name="TextBox 5">
            <a:extLst>
              <a:ext uri="{FF2B5EF4-FFF2-40B4-BE49-F238E27FC236}">
                <a16:creationId xmlns:a16="http://schemas.microsoft.com/office/drawing/2014/main" id="{C1B86ED1-36A3-8179-0D05-560D06FC7E5D}"/>
              </a:ext>
            </a:extLst>
          </p:cNvPr>
          <p:cNvSpPr txBox="1"/>
          <p:nvPr/>
        </p:nvSpPr>
        <p:spPr>
          <a:xfrm>
            <a:off x="191344" y="4797152"/>
            <a:ext cx="4032448" cy="1754326"/>
          </a:xfrm>
          <a:prstGeom prst="rect">
            <a:avLst/>
          </a:prstGeom>
          <a:noFill/>
        </p:spPr>
        <p:txBody>
          <a:bodyPr wrap="square">
            <a:spAutoFit/>
          </a:bodyPr>
          <a:lstStyle/>
          <a:p>
            <a:r>
              <a:rPr lang="en-IN" b="1" dirty="0">
                <a:latin typeface="Palatino Linotype" panose="02040502050505030304" pitchFamily="18" charset="0"/>
              </a:rPr>
              <a:t>Entities</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Salesman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Product</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Region</a:t>
            </a:r>
          </a:p>
          <a:p>
            <a:endParaRPr lang="en-IN" sz="4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junction table that connects all 3</a:t>
            </a:r>
          </a:p>
        </p:txBody>
      </p:sp>
      <p:sp>
        <p:nvSpPr>
          <p:cNvPr id="11" name="TextBox 10">
            <a:extLst>
              <a:ext uri="{FF2B5EF4-FFF2-40B4-BE49-F238E27FC236}">
                <a16:creationId xmlns:a16="http://schemas.microsoft.com/office/drawing/2014/main" id="{0B875279-74AF-5CD7-F41B-B8C555CC7C7E}"/>
              </a:ext>
            </a:extLst>
          </p:cNvPr>
          <p:cNvSpPr txBox="1"/>
          <p:nvPr/>
        </p:nvSpPr>
        <p:spPr>
          <a:xfrm>
            <a:off x="5186198" y="4537992"/>
            <a:ext cx="6814458" cy="2031325"/>
          </a:xfrm>
          <a:prstGeom prst="rect">
            <a:avLst/>
          </a:prstGeom>
          <a:noFill/>
        </p:spPr>
        <p:txBody>
          <a:bodyPr wrap="square">
            <a:spAutoFit/>
          </a:bodyPr>
          <a:lstStyle/>
          <a:p>
            <a:r>
              <a:rPr lang="en-IN" dirty="0">
                <a:latin typeface="Palatino Linotype" panose="02040502050505030304" pitchFamily="18" charset="0"/>
              </a:rPr>
              <a:t>                                                 Salesman         Product       Region</a:t>
            </a:r>
          </a:p>
          <a:p>
            <a:r>
              <a:rPr lang="en-IN" dirty="0">
                <a:latin typeface="Palatino Linotype" panose="02040502050505030304" pitchFamily="18" charset="0"/>
              </a:rPr>
              <a:t>                                                       |                      |                    |</a:t>
            </a:r>
          </a:p>
          <a:p>
            <a:r>
              <a:rPr lang="en-IN" dirty="0">
                <a:latin typeface="Palatino Linotype" panose="02040502050505030304" pitchFamily="18" charset="0"/>
              </a:rPr>
              <a:t>                                                       |                      |                    |</a:t>
            </a:r>
          </a:p>
          <a:p>
            <a:r>
              <a:rPr lang="en-IN" dirty="0">
                <a:latin typeface="Palatino Linotype" panose="02040502050505030304" pitchFamily="18" charset="0"/>
              </a:rPr>
              <a:t>                                            +-------+        +---------+      +---------+ </a:t>
            </a:r>
          </a:p>
          <a:p>
            <a:r>
              <a:rPr lang="en-IN" dirty="0">
                <a:latin typeface="Palatino Linotype" panose="02040502050505030304" pitchFamily="18" charset="0"/>
              </a:rPr>
              <a:t>                                                       |                      |                    |</a:t>
            </a:r>
          </a:p>
          <a:p>
            <a:r>
              <a:rPr lang="en-IN" dirty="0">
                <a:latin typeface="Palatino Linotype" panose="02040502050505030304" pitchFamily="18" charset="0"/>
              </a:rPr>
              <a:t>                                                       |                      |                    | Salesman_Product_Region (salesman_id, product_id, </a:t>
            </a:r>
            <a:r>
              <a:rPr lang="en-IN" dirty="0" err="1">
                <a:latin typeface="Palatino Linotype" panose="02040502050505030304" pitchFamily="18" charset="0"/>
              </a:rPr>
              <a:t>region_id</a:t>
            </a:r>
            <a:r>
              <a:rPr lang="en-IN" dirty="0">
                <a:latin typeface="Palatino Linotype" panose="02040502050505030304" pitchFamily="18" charset="0"/>
              </a:rPr>
              <a:t>)</a:t>
            </a:r>
          </a:p>
        </p:txBody>
      </p:sp>
    </p:spTree>
    <p:extLst>
      <p:ext uri="{BB962C8B-B14F-4D97-AF65-F5344CB8AC3E}">
        <p14:creationId xmlns:p14="http://schemas.microsoft.com/office/powerpoint/2010/main" val="1405789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2" name="TextBox 10">
            <a:extLst>
              <a:ext uri="{FF2B5EF4-FFF2-40B4-BE49-F238E27FC236}">
                <a16:creationId xmlns:a16="http://schemas.microsoft.com/office/drawing/2014/main" id="{76AD5C52-76F5-FBBE-50B4-490C31D007E3}"/>
              </a:ext>
            </a:extLst>
          </p:cNvPr>
          <p:cNvSpPr txBox="1"/>
          <p:nvPr/>
        </p:nvSpPr>
        <p:spPr>
          <a:xfrm>
            <a:off x="85102" y="188640"/>
            <a:ext cx="1187955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implicit commit</a:t>
            </a:r>
            <a:r>
              <a:rPr lang="en-IN" dirty="0">
                <a:solidFill>
                  <a:srgbClr val="0070C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occurs </a:t>
            </a:r>
            <a:r>
              <a:rPr lang="en-IN" b="1" i="1" u="sng" dirty="0">
                <a:solidFill>
                  <a:srgbClr val="FD8603"/>
                </a:solidFill>
                <a:latin typeface="Arial" panose="020B0604020202020204" pitchFamily="34" charset="0"/>
                <a:cs typeface="Arial" panose="020B0604020202020204" pitchFamily="34" charset="0"/>
              </a:rPr>
              <a:t>automatically</a:t>
            </a:r>
            <a:r>
              <a:rPr lang="en-IN" dirty="0">
                <a:latin typeface="Arial" panose="020B0604020202020204" pitchFamily="34" charset="0"/>
                <a:cs typeface="Arial" panose="020B0604020202020204" pitchFamily="34" charset="0"/>
              </a:rPr>
              <a:t> in MySQL </a:t>
            </a:r>
            <a:r>
              <a:rPr lang="en-IN" b="1" i="1" dirty="0">
                <a:latin typeface="Arial" panose="020B0604020202020204" pitchFamily="34" charset="0"/>
                <a:cs typeface="Arial" panose="020B0604020202020204" pitchFamily="34" charset="0"/>
              </a:rPr>
              <a:t>without the need of COMMIT command</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means changes made by the SQL statement are immediately saved to the database and </a:t>
            </a:r>
            <a:r>
              <a:rPr lang="en-US" b="1" i="1" dirty="0">
                <a:solidFill>
                  <a:schemeClr val="accent5">
                    <a:lumMod val="75000"/>
                  </a:schemeClr>
                </a:solidFill>
                <a:latin typeface="Arial" panose="020B0604020202020204" pitchFamily="34" charset="0"/>
                <a:cs typeface="Arial" panose="020B0604020202020204" pitchFamily="34" charset="0"/>
              </a:rPr>
              <a:t>cannot be rolled back</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i="1" dirty="0">
                <a:solidFill>
                  <a:srgbClr val="0070C0"/>
                </a:solidFill>
                <a:latin typeface="Arial" panose="020B0604020202020204" pitchFamily="34" charset="0"/>
                <a:cs typeface="Arial" panose="020B0604020202020204" pitchFamily="34" charset="0"/>
              </a:rPr>
              <a:t>explicit commit </a:t>
            </a:r>
            <a:r>
              <a:rPr lang="en-IN" dirty="0">
                <a:latin typeface="Arial" panose="020B0604020202020204" pitchFamily="34" charset="0"/>
                <a:cs typeface="Arial" panose="020B0604020202020204" pitchFamily="34" charset="0"/>
              </a:rPr>
              <a:t>is done by the user issuing a </a:t>
            </a:r>
            <a:r>
              <a:rPr lang="en-IN" b="1" i="1" u="sng" dirty="0">
                <a:solidFill>
                  <a:srgbClr val="FD8603"/>
                </a:solidFill>
                <a:latin typeface="Arial" panose="020B0604020202020204" pitchFamily="34" charset="0"/>
                <a:cs typeface="Arial" panose="020B0604020202020204" pitchFamily="34" charset="0"/>
              </a:rPr>
              <a:t>COMMIT</a:t>
            </a:r>
            <a:r>
              <a:rPr lang="en-IN" dirty="0">
                <a:latin typeface="Arial" panose="020B0604020202020204" pitchFamily="34" charset="0"/>
                <a:cs typeface="Arial" panose="020B0604020202020204" pitchFamily="34" charset="0"/>
              </a:rPr>
              <a:t> command to </a:t>
            </a:r>
            <a:r>
              <a:rPr lang="en-IN" b="1" i="1" dirty="0">
                <a:latin typeface="Arial" panose="020B0604020202020204" pitchFamily="34" charset="0"/>
                <a:cs typeface="Arial" panose="020B0604020202020204" pitchFamily="34" charset="0"/>
              </a:rPr>
              <a:t>manually save all changes </a:t>
            </a:r>
            <a:r>
              <a:rPr lang="en-IN" dirty="0">
                <a:latin typeface="Arial" panose="020B0604020202020204" pitchFamily="34" charset="0"/>
                <a:cs typeface="Arial" panose="020B0604020202020204" pitchFamily="34" charset="0"/>
              </a:rPr>
              <a:t>made in the current transaction.</a:t>
            </a:r>
          </a:p>
          <a:p>
            <a:endParaRPr lang="en-US" sz="800" dirty="0">
              <a:solidFill>
                <a:srgbClr val="FF0000"/>
              </a:solidFill>
              <a:latin typeface="Arial" panose="020B0604020202020204" pitchFamily="34" charset="0"/>
              <a:cs typeface="Arial" panose="020B0604020202020204" pitchFamily="34" charset="0"/>
            </a:endParaRPr>
          </a:p>
        </p:txBody>
      </p:sp>
      <p:pic>
        <p:nvPicPr>
          <p:cNvPr id="4" name="Picture 10" descr="Different Types Of SQL Commands. Introduction | by Reetesh Kumar | Medium">
            <a:extLst>
              <a:ext uri="{FF2B5EF4-FFF2-40B4-BE49-F238E27FC236}">
                <a16:creationId xmlns:a16="http://schemas.microsoft.com/office/drawing/2014/main" id="{BD942414-E153-7258-E12E-8A5F52F34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72" y="2155933"/>
            <a:ext cx="8931424" cy="46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F46346E-5596-AB25-2690-A57F50CF6E9E}"/>
              </a:ext>
            </a:extLst>
          </p:cNvPr>
          <p:cNvSpPr/>
          <p:nvPr/>
        </p:nvSpPr>
        <p:spPr>
          <a:xfrm>
            <a:off x="407368" y="436602"/>
            <a:ext cx="8712968" cy="400110"/>
          </a:xfrm>
          <a:prstGeom prst="rect">
            <a:avLst/>
          </a:prstGeom>
        </p:spPr>
        <p:txBody>
          <a:bodyPr wrap="square">
            <a:spAutoFit/>
          </a:bodyPr>
          <a:lstStyle/>
          <a:p>
            <a:r>
              <a:rPr lang="en-US" sz="2000" dirty="0">
                <a:solidFill>
                  <a:srgbClr val="444444"/>
                </a:solidFill>
                <a:latin typeface="Arial" panose="020B0604020202020204" pitchFamily="34" charset="0"/>
                <a:cs typeface="Arial" panose="020B0604020202020204" pitchFamily="34" charset="0"/>
              </a:rPr>
              <a:t>File Systems is the traditional way to keep your data organized. </a:t>
            </a:r>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1EDDDE4-F9AC-9182-986A-AC2486B3A393}"/>
              </a:ext>
            </a:extLst>
          </p:cNvPr>
          <p:cNvSpPr txBox="1"/>
          <p:nvPr/>
        </p:nvSpPr>
        <p:spPr>
          <a:xfrm>
            <a:off x="371378" y="4406815"/>
            <a:ext cx="11423798" cy="2062103"/>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 A File-Oriented System is the traditional way of storing and managing data before databases (like MySQL, Oracle, . . .) were introduced.</a:t>
            </a:r>
          </a:p>
          <a:p>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Data is stored in separate files (text files, spreadsheets, binary files).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Each application manages its own files independently.</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 is no central control over data.</a:t>
            </a:r>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CFF445C-8240-38A2-C574-DF79D40CBB5E}"/>
              </a:ext>
            </a:extLst>
          </p:cNvPr>
          <p:cNvGrpSpPr/>
          <p:nvPr/>
        </p:nvGrpSpPr>
        <p:grpSpPr>
          <a:xfrm>
            <a:off x="119335" y="1916832"/>
            <a:ext cx="11809309" cy="4706446"/>
            <a:chOff x="119335" y="1916832"/>
            <a:chExt cx="11809309" cy="4706446"/>
          </a:xfrm>
        </p:grpSpPr>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706446"/>
              <a:chOff x="7129860" y="4077606"/>
              <a:chExt cx="11546463" cy="4706446"/>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536735"/>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536735"/>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536735"/>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84463"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536735"/>
                <a:ext cx="1921216" cy="4247317"/>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AFB7A80-233C-5E06-18E7-0EC30FCAF371}"/>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8397922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 </a:t>
            </a:r>
            <a:r>
              <a:rPr lang="en-IN" sz="2000" dirty="0">
                <a:solidFill>
                  <a:srgbClr val="000000"/>
                </a:solidFill>
                <a:latin typeface="Liberation Mono"/>
              </a:rPr>
              <a:t>}</a:t>
            </a:r>
            <a:r>
              <a:rPr lang="en-IN" sz="2000" dirty="0">
                <a:latin typeface="Liberation Mono"/>
              </a:rPr>
              <a:t> [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 </a:t>
            </a:r>
            <a:r>
              <a:rPr lang="en-IN" sz="2000" dirty="0">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i="1" dirty="0">
                <a:latin typeface="Palatino Linotype" panose="02040502050505030304" pitchFamily="18" charset="0"/>
                <a:cs typeface="Segoe UI Light" panose="020B0502040204020203" pitchFamily="34" charset="0"/>
              </a:rPr>
              <a:t>db_name </a:t>
            </a:r>
            <a:r>
              <a:rPr lang="en-IN" sz="2000" dirty="0">
                <a:latin typeface="Palatino Linotype" panose="02040502050505030304" pitchFamily="18" charset="0"/>
                <a:cs typeface="Segoe UI Light" panose="020B0502040204020203" pitchFamily="34" charset="0"/>
              </a:rPr>
              <a:t>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i="1" dirty="0">
                <a:latin typeface="Liberation Mono"/>
              </a:rPr>
              <a:t>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 </a:t>
            </a:r>
            <a:r>
              <a:rPr lang="en-IN" sz="2000" i="1" dirty="0">
                <a:latin typeface="Liberation Mono"/>
              </a:rPr>
              <a:t>db_name </a:t>
            </a:r>
            <a:r>
              <a:rPr lang="en-IN" sz="2000" dirty="0">
                <a:latin typeface="Liberation Mono"/>
              </a:rPr>
              <a:t>]</a:t>
            </a:r>
            <a:r>
              <a:rPr lang="en-IN" sz="2000" dirty="0">
                <a:solidFill>
                  <a:srgbClr val="0077AA"/>
                </a:solidFill>
                <a:latin typeface="Liberation Mono"/>
              </a:rPr>
              <a:t> READ ONLY </a:t>
            </a:r>
            <a:r>
              <a:rPr lang="en-IN" sz="2000" dirty="0">
                <a:latin typeface="Liberation Mono"/>
              </a:rPr>
              <a:t>[</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 0 </a:t>
            </a:r>
            <a:r>
              <a:rPr lang="en-IN" sz="2000" dirty="0">
                <a:solidFill>
                  <a:schemeClr val="bg1">
                    <a:lumMod val="65000"/>
                  </a:schemeClr>
                </a:solidFill>
                <a:latin typeface="Liberation Mono"/>
              </a:rPr>
              <a:t>|</a:t>
            </a:r>
            <a:r>
              <a:rPr lang="en-IN" sz="2000" dirty="0">
                <a:solidFill>
                  <a:srgbClr val="0077AA"/>
                </a:solidFill>
                <a:latin typeface="Liberation Mono"/>
              </a:rPr>
              <a:t> 1</a:t>
            </a:r>
            <a:r>
              <a:rPr lang="en-IN" sz="2000" dirty="0">
                <a:latin typeface="Liberation Mono"/>
              </a:rPr>
              <a:t>}</a:t>
            </a:r>
          </a:p>
        </p:txBody>
      </p:sp>
    </p:spTree>
    <p:extLst>
      <p:ext uri="{BB962C8B-B14F-4D97-AF65-F5344CB8AC3E}">
        <p14:creationId xmlns:p14="http://schemas.microsoft.com/office/powerpoint/2010/main" val="25050488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a:t>
            </a:r>
            <a:r>
              <a:rPr lang="en-IN" sz="2000" dirty="0">
                <a:latin typeface="Liberation Mono"/>
              </a:rPr>
              <a:t>{ </a:t>
            </a:r>
            <a:r>
              <a:rPr lang="en-IN" sz="2000" dirty="0">
                <a:solidFill>
                  <a:srgbClr val="0077AA"/>
                </a:solidFill>
                <a:latin typeface="Liberation Mono"/>
              </a:rPr>
              <a:t>DATABASE </a:t>
            </a:r>
            <a:r>
              <a:rPr lang="en-IN" sz="2000" dirty="0">
                <a:solidFill>
                  <a:schemeClr val="bg1">
                    <a:lumMod val="65000"/>
                  </a:schemeClr>
                </a:solidFill>
                <a:latin typeface="Liberation Mono"/>
              </a:rPr>
              <a:t>|</a:t>
            </a:r>
            <a:r>
              <a:rPr lang="en-IN" sz="2000" dirty="0">
                <a:solidFill>
                  <a:srgbClr val="0077AA"/>
                </a:solidFill>
                <a:latin typeface="Liberation Mono"/>
              </a:rPr>
              <a:t> SCHEMA </a:t>
            </a:r>
            <a:r>
              <a:rPr lang="en-IN" sz="2000" dirty="0">
                <a:latin typeface="Liberation Mono"/>
              </a:rPr>
              <a:t>} [</a:t>
            </a:r>
            <a:r>
              <a:rPr lang="en-IN" sz="2000" dirty="0">
                <a:solidFill>
                  <a:srgbClr val="0077AA"/>
                </a:solidFill>
                <a:latin typeface="Liberation Mono"/>
              </a:rPr>
              <a:t>IF EXISTS</a:t>
            </a:r>
            <a:r>
              <a:rPr lang="en-IN" sz="2000" dirty="0">
                <a:latin typeface="Liberation Mono"/>
              </a:rPr>
              <a:t>] </a:t>
            </a:r>
            <a:r>
              <a:rPr lang="en-IN" sz="2000" i="1" dirty="0">
                <a:latin typeface="Liberation Mono"/>
              </a:rPr>
              <a:t>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1"/>
            <a:ext cx="11863904" cy="3607741"/>
            <a:chOff x="119335" y="1909491"/>
            <a:chExt cx="11863904" cy="3607741"/>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1"/>
              <a:ext cx="9559646" cy="3607741"/>
              <a:chOff x="2423593" y="1909491"/>
              <a:chExt cx="9559646" cy="3607741"/>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1"/>
                <a:ext cx="9559646" cy="1391751"/>
                <a:chOff x="2567609" y="1979532"/>
                <a:chExt cx="9559646" cy="139175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2"/>
                  <a:ext cx="9559646" cy="1391751"/>
                  <a:chOff x="2423592" y="2484894"/>
                  <a:chExt cx="9559646" cy="1196328"/>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87542"/>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447968"/>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377911"/>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375961"/>
              <a:ext cx="1840220" cy="3139321"/>
            </a:xfrm>
            <a:prstGeom prst="rect">
              <a:avLst/>
            </a:prstGeom>
            <a:solidFill>
              <a:schemeClr val="accent3">
                <a:lumMod val="20000"/>
                <a:lumOff val="80000"/>
              </a:schemeClr>
            </a:solid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dbName;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FIELD </a:t>
            </a:r>
            <a:r>
              <a:rPr lang="en-IN" dirty="0">
                <a:solidFill>
                  <a:srgbClr val="A67F59"/>
                </a:solidFill>
                <a:latin typeface="Liberation Mono"/>
              </a:rPr>
              <a:t>IN</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9158808"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 </a:t>
            </a:r>
            <a:r>
              <a:rPr lang="en-IN" sz="2000" dirty="0">
                <a:solidFill>
                  <a:srgbClr val="000000"/>
                </a:solidFill>
                <a:latin typeface="Liberation Mono"/>
              </a:rPr>
              <a:t>} { </a:t>
            </a:r>
            <a:r>
              <a:rPr lang="en-IN" sz="2000" dirty="0">
                <a:solidFill>
                  <a:srgbClr val="0077AA"/>
                </a:solidFill>
                <a:latin typeface="Liberation Mono"/>
              </a:rPr>
              <a:t>FROM</a:t>
            </a:r>
            <a:r>
              <a:rPr lang="en-IN" sz="2000" dirty="0">
                <a:solidFill>
                  <a:schemeClr val="bg1">
                    <a:lumMod val="65000"/>
                  </a:schemeClr>
                </a:solidFill>
                <a:latin typeface="Liberation Mono"/>
              </a:rPr>
              <a:t> |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829471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a:t>
            </a:r>
            <a:r>
              <a:rPr lang="en-IN" sz="2000" dirty="0">
                <a:solidFill>
                  <a:srgbClr val="0077AA"/>
                </a:solidFill>
                <a:latin typeface="Liberation Mono"/>
              </a:rPr>
              <a:t>FULL</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chemeClr val="bg1">
                    <a:lumMod val="65000"/>
                  </a:schemeClr>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 </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latin typeface="Liberation Mono"/>
              </a:rPr>
              <a:t>] [</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latin typeface="Liberation Mono"/>
              </a:rPr>
              <a:t>expr</a:t>
            </a:r>
            <a:r>
              <a:rPr lang="en-IN" sz="2000" dirty="0">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latin typeface="Liberation Mono"/>
              </a:rPr>
              <a:t>[ </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 </a:t>
            </a:r>
            <a:r>
              <a:rPr lang="en-IN" sz="2000" dirty="0">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400110"/>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 </a:t>
            </a:r>
            <a:r>
              <a:rPr lang="en-IN" sz="2000" i="1" dirty="0">
                <a:solidFill>
                  <a:srgbClr val="000000"/>
                </a:solidFill>
                <a:latin typeface="Liberation Mono"/>
              </a:rPr>
              <a:t>tbl_name</a:t>
            </a:r>
            <a:r>
              <a:rPr lang="en-IN" sz="2000" dirty="0">
                <a:solidFill>
                  <a:srgbClr val="0077AA"/>
                </a:solidFill>
                <a:latin typeface="Liberation Mono"/>
              </a:rPr>
              <a:t> </a:t>
            </a:r>
            <a:r>
              <a:rPr lang="en-IN" sz="2000" dirty="0">
                <a:latin typeface="Liberation Mono"/>
              </a:rPr>
              <a:t>[</a:t>
            </a:r>
            <a:r>
              <a:rPr lang="en-IN" sz="2000" i="1" dirty="0">
                <a:solidFill>
                  <a:srgbClr val="000000"/>
                </a:solidFill>
                <a:latin typeface="Liberation Mono"/>
              </a:rPr>
              <a:t>col_name</a:t>
            </a:r>
            <a:r>
              <a:rPr lang="en-IN" sz="2000" dirty="0">
                <a:latin typeface="Liberation Mono"/>
              </a:rPr>
              <a:t>]</a:t>
            </a:r>
          </a:p>
        </p:txBody>
      </p:sp>
      <p:sp>
        <p:nvSpPr>
          <p:cNvPr id="6" name="Rectangle 5"/>
          <p:cNvSpPr/>
          <p:nvPr/>
        </p:nvSpPr>
        <p:spPr>
          <a:xfrm>
            <a:off x="335360" y="2348880"/>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4876944"/>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latin typeface="Liberation Mono"/>
              </a:rPr>
              <a:t>{ </a:t>
            </a:r>
            <a:r>
              <a:rPr lang="en-IN" sz="2000" dirty="0">
                <a:solidFill>
                  <a:srgbClr val="0077AA"/>
                </a:solidFill>
                <a:latin typeface="Liberation Mono"/>
              </a:rPr>
              <a:t>EXPLAIN </a:t>
            </a:r>
            <a:r>
              <a:rPr lang="en-IN" sz="2000" dirty="0">
                <a:solidFill>
                  <a:schemeClr val="bg1">
                    <a:lumMod val="65000"/>
                  </a:schemeClr>
                </a:solidFill>
                <a:latin typeface="Liberation Mono"/>
              </a:rPr>
              <a:t>|</a:t>
            </a:r>
            <a:r>
              <a:rPr lang="en-IN" sz="2000" dirty="0">
                <a:solidFill>
                  <a:srgbClr val="0077AA"/>
                </a:solidFill>
                <a:latin typeface="Liberation Mono"/>
              </a:rPr>
              <a:t> DESCRIBE </a:t>
            </a:r>
            <a:r>
              <a:rPr lang="en-IN" sz="2000" dirty="0">
                <a:solidFill>
                  <a:schemeClr val="bg1">
                    <a:lumMod val="65000"/>
                  </a:schemeClr>
                </a:solidFill>
                <a:latin typeface="Liberation Mono"/>
              </a:rPr>
              <a:t>|</a:t>
            </a:r>
            <a:r>
              <a:rPr lang="en-IN" sz="2000" dirty="0">
                <a:solidFill>
                  <a:srgbClr val="0077AA"/>
                </a:solidFill>
                <a:latin typeface="Liberation Mono"/>
              </a:rPr>
              <a:t> DESC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explainable_stmt</a:t>
            </a:r>
            <a:r>
              <a:rPr lang="en-IN" sz="2000" dirty="0">
                <a:latin typeface="Liberation Mono"/>
              </a:rPr>
              <a: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r>
              <a:rPr lang="en-IN" sz="2000" dirty="0">
                <a:latin typeface="Liberation Mono"/>
              </a:rPr>
              <a:t>{</a:t>
            </a:r>
          </a:p>
          <a:p>
            <a:pPr eaLnBrk="0" fontAlgn="base" hangingPunct="0">
              <a:spcBef>
                <a:spcPct val="0"/>
              </a:spcBef>
              <a:spcAft>
                <a:spcPct val="0"/>
              </a:spcAft>
            </a:pPr>
            <a:r>
              <a:rPr lang="en-IN" sz="2000" dirty="0">
                <a:solidFill>
                  <a:srgbClr val="0077AA"/>
                </a:solidFill>
                <a:latin typeface="Liberation Mono"/>
              </a:rPr>
              <a:t>     SELECT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DELETE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INSERT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REPLACE </a:t>
            </a:r>
            <a:r>
              <a:rPr lang="en-IN" sz="2000" dirty="0">
                <a:latin typeface="Liberation Mono"/>
              </a:rPr>
              <a:t>statement</a:t>
            </a:r>
          </a:p>
          <a:p>
            <a:pPr eaLnBrk="0" fontAlgn="base" hangingPunct="0">
              <a:spcBef>
                <a:spcPct val="0"/>
              </a:spcBef>
              <a:spcAft>
                <a:spcPct val="0"/>
              </a:spcAft>
            </a:pP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UPDATE </a:t>
            </a:r>
            <a:r>
              <a:rPr lang="en-IN" sz="2000" dirty="0">
                <a:latin typeface="Liberation Mono"/>
              </a:rPr>
              <a:t>statement</a:t>
            </a:r>
          </a:p>
          <a:p>
            <a:pPr eaLnBrk="0" fontAlgn="base" hangingPunct="0">
              <a:spcBef>
                <a:spcPct val="0"/>
              </a:spcBef>
              <a:spcAft>
                <a:spcPct val="0"/>
              </a:spcAft>
            </a:pPr>
            <a:r>
              <a:rPr lang="en-IN" sz="2000" dirty="0">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latin typeface="Liberation Mono"/>
                <a:ea typeface="Times New Roman" panose="02020603050405020304" pitchFamily="18" charset="0"/>
              </a:rPr>
              <a:t>(deptno);</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711675774"/>
              </p:ext>
            </p:extLst>
          </p:nvPr>
        </p:nvGraphicFramePr>
        <p:xfrm>
          <a:off x="407368" y="669776"/>
          <a:ext cx="11449271" cy="4343400"/>
        </p:xfrm>
        <a:graphic>
          <a:graphicData uri="http://schemas.openxmlformats.org/drawingml/2006/table">
            <a:tbl>
              <a:tblPr firstRow="1" bandRow="1">
                <a:tableStyleId>{5940675A-B579-460E-94D1-54222C63F5DA}</a:tableStyleId>
              </a:tblPr>
              <a:tblGrid>
                <a:gridCol w="3750623">
                  <a:extLst>
                    <a:ext uri="{9D8B030D-6E8A-4147-A177-3AD203B41FA5}">
                      <a16:colId xmlns:a16="http://schemas.microsoft.com/office/drawing/2014/main" val="20000"/>
                    </a:ext>
                  </a:extLst>
                </a:gridCol>
                <a:gridCol w="1866001">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rPr>
                        <a:t>Datatypes</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Size</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tc>
                  <a:txBody>
                    <a:bodyPr/>
                    <a:lstStyle/>
                    <a:p>
                      <a:r>
                        <a:rPr kumimoji="0" lang="en-IN" b="1" kern="1200" dirty="0">
                          <a:solidFill>
                            <a:schemeClr val="tx1"/>
                          </a:solidFill>
                        </a:rPr>
                        <a:t>Description</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marL="91428" marR="91428"/>
                </a:tc>
                <a:extLst>
                  <a:ext uri="{0D108BD9-81ED-4DB2-BD59-A6C34878D82A}">
                    <a16:rowId xmlns:a16="http://schemas.microsoft.com/office/drawing/2014/main" val="10000"/>
                  </a:ext>
                </a:extLst>
              </a:tr>
              <a:tr h="370840">
                <a:tc>
                  <a:txBody>
                    <a:bodyPr/>
                    <a:lstStyle/>
                    <a:p>
                      <a:r>
                        <a:rPr lang="en-IN" sz="1800" dirty="0"/>
                        <a:t>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0-255</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800" dirty="0"/>
                        <a:t>VARCHAR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b="0" kern="1200" dirty="0">
                          <a:solidFill>
                            <a:schemeClr val="tx1"/>
                          </a:solidFill>
                          <a:effectLst/>
                        </a:rPr>
                        <a:t>0 to 65,535</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maximum row size (65,535 bytes, which is shared among all columns.         </a:t>
                      </a:r>
                    </a:p>
                  </a:txBody>
                  <a:tcPr marL="91428" marR="91428"/>
                </a:tc>
                <a:extLst>
                  <a:ext uri="{0D108BD9-81ED-4DB2-BD59-A6C34878D82A}">
                    <a16:rowId xmlns:a16="http://schemas.microsoft.com/office/drawing/2014/main" val="10002"/>
                  </a:ext>
                </a:extLst>
              </a:tr>
              <a:tr h="370840">
                <a:tc>
                  <a:txBody>
                    <a:bodyPr/>
                    <a:lstStyle/>
                    <a:p>
                      <a:r>
                        <a:rPr lang="en-IN" sz="1800" dirty="0"/>
                        <a:t>TINYTEXT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kumimoji="0" lang="en-IN" sz="1800" b="0" kern="1200" dirty="0">
                          <a:solidFill>
                            <a:schemeClr val="tx1"/>
                          </a:solidFill>
                          <a:effectLst/>
                        </a:rPr>
                        <a:t>(2</a:t>
                      </a:r>
                      <a:r>
                        <a:rPr kumimoji="0" lang="en-IN" sz="1800" b="1" kern="1200" baseline="30000" dirty="0">
                          <a:solidFill>
                            <a:schemeClr val="tx1"/>
                          </a:solidFill>
                          <a:effectLst/>
                        </a:rPr>
                        <a:t>8</a:t>
                      </a:r>
                      <a:r>
                        <a:rPr kumimoji="0" lang="en-IN" sz="1800" b="0" kern="1200" dirty="0">
                          <a:solidFill>
                            <a:schemeClr val="tx1"/>
                          </a:solidFill>
                          <a:effectLst/>
                        </a:rPr>
                        <a:t> − 1) 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800" dirty="0"/>
                        <a:t>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(2</a:t>
                      </a:r>
                      <a:r>
                        <a:rPr kumimoji="0" lang="en-IN" sz="1800" b="1" kern="1200" baseline="30000" dirty="0">
                          <a:solidFill>
                            <a:schemeClr val="tx1"/>
                          </a:solidFill>
                          <a:effectLst/>
                        </a:rPr>
                        <a:t>16</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rPr>
                        <a:t>65,535 bytes ~ 64kb </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800" dirty="0"/>
                        <a:t>MEDIUMTEXT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24</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dirty="0"/>
                        <a:t>16,777,215 bytes ~16MB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5"/>
                  </a:ext>
                </a:extLst>
              </a:tr>
              <a:tr h="370840">
                <a:tc>
                  <a:txBody>
                    <a:bodyPr/>
                    <a:lstStyle/>
                    <a:p>
                      <a:r>
                        <a:rPr lang="en-IN" sz="1800" dirty="0"/>
                        <a:t>LONGTEXT [(length)]</a:t>
                      </a:r>
                      <a:endParaRPr lang="en-IN" sz="18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(2</a:t>
                      </a:r>
                      <a:r>
                        <a:rPr kumimoji="0" lang="en-IN" sz="1800" b="1" kern="1200" baseline="30000" dirty="0">
                          <a:solidFill>
                            <a:schemeClr val="tx1"/>
                          </a:solidFill>
                          <a:effectLst/>
                        </a:rPr>
                        <a:t>32</a:t>
                      </a:r>
                      <a:r>
                        <a:rPr lang="en-IN" sz="1800" baseline="0" dirty="0"/>
                        <a:t> -1) </a:t>
                      </a:r>
                      <a:r>
                        <a:rPr kumimoji="0" lang="en-IN" sz="1800" b="0" kern="1200" dirty="0">
                          <a:solidFill>
                            <a:schemeClr val="tx1"/>
                          </a:solidFill>
                          <a:effectLst/>
                        </a:rPr>
                        <a:t>bytes</a:t>
                      </a:r>
                      <a:endParaRPr lang="en-IN" sz="1800" dirty="0">
                        <a:latin typeface="Arial" panose="020B0604020202020204" pitchFamily="34" charset="0"/>
                        <a:cs typeface="Arial" panose="020B0604020202020204" pitchFamily="34" charset="0"/>
                      </a:endParaRPr>
                    </a:p>
                  </a:txBody>
                  <a:tcPr marL="91428" marR="91428" anchor="ctr"/>
                </a:tc>
                <a:tc>
                  <a:txBody>
                    <a:bodyPr/>
                    <a:lstStyle/>
                    <a:p>
                      <a:r>
                        <a:rPr lang="en-IN" sz="1800"/>
                        <a:t>4,294,967,295 bytes ~4GB</a:t>
                      </a:r>
                      <a:endParaRPr lang="en-IN" sz="18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800" dirty="0"/>
                        <a:t>ENUM('value1',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65,535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7"/>
                  </a:ext>
                </a:extLst>
              </a:tr>
              <a:tr h="370840">
                <a:tc>
                  <a:txBody>
                    <a:bodyPr/>
                    <a:lstStyle/>
                    <a:p>
                      <a:r>
                        <a:rPr lang="en-IN" sz="1800" dirty="0"/>
                        <a:t>SET('value1', 'value2',...)</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r>
                        <a:rPr lang="en-IN" sz="1800" dirty="0"/>
                        <a:t>64 members</a:t>
                      </a:r>
                      <a:endParaRPr lang="en-IN" sz="1800" dirty="0">
                        <a:latin typeface="Arial" panose="020B0604020202020204" pitchFamily="34" charset="0"/>
                        <a:cs typeface="Arial" panose="020B0604020202020204" pitchFamily="34" charset="0"/>
                      </a:endParaRPr>
                    </a:p>
                  </a:txBody>
                  <a:tcPr marL="91428" marR="91428" anchor="ctr">
                    <a:solidFill>
                      <a:schemeClr val="accent3">
                        <a:lumMod val="60000"/>
                        <a:lumOff val="4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3">
                        <a:lumMod val="60000"/>
                        <a:lumOff val="40000"/>
                      </a:schemeClr>
                    </a:solidFill>
                  </a:tcPr>
                </a:tc>
                <a:extLst>
                  <a:ext uri="{0D108BD9-81ED-4DB2-BD59-A6C34878D82A}">
                    <a16:rowId xmlns:a16="http://schemas.microsoft.com/office/drawing/2014/main" val="10008"/>
                  </a:ext>
                </a:extLst>
              </a:tr>
              <a:tr h="370840">
                <a:tc>
                  <a:txBody>
                    <a:bodyPr/>
                    <a:lstStyle/>
                    <a:p>
                      <a:r>
                        <a:rPr lang="en-US" sz="1800" dirty="0"/>
                        <a:t>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r>
                        <a:rPr lang="en-US" sz="1800" dirty="0"/>
                        <a:t>255</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265857443"/>
                  </a:ext>
                </a:extLst>
              </a:tr>
              <a:tr h="370840">
                <a:tc>
                  <a:txBody>
                    <a:bodyPr/>
                    <a:lstStyle/>
                    <a:p>
                      <a:r>
                        <a:rPr lang="en-US" sz="1800" dirty="0"/>
                        <a:t>VARBINARY(length)</a:t>
                      </a:r>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nchor="ctr">
                    <a:solidFill>
                      <a:schemeClr val="accent6">
                        <a:lumMod val="20000"/>
                        <a:lumOff val="80000"/>
                      </a:schemeClr>
                    </a:solidFill>
                  </a:tcPr>
                </a:tc>
                <a:tc>
                  <a:txBody>
                    <a:bodyPr/>
                    <a:lstStyle/>
                    <a:p>
                      <a:endParaRPr lang="en-IN" sz="1800" dirty="0">
                        <a:latin typeface="Arial" panose="020B0604020202020204" pitchFamily="34" charset="0"/>
                        <a:cs typeface="Arial" panose="020B0604020202020204" pitchFamily="34" charset="0"/>
                      </a:endParaRPr>
                    </a:p>
                  </a:txBody>
                  <a:tcPr marL="91428" marR="91428">
                    <a:solidFill>
                      <a:schemeClr val="accent6">
                        <a:lumMod val="20000"/>
                        <a:lumOff val="80000"/>
                      </a:schemeClr>
                    </a:solidFill>
                  </a:tcPr>
                </a:tc>
                <a:extLst>
                  <a:ext uri="{0D108BD9-81ED-4DB2-BD59-A6C34878D82A}">
                    <a16:rowId xmlns:a16="http://schemas.microsoft.com/office/drawing/2014/main" val="1994808822"/>
                  </a:ext>
                </a:extLst>
              </a:tr>
            </a:tbl>
          </a:graphicData>
        </a:graphic>
      </p:graphicFrame>
      <p:sp>
        <p:nvSpPr>
          <p:cNvPr id="3" name="Rectangle 2"/>
          <p:cNvSpPr/>
          <p:nvPr/>
        </p:nvSpPr>
        <p:spPr>
          <a:xfrm>
            <a:off x="407366" y="5085184"/>
            <a:ext cx="11449272"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6072584"/>
            <a:ext cx="11449270" cy="646331"/>
          </a:xfrm>
          <a:prstGeom prst="rect">
            <a:avLst/>
          </a:prstGeom>
          <a:solidFill>
            <a:schemeClr val="tx2">
              <a:lumMod val="20000"/>
              <a:lumOff val="80000"/>
            </a:schemeClr>
          </a:solidFill>
        </p:spPr>
        <p:txBody>
          <a:bodyPr wrap="square">
            <a:spAutoFit/>
          </a:bodyPr>
          <a:lstStyle/>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
        <p:nvSpPr>
          <p:cNvPr id="9" name="TextBox 8">
            <a:extLst>
              <a:ext uri="{FF2B5EF4-FFF2-40B4-BE49-F238E27FC236}">
                <a16:creationId xmlns:a16="http://schemas.microsoft.com/office/drawing/2014/main" id="{7800C630-7F5A-CFE5-7327-0D4742662B1E}"/>
              </a:ext>
            </a:extLst>
          </p:cNvPr>
          <p:cNvSpPr txBox="1"/>
          <p:nvPr/>
        </p:nvSpPr>
        <p:spPr>
          <a:xfrm>
            <a:off x="263352" y="115278"/>
            <a:ext cx="6094378" cy="400110"/>
          </a:xfrm>
          <a:prstGeom prst="rect">
            <a:avLst/>
          </a:prstGeom>
          <a:noFill/>
        </p:spPr>
        <p:txBody>
          <a:bodyPr wrap="square">
            <a:spAutoFit/>
          </a:bodyPr>
          <a:lstStyle/>
          <a:p>
            <a:pPr lvl="0">
              <a:defRPr/>
            </a:pPr>
            <a:r>
              <a:rPr lang="en-IN" sz="2000" dirty="0">
                <a:latin typeface="Liberation Mono"/>
              </a:rPr>
              <a:t>quantity </a:t>
            </a:r>
            <a:r>
              <a:rPr lang="en-IN" sz="2000" dirty="0">
                <a:solidFill>
                  <a:srgbClr val="834689"/>
                </a:solidFill>
                <a:latin typeface="Liberation Mono"/>
              </a:rPr>
              <a:t>VARCHAR</a:t>
            </a:r>
            <a:r>
              <a:rPr lang="en-IN" sz="2000" dirty="0">
                <a:latin typeface="Liberation Mono"/>
              </a:rPr>
              <a:t>(20) -- values: </a:t>
            </a:r>
            <a:r>
              <a:rPr lang="en-IN" sz="2000" dirty="0">
                <a:solidFill>
                  <a:srgbClr val="990055"/>
                </a:solidFill>
                <a:latin typeface="Liberation Mono"/>
              </a:rPr>
              <a:t>20</a:t>
            </a:r>
            <a:r>
              <a:rPr lang="en-IN" sz="2000" dirty="0">
                <a:latin typeface="Liberation Mono"/>
              </a:rPr>
              <a:t>,  </a:t>
            </a:r>
            <a:r>
              <a:rPr lang="en-IN" sz="2000" dirty="0">
                <a:solidFill>
                  <a:srgbClr val="00B050"/>
                </a:solidFill>
                <a:latin typeface="Liberation Mono"/>
              </a:rPr>
              <a:t>'20'</a:t>
            </a:r>
            <a:r>
              <a:rPr lang="en-IN" sz="2000" dirty="0">
                <a:latin typeface="Liberation Mono"/>
              </a:rPr>
              <a:t>,</a:t>
            </a:r>
            <a:r>
              <a:rPr lang="en-IN" sz="2000" dirty="0">
                <a:solidFill>
                  <a:srgbClr val="00B050"/>
                </a:solidFill>
                <a:latin typeface="Liberation Mono"/>
              </a:rPr>
              <a:t> 'twenty'</a:t>
            </a:r>
          </a:p>
        </p:txBody>
      </p:sp>
    </p:spTree>
    <p:extLst>
      <p:ext uri="{BB962C8B-B14F-4D97-AF65-F5344CB8AC3E}">
        <p14:creationId xmlns:p14="http://schemas.microsoft.com/office/powerpoint/2010/main" val="221474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0CD33E-3569-8E73-EE45-34CAABAD3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B667C-AA00-DA84-630A-57198EE809CE}"/>
              </a:ext>
            </a:extLst>
          </p:cNvPr>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US" dirty="0">
                <a:solidFill>
                  <a:srgbClr val="DC525C"/>
                </a:solidFill>
                <a:latin typeface="Segoe UI Light" panose="020B0502040204020203" pitchFamily="34" charset="0"/>
                <a:cs typeface="Segoe UI Light" panose="020B0502040204020203" pitchFamily="34" charset="0"/>
              </a:rPr>
              <a:t>advantages &amp; </a:t>
            </a:r>
            <a:r>
              <a:rPr lang="en-IN" dirty="0">
                <a:solidFill>
                  <a:srgbClr val="DC525C"/>
                </a:solidFill>
                <a:latin typeface="Segoe UI Light" panose="020B0502040204020203" pitchFamily="34" charset="0"/>
                <a:cs typeface="Segoe UI Light" panose="020B0502040204020203" pitchFamily="34" charset="0"/>
              </a:rPr>
              <a:t>disadvantage</a:t>
            </a:r>
            <a:r>
              <a:rPr lang="en-US" dirty="0">
                <a:solidFill>
                  <a:srgbClr val="DC525C"/>
                </a:solidFill>
                <a:latin typeface="Segoe UI Light" panose="020B0502040204020203" pitchFamily="34" charset="0"/>
                <a:cs typeface="Segoe UI Light" panose="020B0502040204020203" pitchFamily="34" charset="0"/>
              </a:rPr>
              <a:t> of file-</a:t>
            </a:r>
            <a:r>
              <a:rPr lang="en-IN" dirty="0">
                <a:solidFill>
                  <a:srgbClr val="DC525C"/>
                </a:solidFill>
                <a:latin typeface="Segoe UI Light" panose="020B0502040204020203" pitchFamily="34" charset="0"/>
                <a:cs typeface="Segoe UI Light" panose="020B0502040204020203" pitchFamily="34" charset="0"/>
              </a:rPr>
              <a:t>oriented</a:t>
            </a:r>
            <a:r>
              <a:rPr lang="en-US" dirty="0">
                <a:solidFill>
                  <a:srgbClr val="DC525C"/>
                </a:solidFill>
                <a:latin typeface="Segoe UI Light" panose="020B0502040204020203" pitchFamily="34" charset="0"/>
                <a:cs typeface="Segoe UI Light" panose="020B0502040204020203" pitchFamily="34" charset="0"/>
              </a:rPr>
              <a:t> system</a:t>
            </a:r>
          </a:p>
        </p:txBody>
      </p:sp>
    </p:spTree>
    <p:extLst>
      <p:ext uri="{BB962C8B-B14F-4D97-AF65-F5344CB8AC3E}">
        <p14:creationId xmlns:p14="http://schemas.microsoft.com/office/powerpoint/2010/main" val="16499217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3103922308"/>
              </p:ext>
            </p:extLst>
          </p:nvPr>
        </p:nvGraphicFramePr>
        <p:xfrm>
          <a:off x="407368" y="892309"/>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5045114"/>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
        <p:nvSpPr>
          <p:cNvPr id="8" name="TextBox 7">
            <a:extLst>
              <a:ext uri="{FF2B5EF4-FFF2-40B4-BE49-F238E27FC236}">
                <a16:creationId xmlns:a16="http://schemas.microsoft.com/office/drawing/2014/main" id="{2ABC7055-7CD0-BC45-698D-C8F4D0173AFE}"/>
              </a:ext>
            </a:extLst>
          </p:cNvPr>
          <p:cNvSpPr txBox="1"/>
          <p:nvPr/>
        </p:nvSpPr>
        <p:spPr>
          <a:xfrm>
            <a:off x="119336" y="64080"/>
            <a:ext cx="6831974" cy="738664"/>
          </a:xfrm>
          <a:prstGeom prst="rect">
            <a:avLst/>
          </a:prstGeom>
          <a:noFill/>
        </p:spPr>
        <p:txBody>
          <a:bodyPr wrap="square">
            <a:spAutoFit/>
          </a:bodyPr>
          <a:lstStyle/>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006699"/>
                </a:solidFill>
                <a:latin typeface="Liberation Mono"/>
              </a:rPr>
              <a:t>ZEROFILL</a:t>
            </a:r>
            <a:r>
              <a:rPr lang="en-IN" sz="2000" dirty="0">
                <a:latin typeface="Liberation Mono"/>
              </a:rPr>
              <a:t>);   </a:t>
            </a:r>
            <a:r>
              <a:rPr lang="en-IN" sz="2000" dirty="0">
                <a:solidFill>
                  <a:srgbClr val="00B050"/>
                </a:solidFill>
                <a:latin typeface="Liberation Mono"/>
              </a:rPr>
              <a:t>// then Insert few records</a:t>
            </a:r>
          </a:p>
          <a:p>
            <a:pPr marL="342900" indent="-342900">
              <a:buFont typeface="Arial" panose="020B0604020202020204" pitchFamily="34" charset="0"/>
              <a:buChar char="•"/>
            </a:pPr>
            <a:endParaRPr lang="en-IN" sz="200" dirty="0">
              <a:latin typeface="Liberation Mono"/>
            </a:endParaRPr>
          </a:p>
          <a:p>
            <a:pPr marL="342900" indent="-342900">
              <a:buFont typeface="Arial" panose="020B0604020202020204" pitchFamily="34" charset="0"/>
              <a:buChar char="•"/>
            </a:pPr>
            <a:r>
              <a:rPr lang="en-IN" sz="2000" dirty="0">
                <a:solidFill>
                  <a:srgbClr val="006699"/>
                </a:solidFill>
                <a:latin typeface="Liberation Mono"/>
              </a:rPr>
              <a:t>CREATE</a:t>
            </a:r>
            <a:r>
              <a:rPr lang="en-IN" sz="2000" dirty="0">
                <a:latin typeface="Liberation Mono"/>
              </a:rPr>
              <a:t> </a:t>
            </a:r>
            <a:r>
              <a:rPr lang="en-IN" sz="2000" dirty="0">
                <a:solidFill>
                  <a:srgbClr val="006699"/>
                </a:solidFill>
                <a:latin typeface="Liberation Mono"/>
              </a:rPr>
              <a:t>TABLE</a:t>
            </a:r>
            <a:r>
              <a:rPr lang="en-IN" sz="2000" dirty="0">
                <a:latin typeface="Liberation Mono"/>
              </a:rPr>
              <a:t> z1 (c1 </a:t>
            </a:r>
            <a:r>
              <a:rPr lang="en-IN" sz="2000" dirty="0">
                <a:solidFill>
                  <a:srgbClr val="834689"/>
                </a:solidFill>
                <a:latin typeface="Liberation Mono"/>
                <a:cs typeface="Arial" panose="020B0604020202020204" pitchFamily="34" charset="0"/>
              </a:rPr>
              <a:t>INT</a:t>
            </a:r>
            <a:r>
              <a:rPr lang="en-IN" sz="2000" dirty="0">
                <a:latin typeface="Liberation Mono"/>
              </a:rPr>
              <a:t>(4) </a:t>
            </a:r>
            <a:r>
              <a:rPr lang="en-IN" sz="2000" dirty="0">
                <a:solidFill>
                  <a:srgbClr val="006699"/>
                </a:solidFill>
                <a:latin typeface="Liberation Mono"/>
              </a:rPr>
              <a:t>ZEROFILL</a:t>
            </a:r>
            <a:r>
              <a:rPr lang="en-IN" sz="2000" dirty="0">
                <a:latin typeface="Liberation Mono"/>
              </a:rPr>
              <a:t>);</a:t>
            </a:r>
          </a:p>
        </p:txBody>
      </p:sp>
    </p:spTree>
    <p:extLst>
      <p:ext uri="{BB962C8B-B14F-4D97-AF65-F5344CB8AC3E}">
        <p14:creationId xmlns:p14="http://schemas.microsoft.com/office/powerpoint/2010/main" val="4115937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1207779"/>
            <a:ext cx="8915400" cy="400110"/>
          </a:xfrm>
          <a:prstGeom prst="rect">
            <a:avLst/>
          </a:prstGeom>
        </p:spPr>
        <p:txBody>
          <a:bodyPr wrap="square">
            <a:spAutoFit/>
          </a:bodyPr>
          <a:lstStyle/>
          <a:p>
            <a:r>
              <a:rPr lang="en-IN" sz="2000" dirty="0">
                <a:latin typeface="Liberation Mono"/>
                <a:ea typeface="Times New Roman" panose="02020603050405020304" pitchFamily="18" charset="0"/>
              </a:rPr>
              <a:t>ColumnName</a:t>
            </a:r>
            <a:r>
              <a:rPr lang="en-IN" sz="2000" dirty="0">
                <a:solidFill>
                  <a:srgbClr val="0077AA"/>
                </a:solidFill>
                <a:latin typeface="Liberation Mono"/>
                <a:ea typeface="Times New Roman" panose="02020603050405020304" pitchFamily="18" charset="0"/>
              </a:rPr>
              <a:t> </a:t>
            </a:r>
            <a:r>
              <a:rPr lang="en-IN" sz="2000" dirty="0">
                <a:solidFill>
                  <a:srgbClr val="834689"/>
                </a:solidFill>
                <a:latin typeface="Liberation Mono"/>
                <a:cs typeface="Arial" panose="020B0604020202020204" pitchFamily="34" charset="0"/>
              </a:rPr>
              <a:t>BOOLEAN</a:t>
            </a:r>
            <a:endParaRPr lang="en-IN" sz="2000"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91C9B24-6C27-4EB3-B71B-D18E5E3FE075}"/>
              </a:ext>
            </a:extLst>
          </p:cNvPr>
          <p:cNvSpPr/>
          <p:nvPr/>
        </p:nvSpPr>
        <p:spPr>
          <a:xfrm>
            <a:off x="407368" y="1783844"/>
            <a:ext cx="11305256"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'Task3'</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'Task4'</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'Task5'</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'Task6'</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B1F63653-0FB8-DF6F-1BC3-0D77999011D8}"/>
              </a:ext>
            </a:extLst>
          </p:cNvPr>
          <p:cNvSpPr/>
          <p:nvPr/>
        </p:nvSpPr>
        <p:spPr>
          <a:xfrm>
            <a:off x="119336" y="137290"/>
            <a:ext cx="6776799" cy="830997"/>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rgbClr val="2658E6"/>
                </a:solidFill>
                <a:latin typeface="Liberation Mono"/>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rgbClr val="2658E6"/>
                </a:solidFill>
                <a:latin typeface="Liberation Mono"/>
              </a:rPr>
              <a:t>true</a:t>
            </a:r>
            <a:r>
              <a:rPr lang="en-IN" sz="2400" dirty="0">
                <a:latin typeface="Liberation Mono"/>
              </a:rPr>
              <a:t>.</a:t>
            </a:r>
          </a:p>
        </p:txBody>
      </p:sp>
      <p:sp>
        <p:nvSpPr>
          <p:cNvPr id="5" name="TextBox 4">
            <a:extLst>
              <a:ext uri="{FF2B5EF4-FFF2-40B4-BE49-F238E27FC236}">
                <a16:creationId xmlns:a16="http://schemas.microsoft.com/office/drawing/2014/main" id="{1BCE65DD-5AC9-DF63-47D3-40244A4A5C1B}"/>
              </a:ext>
            </a:extLst>
          </p:cNvPr>
          <p:cNvSpPr txBox="1"/>
          <p:nvPr/>
        </p:nvSpPr>
        <p:spPr>
          <a:xfrm>
            <a:off x="6059996" y="2717335"/>
            <a:ext cx="6048672" cy="2369880"/>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latin typeface="Liberation Mono"/>
            </a:endParaRPr>
          </a:p>
          <a:p>
            <a:r>
              <a:rPr lang="en-IN" sz="2000" b="1" dirty="0">
                <a:latin typeface="Liberation Mono"/>
              </a:rPr>
              <a:t>MySQL performs type conversion when comparing values of different types.</a:t>
            </a:r>
          </a:p>
          <a:p>
            <a:endParaRPr lang="en-IN" dirty="0">
              <a:latin typeface="Liberation Mono"/>
            </a:endParaRPr>
          </a:p>
          <a:p>
            <a:pPr marL="285750" indent="-285750">
              <a:buFont typeface="Arial" panose="020B0604020202020204" pitchFamily="34" charset="0"/>
              <a:buChar char="•"/>
            </a:pPr>
            <a:r>
              <a:rPr lang="en-IN" dirty="0">
                <a:latin typeface="Liberation Mono"/>
              </a:rPr>
              <a:t>'b' is a string. When compared to a number (0), MySQL converts the string to a number.</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'b' → numeric conversion = 0 (since it’s not a valid number).</a:t>
            </a:r>
          </a:p>
        </p:txBody>
      </p:sp>
    </p:spTree>
    <p:extLst>
      <p:ext uri="{BB962C8B-B14F-4D97-AF65-F5344CB8AC3E}">
        <p14:creationId xmlns:p14="http://schemas.microsoft.com/office/powerpoint/2010/main" val="20856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5" name="Rectangle 4"/>
          <p:cNvSpPr/>
          <p:nvPr/>
        </p:nvSpPr>
        <p:spPr>
          <a:xfrm>
            <a:off x="407368" y="2348880"/>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11593288" cy="21698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ENUM column can have a maximum of </a:t>
            </a:r>
            <a:r>
              <a:rPr lang="en-IN" b="1" dirty="0">
                <a:latin typeface="Arial" panose="020B0604020202020204" pitchFamily="34" charset="0"/>
                <a:cs typeface="Arial" panose="020B0604020202020204" pitchFamily="34" charset="0"/>
              </a:rPr>
              <a:t>65,535</a:t>
            </a:r>
            <a:r>
              <a:rPr lang="en-IN"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Each ENUM value is stored as a number internally, starting from 1.</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823861"/>
            <a:ext cx="11214320" cy="73866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'C'</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Valid default value for 'COL2'</a:t>
            </a:r>
            <a:endParaRPr lang="en-IN"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17827639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677108"/>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solidFill>
                  <a:srgbClr val="C00000"/>
                </a:solidFill>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You can use </a:t>
            </a:r>
            <a:r>
              <a:rPr lang="en-US" sz="1600" b="1" dirty="0">
                <a:solidFill>
                  <a:srgbClr val="C00000"/>
                </a:solidFill>
                <a:latin typeface="Arial" panose="020B0604020202020204" pitchFamily="34" charset="0"/>
                <a:cs typeface="Arial" panose="020B0604020202020204" pitchFamily="34" charset="0"/>
              </a:rPr>
              <a:t>membership</a:t>
            </a:r>
            <a:r>
              <a:rPr lang="en-IN" sz="1600" b="1" dirty="0">
                <a:solidFill>
                  <a:srgbClr val="C00000"/>
                </a:solidFill>
                <a:latin typeface="Arial" panose="020B0604020202020204" pitchFamily="34" charset="0"/>
                <a:cs typeface="Arial" panose="020B0604020202020204" pitchFamily="34" charset="0"/>
              </a:rPr>
              <a:t> + 0 </a:t>
            </a:r>
            <a:r>
              <a:rPr lang="en-IN" sz="1600" dirty="0">
                <a:latin typeface="Arial" panose="020B0604020202020204" pitchFamily="34" charset="0"/>
                <a:cs typeface="Arial" panose="020B0604020202020204" pitchFamily="34" charset="0"/>
              </a:rPr>
              <a:t>to get the index value if needed.</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586970"/>
            <a:ext cx="1137726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0000"/>
                </a:solidFill>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 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 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3245495"/>
            <a:ext cx="1137726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 </a:t>
            </a:r>
            <a:r>
              <a:rPr lang="en-US" altLang="en-US" dirty="0">
                <a:solidFill>
                  <a:srgbClr val="669900"/>
                </a:solidFill>
                <a:latin typeface="Liberation Mono"/>
              </a:rPr>
              <a:t>'Gold'</a:t>
            </a:r>
            <a:r>
              <a:rPr lang="en-US" altLang="en-US" dirty="0">
                <a:latin typeface="Liberation Mono"/>
              </a:rPr>
              <a:t>, </a:t>
            </a:r>
            <a:r>
              <a:rPr lang="en-US" altLang="en-US" dirty="0">
                <a:solidFill>
                  <a:srgbClr val="669900"/>
                </a:solidFill>
                <a:latin typeface="Liberation Mono"/>
              </a:rPr>
              <a:t>'Music'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rgbClr val="000000"/>
              </a:solidFill>
              <a:effectLst/>
              <a:latin typeface="Liberation Mono"/>
            </a:endParaRPr>
          </a:p>
          <a:p>
            <a:pPr lvl="0"/>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a:solidFill>
                  <a:srgbClr val="669900"/>
                </a:solidFill>
                <a:latin typeface="Liberation Mono"/>
              </a:rPr>
              <a:t>'</a:t>
            </a:r>
            <a:r>
              <a:rPr lang="en-US" altLang="en-US">
                <a:latin typeface="Liberation Mono"/>
              </a:rPr>
              <a:t>,</a:t>
            </a:r>
            <a:r>
              <a:rPr lang="en-US" altLang="en-US">
                <a:solidFill>
                  <a:srgbClr val="669900"/>
                </a:solidFill>
                <a:latin typeface="Liberation Mono"/>
              </a:rPr>
              <a:t> 'Premium'</a:t>
            </a:r>
            <a:r>
              <a:rPr lang="en-US" altLang="en-US">
                <a:latin typeface="Liberation Mono"/>
              </a:rPr>
              <a:t>, </a:t>
            </a:r>
            <a:r>
              <a:rPr lang="en-US" altLang="en-US" dirty="0">
                <a:solidFill>
                  <a:srgbClr val="669900"/>
                </a:solidFill>
                <a:latin typeface="Liberation Mono"/>
              </a:rPr>
              <a:t>'Movie</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A8720FB-F918-F848-E2E9-DBEE8A4A18A3}"/>
              </a:ext>
            </a:extLst>
          </p:cNvPr>
          <p:cNvSpPr/>
          <p:nvPr/>
        </p:nvSpPr>
        <p:spPr>
          <a:xfrm>
            <a:off x="306498" y="117547"/>
            <a:ext cx="11622149" cy="243143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column can have a maximum of </a:t>
            </a:r>
            <a:r>
              <a:rPr lang="en-IN" b="1" dirty="0">
                <a:latin typeface="Arial" panose="020B0604020202020204" pitchFamily="34" charset="0"/>
                <a:cs typeface="Arial" panose="020B0604020202020204" pitchFamily="34" charset="0"/>
              </a:rPr>
              <a:t>64</a:t>
            </a:r>
            <a:r>
              <a:rPr lang="en-IN" dirty="0">
                <a:latin typeface="Arial" panose="020B0604020202020204" pitchFamily="34" charset="0"/>
                <a:cs typeface="Arial" panose="020B0604020202020204" pitchFamily="34" charset="0"/>
              </a:rPr>
              <a:t> distinct members.</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Prevents invalid or duplicate values from being inserted.</a:t>
            </a:r>
          </a:p>
          <a:p>
            <a:pPr marL="285750" indent="-285750">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 spaces.</a:t>
            </a:r>
          </a:p>
        </p:txBody>
      </p:sp>
      <p:sp>
        <p:nvSpPr>
          <p:cNvPr id="10" name="TextBox 9">
            <a:extLst>
              <a:ext uri="{FF2B5EF4-FFF2-40B4-BE49-F238E27FC236}">
                <a16:creationId xmlns:a16="http://schemas.microsoft.com/office/drawing/2014/main" id="{BD59E99C-64B8-A761-F647-9D15C049F550}"/>
              </a:ext>
            </a:extLst>
          </p:cNvPr>
          <p:cNvSpPr txBox="1"/>
          <p:nvPr/>
        </p:nvSpPr>
        <p:spPr>
          <a:xfrm>
            <a:off x="335360" y="4005064"/>
            <a:ext cx="3816424" cy="369332"/>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FIND_IN_SET(str, { strlist </a:t>
            </a:r>
            <a:r>
              <a:rPr lang="en-IN" dirty="0">
                <a:solidFill>
                  <a:schemeClr val="bg1">
                    <a:lumMod val="50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Field } )</a:t>
            </a:r>
          </a:p>
        </p:txBody>
      </p:sp>
      <p:sp>
        <p:nvSpPr>
          <p:cNvPr id="12" name="TextBox 11">
            <a:extLst>
              <a:ext uri="{FF2B5EF4-FFF2-40B4-BE49-F238E27FC236}">
                <a16:creationId xmlns:a16="http://schemas.microsoft.com/office/drawing/2014/main" id="{28465DDA-D14D-2382-DF67-DE908BD23949}"/>
              </a:ext>
            </a:extLst>
          </p:cNvPr>
          <p:cNvSpPr txBox="1"/>
          <p:nvPr/>
        </p:nvSpPr>
        <p:spPr>
          <a:xfrm>
            <a:off x="390496" y="4365104"/>
            <a:ext cx="1137726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'Concert', 'Movie</a:t>
            </a:r>
            <a:r>
              <a:rPr lang="en-US" altLang="en-US" dirty="0">
                <a:latin typeface="Liberation Mono"/>
              </a:rPr>
              <a:t>,</a:t>
            </a:r>
            <a:r>
              <a:rPr lang="en-US" altLang="en-US" dirty="0">
                <a:solidFill>
                  <a:srgbClr val="669900"/>
                </a:solidFill>
                <a:latin typeface="Liberation Mono"/>
              </a:rPr>
              <a:t>Music</a:t>
            </a:r>
            <a:r>
              <a:rPr lang="en-US" altLang="en-US" dirty="0">
                <a:latin typeface="Liberation Mono"/>
              </a:rPr>
              <a:t>,</a:t>
            </a:r>
            <a:r>
              <a:rPr lang="en-US" altLang="en-US" dirty="0">
                <a:solidFill>
                  <a:srgbClr val="669900"/>
                </a:solidFill>
                <a:latin typeface="Liberation Mono"/>
              </a:rPr>
              <a:t>Concert'</a:t>
            </a:r>
            <a:r>
              <a:rPr kumimoji="0" lang="en-US" altLang="en-US" i="0" u="none" strike="noStrike" cap="none" normalizeH="0" baseline="0" dirty="0">
                <a:ln>
                  <a:noFill/>
                </a:ln>
                <a:solidFill>
                  <a:schemeClr val="tx1"/>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SELECT</a:t>
            </a:r>
            <a:r>
              <a:rPr kumimoji="0" lang="en-US" altLang="en-US" i="0" u="none" strike="noStrike" cap="none" normalizeH="0" baseline="0" dirty="0">
                <a:ln>
                  <a:noFill/>
                </a:ln>
                <a:solidFill>
                  <a:schemeClr val="tx1"/>
                </a:solidFill>
                <a:effectLst/>
                <a:latin typeface="Liberation Mono"/>
              </a:rPr>
              <a:t> * </a:t>
            </a:r>
            <a:r>
              <a:rPr lang="en-US" altLang="en-US" dirty="0">
                <a:solidFill>
                  <a:srgbClr val="0077AA"/>
                </a:solidFill>
                <a:latin typeface="Liberation Mono"/>
                <a:cs typeface="Arial" panose="020B0604020202020204" pitchFamily="34" charset="0"/>
              </a:rPr>
              <a:t>FROM</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r>
              <a:rPr kumimoji="0" lang="en-US" altLang="en-US" i="0" u="none" strike="noStrike" cap="none" normalizeH="0" baseline="0" dirty="0">
                <a:ln>
                  <a:noFill/>
                </a:ln>
                <a:solidFill>
                  <a:schemeClr val="tx1"/>
                </a:solidFill>
                <a:effectLst/>
                <a:latin typeface="Liberation Mono"/>
              </a:rPr>
              <a:t> </a:t>
            </a:r>
            <a:r>
              <a:rPr lang="en-US" altLang="en-US" dirty="0">
                <a:solidFill>
                  <a:srgbClr val="0077AA"/>
                </a:solidFill>
                <a:latin typeface="Liberation Mono"/>
                <a:cs typeface="Arial" panose="020B0604020202020204" pitchFamily="34" charset="0"/>
              </a:rPr>
              <a:t>WHERE</a:t>
            </a:r>
            <a:r>
              <a:rPr kumimoji="0" lang="en-US" altLang="en-US" i="0" u="none" strike="noStrike" cap="none" normalizeH="0" baseline="0" dirty="0">
                <a:ln>
                  <a:noFill/>
                </a:ln>
                <a:solidFill>
                  <a:schemeClr val="tx1"/>
                </a:solidFill>
                <a:effectLst/>
                <a:latin typeface="Liberation Mono"/>
              </a:rPr>
              <a:t> </a:t>
            </a:r>
            <a:r>
              <a:rPr lang="en-US" altLang="en-US" dirty="0">
                <a:solidFill>
                  <a:srgbClr val="DD4A68"/>
                </a:solidFill>
                <a:latin typeface="Liberation Mono"/>
              </a:rPr>
              <a:t>FIND_IN_SET</a:t>
            </a:r>
            <a:r>
              <a:rPr kumimoji="0" lang="en-US" altLang="en-US" i="0" u="none" strike="noStrike" cap="none" normalizeH="0" baseline="0" dirty="0">
                <a:ln>
                  <a:noFill/>
                </a:ln>
                <a:solidFill>
                  <a:schemeClr val="tx1"/>
                </a:solidFill>
                <a:effectLst/>
                <a:latin typeface="Liberation Mono"/>
              </a:rPr>
              <a:t>(</a:t>
            </a:r>
            <a:r>
              <a:rPr lang="en-US" altLang="en-US" dirty="0">
                <a:solidFill>
                  <a:srgbClr val="669900"/>
                </a:solidFill>
                <a:latin typeface="Liberation Mono"/>
              </a:rPr>
              <a:t>'Music'</a:t>
            </a:r>
            <a:r>
              <a:rPr kumimoji="0" lang="en-US" altLang="en-US" i="0" u="none" strike="noStrike" cap="none" normalizeH="0" baseline="0" dirty="0">
                <a:ln>
                  <a:noFill/>
                </a:ln>
                <a:solidFill>
                  <a:schemeClr val="tx1"/>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a:t>
            </a:r>
            <a:r>
              <a:rPr kumimoji="0" lang="en-US" altLang="en-US" i="0" u="none" strike="noStrike" cap="none" normalizeH="0" baseline="0" dirty="0">
                <a:ln>
                  <a:noFill/>
                </a:ln>
                <a:solidFill>
                  <a:schemeClr val="tx1"/>
                </a:solidFill>
                <a:effectLst/>
                <a:latin typeface="Liberation Mono"/>
              </a:rPr>
              <a:t>);</a:t>
            </a:r>
          </a:p>
        </p:txBody>
      </p:sp>
      <p:sp>
        <p:nvSpPr>
          <p:cNvPr id="5" name="TextBox 4">
            <a:extLst>
              <a:ext uri="{FF2B5EF4-FFF2-40B4-BE49-F238E27FC236}">
                <a16:creationId xmlns:a16="http://schemas.microsoft.com/office/drawing/2014/main" id="{B60DFB68-99C2-8023-A08D-D85F1FEAAD9E}"/>
              </a:ext>
            </a:extLst>
          </p:cNvPr>
          <p:cNvSpPr txBox="1"/>
          <p:nvPr/>
        </p:nvSpPr>
        <p:spPr>
          <a:xfrm>
            <a:off x="6600056" y="4149080"/>
            <a:ext cx="5544616" cy="923330"/>
          </a:xfrm>
          <a:prstGeom prst="rect">
            <a:avLst/>
          </a:prstGeom>
          <a:solidFill>
            <a:schemeClr val="accent3">
              <a:lumMod val="40000"/>
              <a:lumOff val="60000"/>
            </a:schemeClr>
          </a:solidFill>
        </p:spPr>
        <p:txBody>
          <a:bodyPr wrap="square">
            <a:spAutoFit/>
          </a:bodyPr>
          <a:lstStyle/>
          <a:p>
            <a:r>
              <a:rPr lang="en-IN" dirty="0"/>
              <a:t>MySQL store them as integers (bit values), but when you insert, you must give string values, not numbers (unless you know the internal bit mapping).</a:t>
            </a:r>
          </a:p>
        </p:txBody>
      </p:sp>
    </p:spTree>
    <p:extLst>
      <p:ext uri="{BB962C8B-B14F-4D97-AF65-F5344CB8AC3E}">
        <p14:creationId xmlns:p14="http://schemas.microsoft.com/office/powerpoint/2010/main" val="137217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268760"/>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NULL value is different from values such as 0 for numeric types or the empty string for string types.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9968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2143303"/>
            <a:ext cx="11665296" cy="38779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3647728" y="539388"/>
            <a:ext cx="7160096"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19336" y="1187460"/>
            <a:ext cx="5976664" cy="73866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`123`</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a:p>
            <a:pPr marL="285750" indent="-285750">
              <a:buFont typeface="Arial" panose="020B0604020202020204" pitchFamily="34" charset="0"/>
              <a:buChar char="•"/>
            </a:pPr>
            <a:endParaRPr lang="en-IN" sz="600" b="1"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`Order Details`</a:t>
            </a:r>
            <a:r>
              <a:rPr lang="en-IN" dirty="0">
                <a:latin typeface="Liberation Mono"/>
                <a:cs typeface="Arial" panose="020B0604020202020204" pitchFamily="34" charset="0"/>
              </a:rPr>
              <a:t> (c1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latin typeface="Liberation Mono"/>
                <a:cs typeface="Arial" panose="020B0604020202020204" pitchFamily="34" charset="0"/>
              </a:rPr>
              <a:t>(10));</a:t>
            </a:r>
          </a:p>
        </p:txBody>
      </p:sp>
    </p:spTree>
    <p:extLst>
      <p:ext uri="{BB962C8B-B14F-4D97-AF65-F5344CB8AC3E}">
        <p14:creationId xmlns:p14="http://schemas.microsoft.com/office/powerpoint/2010/main" val="21712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E27F9-32A7-80A2-70FA-5F48487B4552}"/>
              </a:ext>
            </a:extLst>
          </p:cNvPr>
          <p:cNvSpPr txBox="1"/>
          <p:nvPr/>
        </p:nvSpPr>
        <p:spPr>
          <a:xfrm>
            <a:off x="335360" y="1720840"/>
            <a:ext cx="11521280" cy="3139321"/>
          </a:xfrm>
          <a:prstGeom prst="rect">
            <a:avLst/>
          </a:prstGeom>
          <a:noFill/>
        </p:spPr>
        <p:txBody>
          <a:bodyPr wrap="square">
            <a:spAutoFit/>
          </a:bodyPr>
          <a:lstStyle/>
          <a:p>
            <a:r>
              <a:rPr lang="en-IN" sz="2200" b="1" dirty="0"/>
              <a:t>Case Sensitivity in Table Names: </a:t>
            </a:r>
            <a:r>
              <a:rPr lang="en-IN" sz="2200" dirty="0"/>
              <a:t>By default, MySQL’s case sensitivity for table names depends on the operating system. On Linux, table names are case-sensitive, whereas on Windows, they are case-insensitive.</a:t>
            </a:r>
          </a:p>
          <a:p>
            <a:endParaRPr lang="en-IN" sz="2200" dirty="0"/>
          </a:p>
          <a:p>
            <a:r>
              <a:rPr lang="en-IN" sz="2200" b="1" dirty="0"/>
              <a:t>Case Sensitivity in Column Names:</a:t>
            </a:r>
            <a:r>
              <a:rPr lang="en-IN" sz="2200" dirty="0"/>
              <a:t> Column names in MySQL are case-insensitive by default.</a:t>
            </a:r>
          </a:p>
          <a:p>
            <a:endParaRPr lang="en-IN" sz="2200" dirty="0"/>
          </a:p>
          <a:p>
            <a:r>
              <a:rPr lang="en-IN" sz="2200" b="1" dirty="0"/>
              <a:t>Case Sensitivity in Data: </a:t>
            </a:r>
            <a:r>
              <a:rPr lang="en-IN" sz="2200" dirty="0"/>
              <a:t>By default, string comparisons are case-insensitive because MySQL uses the utf8_general_ci collation (Unicode Transformation Format where "ci" stands for case-insensitive).</a:t>
            </a:r>
          </a:p>
        </p:txBody>
      </p:sp>
      <p:sp>
        <p:nvSpPr>
          <p:cNvPr id="5" name="Title 1">
            <a:extLst>
              <a:ext uri="{FF2B5EF4-FFF2-40B4-BE49-F238E27FC236}">
                <a16:creationId xmlns:a16="http://schemas.microsoft.com/office/drawing/2014/main" id="{15F078EE-8314-3CAD-6E88-03C096609D20}"/>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MySQL is case-insensitive</a:t>
            </a:r>
          </a:p>
        </p:txBody>
      </p:sp>
      <p:sp>
        <p:nvSpPr>
          <p:cNvPr id="2" name="TextBox 1">
            <a:extLst>
              <a:ext uri="{FF2B5EF4-FFF2-40B4-BE49-F238E27FC236}">
                <a16:creationId xmlns:a16="http://schemas.microsoft.com/office/drawing/2014/main" id="{628DC9AB-39C0-5264-7205-59DEF003B7F5}"/>
              </a:ext>
            </a:extLst>
          </p:cNvPr>
          <p:cNvSpPr txBox="1"/>
          <p:nvPr/>
        </p:nvSpPr>
        <p:spPr>
          <a:xfrm>
            <a:off x="335360" y="5157192"/>
            <a:ext cx="9001000"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rgbClr val="0070C0"/>
                </a:solidFill>
              </a:rPr>
              <a:t>If A and a, B and b,  . . . . are treated in the same way then it is case-insensitive. </a:t>
            </a:r>
            <a:r>
              <a:rPr lang="en-US" sz="2200" b="1" dirty="0">
                <a:solidFill>
                  <a:srgbClr val="0070C0"/>
                </a:solidFill>
              </a:rPr>
              <a:t>MySQL is case-insensitive</a:t>
            </a:r>
            <a:endParaRPr lang="en-IN" sz="2200" b="1" dirty="0">
              <a:solidFill>
                <a:srgbClr val="0070C0"/>
              </a:solidFill>
            </a:endParaRPr>
          </a:p>
        </p:txBody>
      </p:sp>
    </p:spTree>
    <p:extLst>
      <p:ext uri="{BB962C8B-B14F-4D97-AF65-F5344CB8AC3E}">
        <p14:creationId xmlns:p14="http://schemas.microsoft.com/office/powerpoint/2010/main" val="346050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2" name="Rectangle 1">
            <a:extLst>
              <a:ext uri="{FF2B5EF4-FFF2-40B4-BE49-F238E27FC236}">
                <a16:creationId xmlns:a16="http://schemas.microsoft.com/office/drawing/2014/main" id="{2B38F028-BDF5-25F1-8D3F-2ABB8C6755B6}"/>
              </a:ext>
            </a:extLst>
          </p:cNvPr>
          <p:cNvSpPr/>
          <p:nvPr/>
        </p:nvSpPr>
        <p:spPr>
          <a:xfrm>
            <a:off x="119337" y="892800"/>
            <a:ext cx="11637137" cy="452431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Flexibility:</a:t>
            </a:r>
            <a:r>
              <a:rPr lang="en-US" b="0" i="0" dirty="0">
                <a:solidFill>
                  <a:srgbClr val="374151"/>
                </a:solidFill>
                <a:effectLst/>
                <a:latin typeface="Palatino Linotype" panose="02040502050505030304" pitchFamily="18" charset="0"/>
              </a:rPr>
              <a:t> </a:t>
            </a:r>
            <a:r>
              <a:rPr lang="en-US" dirty="0">
                <a:latin typeface="Palatino Linotype" panose="02040502050505030304" pitchFamily="18" charset="0"/>
              </a:rPr>
              <a:t>File systems provide flexibility in storing various types of data, including text documents, images, audio, video, and more</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i="0" dirty="0">
                <a:effectLst/>
                <a:latin typeface="Palatino Linotype" panose="02040502050505030304" pitchFamily="18" charset="0"/>
              </a:rPr>
              <a:t>Cost-Effectiveness</a:t>
            </a:r>
            <a:r>
              <a:rPr lang="en-US" dirty="0">
                <a:latin typeface="Palatino Linotype" panose="02040502050505030304" pitchFamily="18" charset="0"/>
              </a:rPr>
              <a:t>: File systems often do not incur licensing costs, making them cost-effective for basic data storage needs.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data from remote 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3" name="Rectangle 2">
            <a:extLst>
              <a:ext uri="{FF2B5EF4-FFF2-40B4-BE49-F238E27FC236}">
                <a16:creationId xmlns:a16="http://schemas.microsoft.com/office/drawing/2014/main" id="{7E70DCF9-95F2-0DFF-88CF-E650C535AD1A}"/>
              </a:ext>
            </a:extLst>
          </p:cNvPr>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advantage of file-based storage is as follows.</a:t>
            </a:r>
          </a:p>
        </p:txBody>
      </p:sp>
    </p:spTree>
    <p:extLst>
      <p:ext uri="{BB962C8B-B14F-4D97-AF65-F5344CB8AC3E}">
        <p14:creationId xmlns:p14="http://schemas.microsoft.com/office/powerpoint/2010/main" val="913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632311"/>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a:t>
            </a:r>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[partition_options]</a:t>
            </a:r>
          </a:p>
          <a:p>
            <a:endParaRPr lang="en-IN" sz="16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16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1600" dirty="0">
                <a:solidFill>
                  <a:srgbClr val="0077AA"/>
                </a:solidFill>
                <a:latin typeface="Liberation Mono"/>
              </a:rPr>
              <a:t>    </a:t>
            </a:r>
          </a:p>
          <a:p>
            <a:r>
              <a:rPr lang="en-IN" sz="2000" dirty="0">
                <a:solidFill>
                  <a:srgbClr val="7E007E"/>
                </a:solidFill>
                <a:latin typeface="Liberation Mono"/>
              </a:rPr>
              <a:t>table_options</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AUTO_INCREMENT = &lt;number&gt;  </a:t>
            </a:r>
            <a:r>
              <a:rPr lang="en-IN" sz="1600" dirty="0">
                <a:solidFill>
                  <a:srgbClr val="FF0000"/>
                </a:solidFill>
                <a:latin typeface="Liberation Mono"/>
              </a:rPr>
              <a:t>// must be used with </a:t>
            </a:r>
            <a:r>
              <a:rPr lang="en-US" sz="1600" dirty="0">
                <a:solidFill>
                  <a:srgbClr val="FF0000"/>
                </a:solidFill>
                <a:latin typeface="Liberation Mono"/>
              </a:rPr>
              <a:t>AUTO_INCREMENT definition</a:t>
            </a:r>
            <a:endParaRPr lang="en-IN" sz="2000" dirty="0">
              <a:solidFill>
                <a:srgbClr val="FF0000"/>
              </a:solidFill>
              <a:latin typeface="Liberation Mono"/>
            </a:endParaRP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pPr marL="177800"/>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7182030" y="5972697"/>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1892825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400110"/>
          </a:xfrm>
          <a:prstGeom prst="rect">
            <a:avLst/>
          </a:prstGeom>
        </p:spPr>
        <p:txBody>
          <a:bodyPr wrap="square">
            <a:spAutoFit/>
          </a:bodyPr>
          <a:lstStyle/>
          <a:p>
            <a:pPr algn="ctr"/>
            <a:r>
              <a:rPr lang="en-US" sz="2000" dirty="0">
                <a:latin typeface="Palatino Linotype" panose="02040502050505030304" pitchFamily="18" charset="0"/>
                <a:cs typeface="Segoe UI Light" panose="020B0502040204020203" pitchFamily="34" charset="0"/>
              </a:rPr>
              <a:t>The DEFAULT specifies a default value for the column.</a:t>
            </a:r>
          </a:p>
        </p:txBody>
      </p:sp>
      <p:sp>
        <p:nvSpPr>
          <p:cNvPr id="5" name="TextBox 4">
            <a:extLst>
              <a:ext uri="{FF2B5EF4-FFF2-40B4-BE49-F238E27FC236}">
                <a16:creationId xmlns:a16="http://schemas.microsoft.com/office/drawing/2014/main" id="{F9555347-4C4D-533E-DAB9-0220928EF743}"/>
              </a:ext>
            </a:extLst>
          </p:cNvPr>
          <p:cNvSpPr txBox="1"/>
          <p:nvPr/>
        </p:nvSpPr>
        <p:spPr>
          <a:xfrm>
            <a:off x="767408" y="376788"/>
            <a:ext cx="10657184" cy="1107996"/>
          </a:xfrm>
          <a:prstGeom prst="rect">
            <a:avLst/>
          </a:prstGeom>
          <a:no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Literals, built-in functions (both deterministic and nondeterministic), and operators are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Subqueries, parameters, variables, and stored functions are not permitted.</a:t>
            </a:r>
          </a:p>
          <a:p>
            <a:endParaRPr lang="en-IN" sz="6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An expression default value cannot depend on a column that has the AUTO_INCREMENT attribute.</a:t>
            </a:r>
          </a:p>
        </p:txBody>
      </p:sp>
      <p:sp>
        <p:nvSpPr>
          <p:cNvPr id="7" name="TextBox 6">
            <a:extLst>
              <a:ext uri="{FF2B5EF4-FFF2-40B4-BE49-F238E27FC236}">
                <a16:creationId xmlns:a16="http://schemas.microsoft.com/office/drawing/2014/main" id="{29FD4F65-EFB7-469C-CA0A-9E7F60248FCD}"/>
              </a:ext>
            </a:extLst>
          </p:cNvPr>
          <p:cNvSpPr txBox="1"/>
          <p:nvPr/>
        </p:nvSpPr>
        <p:spPr>
          <a:xfrm>
            <a:off x="203968" y="4581128"/>
            <a:ext cx="11784066" cy="1107996"/>
          </a:xfrm>
          <a:prstGeom prst="rect">
            <a:avLst/>
          </a:prstGeom>
          <a:noFill/>
        </p:spPr>
        <p:txBody>
          <a:bodyPr wrap="square">
            <a:spAutoFit/>
          </a:bodyPr>
          <a:lstStyle/>
          <a:p>
            <a:pPr marL="285750" indent="-285750">
              <a:buFont typeface="Arial" panose="020B0604020202020204" pitchFamily="34" charset="0"/>
              <a:buChar char="•"/>
            </a:pPr>
            <a:r>
              <a:rPr lang="en-US" dirty="0">
                <a:latin typeface="Liberation Mono"/>
              </a:rPr>
              <a:t> </a:t>
            </a: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 KEY </a:t>
            </a:r>
            <a:r>
              <a:rPr lang="en-IN" dirty="0">
                <a:solidFill>
                  <a:srgbClr val="0077AA"/>
                </a:solidFill>
                <a:latin typeface="Liberation Mono"/>
                <a:cs typeface="Arial" panose="020B0604020202020204" pitchFamily="34" charset="0"/>
              </a:rPr>
              <a:t>AUTO_INCREMENT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p>
          <a:p>
            <a:endParaRPr lang="en-IN" sz="600" dirty="0">
              <a:solidFill>
                <a:srgbClr val="00B050"/>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F63122"/>
                </a:solidFill>
                <a:latin typeface="Liberation Mono"/>
              </a:rPr>
              <a:t>// </a:t>
            </a:r>
            <a:r>
              <a:rPr lang="en-IN" dirty="0">
                <a:solidFill>
                  <a:srgbClr val="F63122"/>
                </a:solidFill>
                <a:latin typeface="Liberation Mono"/>
              </a:rPr>
              <a:t>Error</a:t>
            </a:r>
            <a:endParaRPr lang="en-US" dirty="0">
              <a:solidFill>
                <a:srgbClr val="F63122"/>
              </a:solidFill>
              <a:latin typeface="Liberation Mono"/>
            </a:endParaRPr>
          </a:p>
          <a:p>
            <a:pPr marL="285750" indent="-285750">
              <a:buFont typeface="Arial" panose="020B0604020202020204" pitchFamily="34" charset="0"/>
              <a:buChar char="•"/>
            </a:pPr>
            <a:endParaRPr lang="en-US" sz="600" dirty="0">
              <a:solidFill>
                <a:srgbClr val="F63122"/>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US" dirty="0">
                <a:latin typeface="Liberation Mono"/>
              </a:rPr>
              <a:t>temp (c1 </a:t>
            </a:r>
            <a:r>
              <a:rPr lang="en-IN" dirty="0">
                <a:solidFill>
                  <a:srgbClr val="834689"/>
                </a:solidFill>
                <a:latin typeface="Liberation Mono"/>
                <a:cs typeface="Arial" panose="020B0604020202020204" pitchFamily="34" charset="0"/>
              </a:rPr>
              <a:t>INT</a:t>
            </a:r>
            <a:r>
              <a:rPr lang="en-US" dirty="0">
                <a:latin typeface="Liberation Mono"/>
              </a:rPr>
              <a:t>, c2 </a:t>
            </a:r>
            <a:r>
              <a:rPr lang="en-IN" dirty="0">
                <a:solidFill>
                  <a:srgbClr val="834689"/>
                </a:solidFill>
                <a:latin typeface="Liberation Mono"/>
                <a:cs typeface="Arial" panose="020B0604020202020204" pitchFamily="34" charset="0"/>
              </a:rPr>
              <a:t>INT</a:t>
            </a:r>
            <a:r>
              <a:rPr lang="en-US" dirty="0">
                <a:latin typeface="Liberation Mono"/>
              </a:rPr>
              <a:t> , c3 </a:t>
            </a:r>
            <a:r>
              <a:rPr lang="en-IN"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006699"/>
                </a:solidFill>
                <a:latin typeface="Liberation Mono"/>
              </a:rPr>
              <a:t>DEFAULT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c2)); </a:t>
            </a:r>
            <a:r>
              <a:rPr lang="en-US" dirty="0">
                <a:solidFill>
                  <a:srgbClr val="39AE0A"/>
                </a:solidFill>
                <a:latin typeface="Liberation Mono"/>
              </a:rPr>
              <a:t>// OK</a:t>
            </a:r>
            <a:endParaRPr lang="en-IN" dirty="0">
              <a:solidFill>
                <a:srgbClr val="39AE0A"/>
              </a:solidFill>
              <a:latin typeface="Liberation Mono"/>
            </a:endParaRPr>
          </a:p>
        </p:txBody>
      </p:sp>
    </p:spTree>
    <p:extLst>
      <p:ext uri="{BB962C8B-B14F-4D97-AF65-F5344CB8AC3E}">
        <p14:creationId xmlns:p14="http://schemas.microsoft.com/office/powerpoint/2010/main" val="1243358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cs typeface="Arial" panose="020B0604020202020204" pitchFamily="34" charset="0"/>
              </a:rPr>
              <a:t>empl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p>
          <a:p>
            <a:pPr marL="273050"/>
            <a:r>
              <a:rPr lang="en-IN" dirty="0">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p>
          <a:p>
            <a:pPr marL="273050"/>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(c1, c2, c3, c4)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20688"/>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3573016"/>
            <a:ext cx="11449272" cy="326243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endParaRPr lang="en-US"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p>
          <a:p>
            <a:pPr marL="342900" indent="-342900">
              <a:buFont typeface="Arial" panose="020B0604020202020204" pitchFamily="34" charset="0"/>
              <a:buChar char="•"/>
            </a:pPr>
            <a:endParaRPr lang="en-IN" sz="800" dirty="0">
              <a:solidFill>
                <a:schemeClr val="accent6">
                  <a:lumMod val="5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000000"/>
                </a:solidFill>
                <a:effectLst/>
                <a:latin typeface="Liberation Mono"/>
              </a:rPr>
              <a:t>col1</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legal.</a:t>
            </a:r>
            <a:endParaRPr lang="en-IN" b="0" i="0" dirty="0">
              <a:solidFill>
                <a:srgbClr val="FF0000"/>
              </a:solidFill>
              <a:effectLst/>
              <a:latin typeface="Liberation Mono"/>
            </a:endParaRPr>
          </a:p>
          <a:p>
            <a:pPr marL="342900" indent="-342900">
              <a:buFont typeface="Arial" panose="020B0604020202020204" pitchFamily="34" charset="0"/>
              <a:buChar char="•"/>
            </a:pPr>
            <a:endParaRPr lang="en-IN" sz="800" dirty="0">
              <a:solidFill>
                <a:srgbClr val="999999"/>
              </a:solidFill>
              <a:latin typeface="Liberation Mono"/>
              <a:cs typeface="Arial" panose="020B0604020202020204" pitchFamily="34" charset="0"/>
            </a:endParaRPr>
          </a:p>
          <a:p>
            <a:pPr marL="342900" indent="-342900">
              <a:buFont typeface="Arial" panose="020B0604020202020204" pitchFamily="34" charset="0"/>
              <a:buChar char="•"/>
            </a:pPr>
            <a:r>
              <a:rPr lang="en-IN" b="0" i="0" dirty="0">
                <a:solidFill>
                  <a:srgbClr val="0077AA"/>
                </a:solidFill>
                <a:effectLst/>
                <a:latin typeface="Liberation Mono"/>
              </a:rPr>
              <a:t>INSERT</a:t>
            </a:r>
            <a:r>
              <a:rPr lang="en-IN" b="0" i="0" dirty="0">
                <a:solidFill>
                  <a:srgbClr val="000000"/>
                </a:solidFill>
                <a:effectLst/>
                <a:latin typeface="Liberation Mono"/>
              </a:rPr>
              <a:t> </a:t>
            </a:r>
            <a:r>
              <a:rPr lang="en-IN" b="0" i="0" dirty="0">
                <a:solidFill>
                  <a:srgbClr val="0077AA"/>
                </a:solidFill>
                <a:effectLst/>
                <a:latin typeface="Liberation Mono"/>
              </a:rPr>
              <a:t>INTO</a:t>
            </a:r>
            <a:r>
              <a:rPr lang="en-IN" b="0" i="0" dirty="0">
                <a:solidFill>
                  <a:srgbClr val="000000"/>
                </a:solidFill>
                <a:effectLst/>
                <a:latin typeface="Liberation Mono"/>
              </a:rPr>
              <a:t> </a:t>
            </a:r>
            <a:r>
              <a:rPr lang="en-IN" b="0" i="1" dirty="0">
                <a:solidFill>
                  <a:srgbClr val="000000"/>
                </a:solidFill>
                <a:effectLst/>
                <a:latin typeface="Liberation Mono"/>
              </a:rPr>
              <a:t>tbl_name</a:t>
            </a:r>
            <a:r>
              <a:rPr lang="en-IN" b="0" i="0" dirty="0">
                <a:solidFill>
                  <a:srgbClr val="000000"/>
                </a:solidFill>
                <a:effectLst/>
                <a:latin typeface="Liberation Mono"/>
              </a:rPr>
              <a:t> </a:t>
            </a:r>
            <a:r>
              <a:rPr lang="en-IN" dirty="0">
                <a:solidFill>
                  <a:srgbClr val="000000"/>
                </a:solidFill>
                <a:latin typeface="Liberation Mono"/>
              </a:rPr>
              <a:t>(</a:t>
            </a:r>
            <a:r>
              <a:rPr lang="en-IN" b="0" i="0" dirty="0">
                <a:solidFill>
                  <a:srgbClr val="000000"/>
                </a:solidFill>
                <a:effectLst/>
                <a:latin typeface="Liberation Mono"/>
              </a:rPr>
              <a:t>col1</a:t>
            </a:r>
            <a:r>
              <a:rPr lang="en-IN" dirty="0">
                <a:solidFill>
                  <a:srgbClr val="000000"/>
                </a:solidFill>
                <a:latin typeface="Liberation Mono"/>
              </a:rPr>
              <a:t>,</a:t>
            </a:r>
            <a:r>
              <a:rPr lang="en-IN" b="0" i="0" dirty="0">
                <a:solidFill>
                  <a:srgbClr val="000000"/>
                </a:solidFill>
                <a:effectLst/>
                <a:latin typeface="Liberation Mono"/>
              </a:rPr>
              <a:t>col2</a:t>
            </a:r>
            <a:r>
              <a:rPr lang="en-IN" dirty="0">
                <a:solidFill>
                  <a:srgbClr val="000000"/>
                </a:solidFill>
                <a:latin typeface="Liberation Mono"/>
              </a:rPr>
              <a:t>)</a:t>
            </a:r>
            <a:r>
              <a:rPr lang="en-IN" b="0" i="0" dirty="0">
                <a:solidFill>
                  <a:srgbClr val="000000"/>
                </a:solidFill>
                <a:effectLst/>
                <a:latin typeface="Liberation Mono"/>
              </a:rPr>
              <a:t> </a:t>
            </a:r>
            <a:r>
              <a:rPr lang="en-IN" b="0" i="0" dirty="0">
                <a:solidFill>
                  <a:srgbClr val="0077AA"/>
                </a:solidFill>
                <a:effectLst/>
                <a:latin typeface="Liberation Mono"/>
              </a:rPr>
              <a:t>VALUES</a:t>
            </a:r>
            <a:r>
              <a:rPr lang="en-IN" dirty="0">
                <a:solidFill>
                  <a:srgbClr val="000000"/>
                </a:solidFill>
                <a:latin typeface="Liberation Mono"/>
              </a:rPr>
              <a:t>(</a:t>
            </a:r>
            <a:r>
              <a:rPr lang="en-IN" b="0" i="0" dirty="0">
                <a:solidFill>
                  <a:srgbClr val="000000"/>
                </a:solidFill>
                <a:effectLst/>
                <a:latin typeface="Liberation Mono"/>
              </a:rPr>
              <a:t>col2</a:t>
            </a:r>
            <a:r>
              <a:rPr lang="en-IN" b="0" i="0" dirty="0">
                <a:solidFill>
                  <a:srgbClr val="A67F59"/>
                </a:solidFill>
                <a:effectLst/>
                <a:latin typeface="Liberation Mono"/>
              </a:rPr>
              <a:t>*</a:t>
            </a:r>
            <a:r>
              <a:rPr lang="en-IN" b="0" i="0" dirty="0">
                <a:solidFill>
                  <a:srgbClr val="990055"/>
                </a:solidFill>
                <a:effectLst/>
                <a:latin typeface="Liberation Mono"/>
              </a:rPr>
              <a:t>2</a:t>
            </a:r>
            <a:r>
              <a:rPr lang="en-IN" dirty="0">
                <a:solidFill>
                  <a:srgbClr val="000000"/>
                </a:solidFill>
                <a:latin typeface="Liberation Mono"/>
              </a:rPr>
              <a:t>,</a:t>
            </a:r>
            <a:r>
              <a:rPr lang="en-IN" b="0" i="0" dirty="0">
                <a:solidFill>
                  <a:srgbClr val="990055"/>
                </a:solidFill>
                <a:effectLst/>
                <a:latin typeface="Liberation Mono"/>
              </a:rPr>
              <a:t>15</a:t>
            </a:r>
            <a:r>
              <a:rPr lang="en-IN" dirty="0">
                <a:solidFill>
                  <a:srgbClr val="000000"/>
                </a:solidFill>
                <a:latin typeface="Liberation Mono"/>
              </a:rPr>
              <a:t>);</a:t>
            </a:r>
            <a:r>
              <a:rPr lang="en-IN" b="0" i="0" dirty="0">
                <a:solidFill>
                  <a:srgbClr val="999999"/>
                </a:solidFill>
                <a:effectLst/>
                <a:latin typeface="Liberation Mono"/>
              </a:rPr>
              <a:t> </a:t>
            </a:r>
            <a:r>
              <a:rPr lang="en-IN" b="0" i="0" dirty="0">
                <a:solidFill>
                  <a:srgbClr val="FF0000"/>
                </a:solidFill>
                <a:effectLst/>
                <a:latin typeface="Liberation Mono"/>
              </a:rPr>
              <a:t>// </a:t>
            </a:r>
            <a:r>
              <a:rPr lang="en-US" b="0" i="0" dirty="0">
                <a:solidFill>
                  <a:srgbClr val="FF0000"/>
                </a:solidFill>
                <a:effectLst/>
                <a:latin typeface="Liberation Mono"/>
              </a:rPr>
              <a:t>is not legal, because the value for col1 refers to col2, which is assigned after col1.</a:t>
            </a:r>
            <a:endParaRPr lang="en-IN" dirty="0">
              <a:solidFill>
                <a:srgbClr val="FF000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28498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
        <p:nvSpPr>
          <p:cNvPr id="6" name="TextBox 5">
            <a:extLst>
              <a:ext uri="{FF2B5EF4-FFF2-40B4-BE49-F238E27FC236}">
                <a16:creationId xmlns:a16="http://schemas.microsoft.com/office/drawing/2014/main" id="{A371CAEA-B753-00E9-60FF-3677C3617DCB}"/>
              </a:ext>
            </a:extLst>
          </p:cNvPr>
          <p:cNvSpPr txBox="1"/>
          <p:nvPr/>
        </p:nvSpPr>
        <p:spPr>
          <a:xfrm>
            <a:off x="371364" y="4149080"/>
            <a:ext cx="11521280" cy="1015663"/>
          </a:xfrm>
          <a:prstGeom prst="rect">
            <a:avLst/>
          </a:prstGeom>
          <a:noFill/>
        </p:spPr>
        <p:txBody>
          <a:bodyPr wrap="square">
            <a:spAutoFit/>
          </a:bodyPr>
          <a:lstStyle/>
          <a:p>
            <a:r>
              <a:rPr lang="en-IN" sz="2000" dirty="0">
                <a:solidFill>
                  <a:srgbClr val="0077AA"/>
                </a:solidFill>
                <a:latin typeface="Liberation Mono"/>
              </a:rPr>
              <a:t>ON</a:t>
            </a:r>
            <a:r>
              <a:rPr lang="en-IN" sz="2000" dirty="0">
                <a:latin typeface="Liberation Mono"/>
              </a:rPr>
              <a:t> </a:t>
            </a:r>
            <a:r>
              <a:rPr lang="en-IN" sz="2000" dirty="0">
                <a:solidFill>
                  <a:srgbClr val="0077AA"/>
                </a:solidFill>
                <a:latin typeface="Liberation Mono"/>
              </a:rPr>
              <a:t>DUPLICATE</a:t>
            </a:r>
            <a:r>
              <a:rPr lang="en-IN" sz="2000" dirty="0">
                <a:latin typeface="Liberation Mono"/>
              </a:rPr>
              <a:t> </a:t>
            </a:r>
            <a:r>
              <a:rPr lang="en-IN" sz="2000" dirty="0">
                <a:solidFill>
                  <a:srgbClr val="0077AA"/>
                </a:solidFill>
                <a:latin typeface="Liberation Mono"/>
              </a:rPr>
              <a:t>KEY</a:t>
            </a:r>
            <a:r>
              <a:rPr lang="en-IN" sz="2000" dirty="0">
                <a:latin typeface="Liberation Mono"/>
              </a:rPr>
              <a:t> </a:t>
            </a:r>
            <a:r>
              <a:rPr lang="en-IN" sz="2000" dirty="0">
                <a:solidFill>
                  <a:srgbClr val="0077AA"/>
                </a:solidFill>
                <a:latin typeface="Liberation Mono"/>
              </a:rPr>
              <a:t>UPDATE</a:t>
            </a:r>
            <a:r>
              <a:rPr lang="en-IN" sz="2000" dirty="0">
                <a:latin typeface="Liberation Mono"/>
              </a:rPr>
              <a:t> clause is used in INSERT statements to deal with situations where a duplicate key (like a </a:t>
            </a:r>
            <a:r>
              <a:rPr lang="en-IN" sz="2000" b="1" dirty="0">
                <a:latin typeface="Liberation Mono"/>
              </a:rPr>
              <a:t>PRIMARY KEY</a:t>
            </a:r>
            <a:r>
              <a:rPr lang="en-IN" sz="2000" dirty="0">
                <a:latin typeface="Liberation Mono"/>
              </a:rPr>
              <a:t> or </a:t>
            </a:r>
            <a:r>
              <a:rPr lang="en-IN" sz="2000" b="1" dirty="0">
                <a:latin typeface="Liberation Mono"/>
              </a:rPr>
              <a:t>UNIQUE KEY</a:t>
            </a:r>
            <a:r>
              <a:rPr lang="en-IN" sz="2000" dirty="0">
                <a:latin typeface="Liberation Mono"/>
              </a:rPr>
              <a:t>) would lead to a conflict. Instead of throwing an error, MySQL updates the existing record.</a:t>
            </a:r>
          </a:p>
        </p:txBody>
      </p:sp>
    </p:spTree>
    <p:extLst>
      <p:ext uri="{BB962C8B-B14F-4D97-AF65-F5344CB8AC3E}">
        <p14:creationId xmlns:p14="http://schemas.microsoft.com/office/powerpoint/2010/main" val="13857272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10" name="Rectangle 9">
            <a:extLst>
              <a:ext uri="{FF2B5EF4-FFF2-40B4-BE49-F238E27FC236}">
                <a16:creationId xmlns:a16="http://schemas.microsoft.com/office/drawing/2014/main" id="{F86BF11C-C3CF-107B-1BA1-F800AA7CEF3D}"/>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2760717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IGNORE</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a:t>
            </a:r>
            <a:r>
              <a:rPr lang="en-IN" sz="2000" i="1" dirty="0">
                <a:latin typeface="Liberation Mono"/>
              </a:rPr>
              <a:t>field_name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a:t>
            </a:r>
          </a:p>
          <a:p>
            <a:r>
              <a:rPr lang="en-IN" sz="2000" dirty="0">
                <a:latin typeface="Liberation Mono"/>
              </a:rPr>
              <a:t>{</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 name="Rectangle 1">
            <a:extLst>
              <a:ext uri="{FF2B5EF4-FFF2-40B4-BE49-F238E27FC236}">
                <a16:creationId xmlns:a16="http://schemas.microsoft.com/office/drawing/2014/main" id="{B79D08FF-3A57-7E4C-075F-FACF2F3F3305}"/>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2653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2065758"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119336" y="188640"/>
            <a:ext cx="4320480" cy="646331"/>
          </a:xfrm>
          <a:prstGeom prst="rect">
            <a:avLst/>
          </a:prstGeom>
        </p:spPr>
        <p:txBody>
          <a:bodyPr wrap="square">
            <a:spAutoFit/>
          </a:bodyPr>
          <a:lstStyle/>
          <a:p>
            <a:r>
              <a:rPr lang="en-US" b="1" dirty="0">
                <a:latin typeface="Palatino Linotype" pitchFamily="18" charset="0"/>
              </a:rPr>
              <a:t>The biggest disadvantage of file-based storage is as follows.</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893613"/>
            <a:ext cx="11953327" cy="5847755"/>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pPr marL="273050"/>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 </a:t>
            </a:r>
            <a:r>
              <a:rPr lang="en-US" b="1" dirty="0">
                <a:solidFill>
                  <a:srgbClr val="FF0000"/>
                </a:solidFill>
                <a:latin typeface="Palatino Linotype" panose="02040502050505030304" pitchFamily="18" charset="0"/>
              </a:rPr>
              <a:t>saving</a:t>
            </a:r>
            <a:r>
              <a:rPr lang="en-US" dirty="0">
                <a:solidFill>
                  <a:srgbClr val="006C86"/>
                </a:solidFill>
                <a:latin typeface="Palatino Linotype" panose="02040502050505030304" pitchFamily="18" charset="0"/>
              </a:rPr>
              <a:t> and </a:t>
            </a:r>
            <a:r>
              <a:rPr lang="en-US" b="1" dirty="0">
                <a:solidFill>
                  <a:srgbClr val="FF0000"/>
                </a:solidFill>
                <a:latin typeface="Palatino Linotype" panose="02040502050505030304" pitchFamily="18" charset="0"/>
              </a:rPr>
              <a:t>current</a:t>
            </a:r>
            <a:r>
              <a:rPr lang="en-US" dirty="0">
                <a:solidFill>
                  <a:srgbClr val="006C86"/>
                </a:solidFill>
                <a:latin typeface="Palatino Linotype" panose="02040502050505030304" pitchFamily="18" charset="0"/>
              </a:rPr>
              <a:t> account. In such a situation a customer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pPr marL="273050"/>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 also if the saving account department wants to share data with loan department, they need to manually copy files, leading to delays because File Systems do not support multi-user environments.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 </a:t>
            </a:r>
          </a:p>
          <a:p>
            <a:pPr marL="285750" indent="-285750">
              <a:buFont typeface="Arial" panose="020B0604020202020204" pitchFamily="34" charset="0"/>
              <a:buChar char="•"/>
            </a:pPr>
            <a:r>
              <a:rPr lang="en-US" dirty="0">
                <a:solidFill>
                  <a:srgbClr val="006C86"/>
                </a:solidFill>
                <a:latin typeface="Palatino Linotype" panose="02040502050505030304" pitchFamily="18" charset="0"/>
              </a:rPr>
              <a:t>(Suppose a loan data is in one file and account holder data in another, there is no easy way to analyze account holder data with his loan status.)</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173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200329"/>
          </a:xfrm>
          <a:prstGeom prst="rect">
            <a:avLst/>
          </a:prstGeom>
        </p:spPr>
        <p:txBody>
          <a:bodyPr wrap="square">
            <a:spAutoFit/>
          </a:bodyPr>
          <a:lstStyle/>
          <a:p>
            <a:r>
              <a:rPr lang="en-IN" sz="2000"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63122"/>
                </a:solidFill>
                <a:latin typeface="Liberation Mono"/>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F63122"/>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statement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REPLACE </a:t>
            </a:r>
            <a:r>
              <a:rPr lang="en-US" dirty="0">
                <a:latin typeface="Palatino Linotype" panose="02040502050505030304" pitchFamily="18" charset="0"/>
              </a:rPr>
              <a:t>works exactly like INSERT, except that if an old row in the table has the same value as a new row for a PRIMARY KEY or a UNIQUE index, </a:t>
            </a:r>
            <a:r>
              <a:rPr lang="en-US" b="1" dirty="0">
                <a:latin typeface="Palatino Linotype" panose="02040502050505030304" pitchFamily="18" charset="0"/>
              </a:rPr>
              <a:t>the old row is deleted before the new row is inserted / it deletes the old row and inserts the new one..</a:t>
            </a:r>
            <a:endParaRPr lang="en-IN" b="1" dirty="0">
              <a:latin typeface="Palatino Linotype" panose="02040502050505030304" pitchFamily="18" charset="0"/>
            </a:endParaRPr>
          </a:p>
        </p:txBody>
      </p:sp>
      <p:sp>
        <p:nvSpPr>
          <p:cNvPr id="3" name="TextBox 2">
            <a:extLst>
              <a:ext uri="{FF2B5EF4-FFF2-40B4-BE49-F238E27FC236}">
                <a16:creationId xmlns:a16="http://schemas.microsoft.com/office/drawing/2014/main" id="{2A15D2AF-7C87-37A2-BA0A-7E82798AF8FF}"/>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REPLACE makes sense only if a </a:t>
            </a:r>
            <a:r>
              <a:rPr lang="en-US" b="1" dirty="0">
                <a:solidFill>
                  <a:srgbClr val="FF0000"/>
                </a:solidFill>
                <a:latin typeface="Arial" panose="020B0604020202020204" pitchFamily="34" charset="0"/>
                <a:cs typeface="Arial" panose="020B0604020202020204" pitchFamily="34" charset="0"/>
              </a:rPr>
              <a:t>table has a </a:t>
            </a:r>
            <a:r>
              <a:rPr lang="en-US" b="1" dirty="0">
                <a:latin typeface="Arial" panose="020B0604020202020204" pitchFamily="34" charset="0"/>
                <a:cs typeface="Arial" panose="020B0604020202020204" pitchFamily="34" charset="0"/>
              </a:rPr>
              <a:t>PRIMARY KEY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UNIQUE index</a:t>
            </a:r>
            <a:r>
              <a:rPr lang="en-US" dirty="0">
                <a:latin typeface="Arial" panose="020B0604020202020204" pitchFamily="34" charset="0"/>
                <a:cs typeface="Arial" panose="020B0604020202020204" pitchFamily="34" charset="0"/>
              </a:rPr>
              <a:t>. Otherwise, it behaves like to INSERT</a:t>
            </a:r>
            <a:r>
              <a:rPr lang="en-IN" dirty="0">
                <a:latin typeface="Arial" panose="020B0604020202020204" pitchFamily="34" charset="0"/>
                <a:cs typeface="Arial" panose="020B0604020202020204" pitchFamily="34" charset="0"/>
              </a:rPr>
              <a:t> statement.</a:t>
            </a:r>
          </a:p>
        </p:txBody>
      </p:sp>
      <p:graphicFrame>
        <p:nvGraphicFramePr>
          <p:cNvPr id="4" name="Table 3">
            <a:extLst>
              <a:ext uri="{FF2B5EF4-FFF2-40B4-BE49-F238E27FC236}">
                <a16:creationId xmlns:a16="http://schemas.microsoft.com/office/drawing/2014/main" id="{78D234D2-008B-70A6-6EB0-437D53F545B2}"/>
              </a:ext>
            </a:extLst>
          </p:cNvPr>
          <p:cNvGraphicFramePr>
            <a:graphicFrameLocks noGrp="1"/>
          </p:cNvGraphicFramePr>
          <p:nvPr>
            <p:extLst>
              <p:ext uri="{D42A27DB-BD31-4B8C-83A1-F6EECF244321}">
                <p14:modId xmlns:p14="http://schemas.microsoft.com/office/powerpoint/2010/main" val="523639120"/>
              </p:ext>
            </p:extLst>
          </p:nvPr>
        </p:nvGraphicFramePr>
        <p:xfrm>
          <a:off x="191344" y="226699"/>
          <a:ext cx="11881320" cy="1463040"/>
        </p:xfrm>
        <a:graphic>
          <a:graphicData uri="http://schemas.openxmlformats.org/drawingml/2006/table">
            <a:tbl>
              <a:tblPr>
                <a:tableStyleId>{5940675A-B579-460E-94D1-54222C63F5DA}</a:tableStyleId>
              </a:tblPr>
              <a:tblGrid>
                <a:gridCol w="3984589">
                  <a:extLst>
                    <a:ext uri="{9D8B030D-6E8A-4147-A177-3AD203B41FA5}">
                      <a16:colId xmlns:a16="http://schemas.microsoft.com/office/drawing/2014/main" val="2915862077"/>
                    </a:ext>
                  </a:extLst>
                </a:gridCol>
                <a:gridCol w="3549907">
                  <a:extLst>
                    <a:ext uri="{9D8B030D-6E8A-4147-A177-3AD203B41FA5}">
                      <a16:colId xmlns:a16="http://schemas.microsoft.com/office/drawing/2014/main" val="1490537092"/>
                    </a:ext>
                  </a:extLst>
                </a:gridCol>
                <a:gridCol w="4346824">
                  <a:extLst>
                    <a:ext uri="{9D8B030D-6E8A-4147-A177-3AD203B41FA5}">
                      <a16:colId xmlns:a16="http://schemas.microsoft.com/office/drawing/2014/main" val="3145833631"/>
                    </a:ext>
                  </a:extLst>
                </a:gridCol>
              </a:tblGrid>
              <a:tr h="0">
                <a:tc>
                  <a:txBody>
                    <a:bodyPr/>
                    <a:lstStyle/>
                    <a:p>
                      <a:pPr algn="ctr"/>
                      <a:r>
                        <a:rPr lang="en-IN" b="1" dirty="0">
                          <a:latin typeface="Arial" panose="020B0604020202020204" pitchFamily="34" charset="0"/>
                          <a:cs typeface="Arial" panose="020B0604020202020204" pitchFamily="34" charset="0"/>
                        </a:rPr>
                        <a:t>Point</a:t>
                      </a:r>
                    </a:p>
                  </a:txBody>
                  <a:tcPr anchor="ctr"/>
                </a:tc>
                <a:tc>
                  <a:txBody>
                    <a:bodyPr/>
                    <a:lstStyle/>
                    <a:p>
                      <a:pPr algn="ctr"/>
                      <a:r>
                        <a:rPr lang="en-IN" b="1" dirty="0">
                          <a:latin typeface="Arial" panose="020B0604020202020204" pitchFamily="34" charset="0"/>
                          <a:cs typeface="Arial" panose="020B0604020202020204" pitchFamily="34" charset="0"/>
                        </a:rPr>
                        <a:t>Replace Into</a:t>
                      </a:r>
                    </a:p>
                  </a:txBody>
                  <a:tcPr anchor="ctr"/>
                </a:tc>
                <a:tc>
                  <a:txBody>
                    <a:bodyPr/>
                    <a:lstStyle/>
                    <a:p>
                      <a:pPr algn="ctr"/>
                      <a:r>
                        <a:rPr lang="en-US" b="1" dirty="0">
                          <a:latin typeface="Arial" panose="020B0604020202020204" pitchFamily="34" charset="0"/>
                          <a:cs typeface="Arial" panose="020B0604020202020204" pitchFamily="34" charset="0"/>
                        </a:rPr>
                        <a:t>Insert ... On Duplicate Key Update</a:t>
                      </a:r>
                    </a:p>
                  </a:txBody>
                  <a:tcPr anchor="ctr"/>
                </a:tc>
                <a:extLst>
                  <a:ext uri="{0D108BD9-81ED-4DB2-BD59-A6C34878D82A}">
                    <a16:rowId xmlns:a16="http://schemas.microsoft.com/office/drawing/2014/main" val="3778949495"/>
                  </a:ext>
                </a:extLst>
              </a:tr>
              <a:tr h="0">
                <a:tc>
                  <a:txBody>
                    <a:bodyPr/>
                    <a:lstStyle/>
                    <a:p>
                      <a:r>
                        <a:rPr lang="en-IN" dirty="0">
                          <a:latin typeface="Arial" panose="020B0604020202020204" pitchFamily="34" charset="0"/>
                          <a:cs typeface="Arial" panose="020B0604020202020204" pitchFamily="34" charset="0"/>
                        </a:rPr>
                        <a:t>on duplicate</a:t>
                      </a:r>
                    </a:p>
                  </a:txBody>
                  <a:tcPr anchor="ctr"/>
                </a:tc>
                <a:tc>
                  <a:txBody>
                    <a:bodyPr/>
                    <a:lstStyle/>
                    <a:p>
                      <a:r>
                        <a:rPr lang="en-US">
                          <a:latin typeface="Arial" panose="020B0604020202020204" pitchFamily="34" charset="0"/>
                          <a:cs typeface="Arial" panose="020B0604020202020204" pitchFamily="34" charset="0"/>
                        </a:rPr>
                        <a:t>Deletes old row, inserts new one</a:t>
                      </a:r>
                    </a:p>
                  </a:txBody>
                  <a:tcPr anchor="ctr"/>
                </a:tc>
                <a:tc>
                  <a:txBody>
                    <a:bodyPr/>
                    <a:lstStyle/>
                    <a:p>
                      <a:r>
                        <a:rPr lang="en-IN">
                          <a:latin typeface="Arial" panose="020B0604020202020204" pitchFamily="34" charset="0"/>
                          <a:cs typeface="Arial" panose="020B0604020202020204" pitchFamily="34" charset="0"/>
                        </a:rPr>
                        <a:t>Updates existing row</a:t>
                      </a:r>
                    </a:p>
                  </a:txBody>
                  <a:tcPr anchor="ctr"/>
                </a:tc>
                <a:extLst>
                  <a:ext uri="{0D108BD9-81ED-4DB2-BD59-A6C34878D82A}">
                    <a16:rowId xmlns:a16="http://schemas.microsoft.com/office/drawing/2014/main" val="1950803936"/>
                  </a:ext>
                </a:extLst>
              </a:tr>
              <a:tr h="0">
                <a:tc>
                  <a:txBody>
                    <a:bodyPr/>
                    <a:lstStyle/>
                    <a:p>
                      <a:r>
                        <a:rPr lang="en-IN">
                          <a:latin typeface="Arial" panose="020B0604020202020204" pitchFamily="34" charset="0"/>
                          <a:cs typeface="Arial" panose="020B0604020202020204" pitchFamily="34" charset="0"/>
                        </a:rPr>
                        <a:t>Auto-increment field changes?</a:t>
                      </a:r>
                    </a:p>
                  </a:txBody>
                  <a:tcPr anchor="ctr"/>
                </a:tc>
                <a:tc>
                  <a:txBody>
                    <a:bodyPr/>
                    <a:lstStyle/>
                    <a:p>
                      <a:r>
                        <a:rPr lang="en-IN" dirty="0">
                          <a:latin typeface="Arial" panose="020B0604020202020204" pitchFamily="34" charset="0"/>
                          <a:cs typeface="Arial" panose="020B0604020202020204" pitchFamily="34" charset="0"/>
                        </a:rPr>
                        <a:t>Yes</a:t>
                      </a:r>
                    </a:p>
                  </a:txBody>
                  <a:tcPr anchor="ctr"/>
                </a:tc>
                <a:tc>
                  <a:txBody>
                    <a:bodyPr/>
                    <a:lstStyle/>
                    <a:p>
                      <a:r>
                        <a:rPr lang="en-US" dirty="0">
                          <a:latin typeface="Arial" panose="020B0604020202020204" pitchFamily="34" charset="0"/>
                          <a:cs typeface="Arial" panose="020B0604020202020204" pitchFamily="34" charset="0"/>
                        </a:rPr>
                        <a:t>No (same row is updated)</a:t>
                      </a:r>
                    </a:p>
                  </a:txBody>
                  <a:tcPr anchor="ctr"/>
                </a:tc>
                <a:extLst>
                  <a:ext uri="{0D108BD9-81ED-4DB2-BD59-A6C34878D82A}">
                    <a16:rowId xmlns:a16="http://schemas.microsoft.com/office/drawing/2014/main" val="2382286534"/>
                  </a:ext>
                </a:extLst>
              </a:tr>
              <a:tr h="0">
                <a:tc>
                  <a:txBody>
                    <a:bodyPr/>
                    <a:lstStyle/>
                    <a:p>
                      <a:r>
                        <a:rPr lang="en-IN">
                          <a:latin typeface="Arial" panose="020B0604020202020204" pitchFamily="34" charset="0"/>
                          <a:cs typeface="Arial" panose="020B0604020202020204" pitchFamily="34" charset="0"/>
                        </a:rPr>
                        <a:t>Triggers (BEFORE/AFTER DELETE)</a:t>
                      </a:r>
                    </a:p>
                  </a:txBody>
                  <a:tcPr anchor="ctr"/>
                </a:tc>
                <a:tc>
                  <a:txBody>
                    <a:bodyPr/>
                    <a:lstStyle/>
                    <a:p>
                      <a:r>
                        <a:rPr lang="en-IN" dirty="0">
                          <a:latin typeface="Arial" panose="020B0604020202020204" pitchFamily="34" charset="0"/>
                          <a:cs typeface="Arial" panose="020B0604020202020204" pitchFamily="34" charset="0"/>
                        </a:rPr>
                        <a:t>Fires</a:t>
                      </a:r>
                    </a:p>
                  </a:txBody>
                  <a:tcPr anchor="ctr"/>
                </a:tc>
                <a:tc>
                  <a:txBody>
                    <a:bodyPr/>
                    <a:lstStyle/>
                    <a:p>
                      <a:r>
                        <a:rPr lang="en-IN" dirty="0">
                          <a:latin typeface="Arial" panose="020B0604020202020204" pitchFamily="34" charset="0"/>
                          <a:cs typeface="Arial" panose="020B0604020202020204" pitchFamily="34" charset="0"/>
                        </a:rPr>
                        <a:t>Not fired</a:t>
                      </a:r>
                    </a:p>
                  </a:txBody>
                  <a:tcPr anchor="ctr"/>
                </a:tc>
                <a:extLst>
                  <a:ext uri="{0D108BD9-81ED-4DB2-BD59-A6C34878D82A}">
                    <a16:rowId xmlns:a16="http://schemas.microsoft.com/office/drawing/2014/main" val="2617558444"/>
                  </a:ext>
                </a:extLst>
              </a:tr>
            </a:tbl>
          </a:graphicData>
        </a:graphic>
      </p:graphicFrame>
    </p:spTree>
    <p:extLst>
      <p:ext uri="{BB962C8B-B14F-4D97-AF65-F5344CB8AC3E}">
        <p14:creationId xmlns:p14="http://schemas.microsoft.com/office/powerpoint/2010/main" val="11749492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3861048"/>
            <a:ext cx="11881319" cy="187743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669900"/>
                </a:solidFill>
                <a:latin typeface="Liberation Mono"/>
              </a:rPr>
              <a:t>'james@gmail.com'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669900"/>
                </a:solidFill>
                <a:latin typeface="Liberation Mono"/>
              </a:rPr>
              <a:t>'james@redifmail.com'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cs typeface="Arial" panose="020B0604020202020204" pitchFamily="34" charset="0"/>
              </a:rPr>
              <a:t>, </a:t>
            </a:r>
            <a:r>
              <a:rPr lang="en-IN" dirty="0">
                <a:solidFill>
                  <a:srgbClr val="669900"/>
                </a:solidFill>
                <a:latin typeface="Liberation Mono"/>
              </a:rPr>
              <a:t>'james@mail.com'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'jack@gmail.com'</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'jr. jack'</a:t>
            </a:r>
            <a:r>
              <a:rPr lang="en-IN" dirty="0">
                <a:latin typeface="Liberation Mono"/>
                <a:cs typeface="Arial" panose="020B0604020202020204" pitchFamily="34" charset="0"/>
              </a:rPr>
              <a:t>, </a:t>
            </a:r>
            <a:r>
              <a:rPr lang="en-IN" dirty="0">
                <a:solidFill>
                  <a:srgbClr val="669900"/>
                </a:solidFill>
                <a:latin typeface="Liberation Mono"/>
              </a:rPr>
              <a:t>'jack@redifmail.com'</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'sr. jack'</a:t>
            </a:r>
            <a:r>
              <a:rPr lang="en-IN" dirty="0">
                <a:latin typeface="Liberation Mono"/>
                <a:cs typeface="Arial" panose="020B0604020202020204" pitchFamily="34" charset="0"/>
              </a:rPr>
              <a:t>, </a:t>
            </a:r>
            <a:r>
              <a:rPr lang="en-IN" dirty="0">
                <a:solidFill>
                  <a:srgbClr val="669900"/>
                </a:solidFill>
                <a:latin typeface="Liberation Mono"/>
              </a:rPr>
              <a:t>'jack@mail.com'</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statement</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US" sz="2000" dirty="0">
                <a:solidFill>
                  <a:srgbClr val="0077AA"/>
                </a:solidFill>
                <a:latin typeface="Liberation Mono"/>
              </a:rPr>
              <a:t>REPLACE</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US" sz="2000" dirty="0">
                <a:latin typeface="Liberation Mono"/>
              </a:rPr>
              <a:t>[(</a:t>
            </a:r>
            <a:r>
              <a:rPr lang="en-US" sz="2000" i="1" dirty="0">
                <a:latin typeface="Liberation Mono"/>
              </a:rPr>
              <a:t>field_name</a:t>
            </a:r>
            <a:r>
              <a:rPr lang="en-US" sz="2000" dirty="0">
                <a:latin typeface="Liberation Mono"/>
              </a:rPr>
              <a:t>,...)]</a:t>
            </a:r>
            <a:r>
              <a:rPr lang="en-IN" sz="2000" dirty="0">
                <a:latin typeface="Liberation Mono"/>
              </a:rPr>
              <a:t> {</a:t>
            </a:r>
            <a:r>
              <a:rPr lang="en-IN" sz="2000" dirty="0">
                <a:solidFill>
                  <a:srgbClr val="0077AA"/>
                </a:solidFill>
                <a:latin typeface="Liberation Mono"/>
              </a:rPr>
              <a:t> VALUES </a:t>
            </a:r>
            <a:r>
              <a:rPr lang="en-IN" sz="2000" dirty="0">
                <a:solidFill>
                  <a:schemeClr val="bg1">
                    <a:lumMod val="65000"/>
                  </a:schemeClr>
                </a:solidFill>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value_list </a:t>
            </a:r>
            <a:r>
              <a:rPr lang="en-IN" sz="2000" dirty="0">
                <a:latin typeface="Liberation Mono"/>
              </a:rPr>
              <a:t>| </a:t>
            </a:r>
            <a:r>
              <a:rPr lang="en-IN" sz="2000" i="1" dirty="0">
                <a:latin typeface="Liberation Mono"/>
              </a:rPr>
              <a:t>expr</a:t>
            </a:r>
            <a:r>
              <a:rPr lang="en-IN" sz="2000" dirty="0">
                <a:latin typeface="Liberation Mono"/>
              </a:rPr>
              <a:t> |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a:t>
            </a:r>
          </a:p>
        </p:txBody>
      </p:sp>
    </p:spTree>
    <p:extLst>
      <p:ext uri="{BB962C8B-B14F-4D97-AF65-F5344CB8AC3E}">
        <p14:creationId xmlns:p14="http://schemas.microsoft.com/office/powerpoint/2010/main" val="27216096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 </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latin typeface="Liberation Mono"/>
              </a:rPr>
              <a:t>(</a:t>
            </a:r>
            <a:r>
              <a:rPr lang="en-IN" dirty="0">
                <a:solidFill>
                  <a:srgbClr val="0077AA"/>
                </a:solidFill>
                <a:latin typeface="Liberation Mono"/>
                <a:cs typeface="Arial" panose="020B0604020202020204" pitchFamily="34" charset="0"/>
              </a:rPr>
              <a:t>AES_DECRYPT</a:t>
            </a:r>
            <a:r>
              <a:rPr lang="en-IN" dirty="0">
                <a:latin typeface="Liberation Mono"/>
              </a:rPr>
              <a:t>(pwd, </a:t>
            </a:r>
            <a:r>
              <a:rPr lang="en-IN" dirty="0">
                <a:solidFill>
                  <a:srgbClr val="669900"/>
                </a:solidFill>
                <a:latin typeface="Liberation Mono"/>
              </a:rPr>
              <a:t>'sharmin1'</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a:t>
            </a:r>
            <a:r>
              <a:rPr lang="en-IN" sz="2000" dirty="0">
                <a:latin typeface="Liberation Mono"/>
              </a:rPr>
              <a:t>[</a:t>
            </a:r>
            <a:r>
              <a:rPr lang="en-IN" sz="2000" dirty="0">
                <a:solidFill>
                  <a:srgbClr val="0077AA"/>
                </a:solidFill>
                <a:latin typeface="Liberation Mono"/>
              </a:rPr>
              <a:t>INTO</a:t>
            </a:r>
            <a:r>
              <a:rPr lang="en-IN" sz="2000" dirty="0">
                <a:latin typeface="Liberation Mono"/>
              </a:rPr>
              <a:t>]</a:t>
            </a:r>
            <a:r>
              <a:rPr lang="en-IN" sz="2000" dirty="0">
                <a:solidFill>
                  <a:srgbClr val="0077AA"/>
                </a:solidFill>
                <a:latin typeface="Liberation Mono"/>
              </a:rPr>
              <a:t> </a:t>
            </a:r>
            <a:r>
              <a:rPr lang="en-IN" sz="2000" dirty="0">
                <a:latin typeface="Liberation Mono"/>
              </a:rPr>
              <a:t>tbl_name [(</a:t>
            </a:r>
            <a:r>
              <a:rPr lang="en-IN" sz="2000" i="1" dirty="0">
                <a:latin typeface="Liberation Mono"/>
              </a:rPr>
              <a:t>col_name</a:t>
            </a:r>
            <a:r>
              <a:rPr lang="en-IN" sz="2000" dirty="0">
                <a:latin typeface="Liberation Mono"/>
              </a:rPr>
              <a:t>,</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21653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Integrity</a:t>
            </a:r>
            <a:r>
              <a:rPr lang="en-US" i="1" dirty="0">
                <a:latin typeface="Palatino Linotype" panose="02040502050505030304" pitchFamily="18" charset="0"/>
              </a:rPr>
              <a:t>: </a:t>
            </a:r>
            <a:r>
              <a:rPr lang="en-US" dirty="0">
                <a:latin typeface="Palatino Linotype" panose="02040502050505030304" pitchFamily="18" charset="0"/>
              </a:rPr>
              <a:t>Data integrity refers to the accuracy and consistency of data. In a file-oriented system, enforcing data integrity is difficult because there are no built-in mechanisms to ensure that data is valid or consistent across multiple files</a:t>
            </a:r>
            <a:r>
              <a:rPr lang="en-US" dirty="0">
                <a:solidFill>
                  <a:srgbClr val="006C86"/>
                </a:solidFill>
                <a:latin typeface="Palatino Linotype" panose="02040502050505030304" pitchFamily="18" charset="0"/>
              </a:rPr>
              <a:t>. </a:t>
            </a:r>
          </a:p>
          <a:p>
            <a:pPr marL="273050"/>
            <a:r>
              <a:rPr lang="en-US" dirty="0">
                <a:solidFill>
                  <a:srgbClr val="006C86"/>
                </a:solidFill>
                <a:latin typeface="Palatino Linotype" panose="02040502050505030304" pitchFamily="18" charset="0"/>
              </a:rPr>
              <a:t>(the balance field value must be grater than 5000.)</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Concurrency Issues: </a:t>
            </a:r>
            <a:r>
              <a:rPr lang="en-US" dirty="0">
                <a:latin typeface="Palatino Linotype" panose="02040502050505030304" pitchFamily="18" charset="0"/>
              </a:rPr>
              <a:t>When multiple users or applications try to access and modify a file at the same time, concurrency problems can arise. </a:t>
            </a:r>
          </a:p>
          <a:p>
            <a:pPr marL="273050"/>
            <a:r>
              <a:rPr lang="en-US" dirty="0">
                <a:solidFill>
                  <a:srgbClr val="006C86"/>
                </a:solidFill>
                <a:latin typeface="Palatino Linotype" panose="02040502050505030304" pitchFamily="18" charset="0"/>
              </a:rPr>
              <a:t>(if two users attempt to update the same file simultaneously, it can lead to data corruption or loss of data.)</a:t>
            </a:r>
          </a:p>
          <a:p>
            <a:pPr marL="273050"/>
            <a:endParaRPr lang="en-US"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Lack of Flexibility: </a:t>
            </a:r>
            <a:r>
              <a:rPr lang="en-US" dirty="0">
                <a:latin typeface="Palatino Linotype" panose="02040502050505030304" pitchFamily="18" charset="0"/>
              </a:rPr>
              <a:t>Modifying the structure of files, such as adding new fields or changing data formats, can be difficult and time-consuming. Changes might require manual updates to each file or even rewriting entire applications that interact with the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Poor Scalability: </a:t>
            </a:r>
            <a:r>
              <a:rPr lang="en-US" dirty="0">
                <a:latin typeface="Palatino Linotype" panose="02040502050505030304" pitchFamily="18" charset="0"/>
              </a:rPr>
              <a:t>As the amount of data grows, file-based systems become less efficient and more difficult to manage. Searching through large files can be slow, and as more files are added, the complexity of managing the system increases.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9419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52736"/>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747889"/>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
        <p:nvSpPr>
          <p:cNvPr id="9" name="Rectangle 8"/>
          <p:cNvSpPr/>
          <p:nvPr/>
        </p:nvSpPr>
        <p:spPr>
          <a:xfrm>
            <a:off x="6023992" y="1331476"/>
            <a:ext cx="6079549" cy="369332"/>
          </a:xfrm>
          <a:prstGeom prst="rect">
            <a:avLst/>
          </a:prstGeom>
        </p:spPr>
        <p:txBody>
          <a:bodyPr wrap="none">
            <a:spAutoFit/>
          </a:bodyPr>
          <a:lstStyle/>
          <a:p>
            <a:r>
              <a:rPr lang="en-IN" dirty="0">
                <a:solidFill>
                  <a:srgbClr val="0077AA"/>
                </a:solidFill>
                <a:latin typeface="Liberation Mono"/>
              </a:rPr>
              <a:t>SELECT</a:t>
            </a:r>
            <a:r>
              <a:rPr lang="en-IN" dirty="0">
                <a:latin typeface="Liberation Mono"/>
              </a:rPr>
              <a:t> ename, job, sal, sal </a:t>
            </a:r>
            <a:r>
              <a:rPr lang="en-IN" dirty="0">
                <a:solidFill>
                  <a:srgbClr val="A67F59"/>
                </a:solidFill>
                <a:latin typeface="Liberation Mono"/>
                <a:cs typeface="Arial" panose="020B0604020202020204" pitchFamily="34" charset="0"/>
              </a:rPr>
              <a:t>*</a:t>
            </a:r>
            <a:r>
              <a:rPr lang="en-IN" dirty="0">
                <a:latin typeface="Liberation Mono"/>
              </a:rPr>
              <a:t> 1.1, sal </a:t>
            </a:r>
            <a:r>
              <a:rPr lang="en-IN" dirty="0">
                <a:solidFill>
                  <a:srgbClr val="A67F59"/>
                </a:solidFill>
                <a:latin typeface="Liberation Mono"/>
                <a:cs typeface="Arial" panose="020B0604020202020204" pitchFamily="34" charset="0"/>
              </a:rPr>
              <a:t>*</a:t>
            </a:r>
            <a:r>
              <a:rPr lang="en-IN" dirty="0">
                <a:latin typeface="Liberation Mono"/>
              </a:rPr>
              <a:t> 1.25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5593389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expr1</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i="1" dirty="0">
                <a:latin typeface="Liberation Mono"/>
              </a:rPr>
              <a:t>col_name2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 </a:t>
            </a:r>
            <a:r>
              <a:rPr lang="en-IN" sz="2000" i="1" dirty="0">
                <a:latin typeface="Liberation Mono"/>
              </a:rPr>
              <a:t>expr2</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i="1" dirty="0">
                <a:latin typeface="Liberation Mono"/>
              </a:rPr>
              <a:t>DEFAULT</a:t>
            </a:r>
            <a:r>
              <a:rPr lang="en-IN" sz="2000" dirty="0">
                <a:latin typeface="Liberation Mono"/>
              </a:rPr>
              <a: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a:t>
            </a:r>
            <a:r>
              <a:rPr lang="en-US" dirty="0" err="1">
                <a:latin typeface="Liberation Mono"/>
              </a:rPr>
              <a:t>votes.candidateID</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dirty="0" err="1">
                <a:latin typeface="Liberation Mono"/>
              </a:rPr>
              <a:t>votes.candidateID</a:t>
            </a:r>
            <a:r>
              <a:rPr lang="en-US" dirty="0">
                <a:latin typeface="Liberation Mono"/>
              </a:rPr>
              <a:t>);</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a:t>
            </a:r>
            <a:r>
              <a:rPr lang="fr-FR" sz="2000" i="1" dirty="0">
                <a:latin typeface="Liberation Mono"/>
              </a:rPr>
              <a:t>partition_name </a:t>
            </a:r>
            <a:r>
              <a:rPr lang="fr-FR" sz="2000" dirty="0">
                <a:latin typeface="Liberation Mono"/>
              </a:rPr>
              <a:t>[,</a:t>
            </a:r>
            <a:r>
              <a:rPr lang="fr-FR" sz="2000" dirty="0">
                <a:solidFill>
                  <a:srgbClr val="0077AA"/>
                </a:solidFill>
                <a:latin typeface="Liberation Mono"/>
              </a:rPr>
              <a:t> </a:t>
            </a:r>
            <a:r>
              <a:rPr lang="fr-FR" sz="2000" i="1" dirty="0">
                <a:latin typeface="Liberation Mono"/>
              </a:rPr>
              <a:t>partition_name</a:t>
            </a:r>
            <a:r>
              <a:rPr lang="fr-FR" sz="2000" dirty="0">
                <a:latin typeface="Liberation Mono"/>
              </a:rPr>
              <a:t>]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i="1" dirty="0">
                <a:latin typeface="Liberation Mono"/>
              </a:rPr>
              <a:t>where_condition</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i="1" dirty="0">
                <a:latin typeface="Liberation Mono"/>
              </a:rPr>
              <a:t>row_count</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BABA31-D6D1-483B-8498-12B917B0631B}"/>
              </a:ext>
            </a:extLst>
          </p:cNvPr>
          <p:cNvSpPr/>
          <p:nvPr/>
        </p:nvSpPr>
        <p:spPr>
          <a:xfrm>
            <a:off x="263351" y="1174680"/>
            <a:ext cx="11598457" cy="3262432"/>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400" b="1"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a:t>
            </a:r>
            <a:r>
              <a:rPr lang="en-IN" b="1" dirty="0">
                <a:solidFill>
                  <a:schemeClr val="bg2">
                    <a:lumMod val="10000"/>
                  </a:schemeClr>
                </a:solidFill>
                <a:latin typeface="Arial" panose="020B0604020202020204" pitchFamily="34" charset="0"/>
                <a:cs typeface="Arial" panose="020B0604020202020204" pitchFamily="34" charset="0"/>
              </a:rPr>
              <a:t>only one </a:t>
            </a:r>
            <a:r>
              <a:rPr lang="en-IN" dirty="0">
                <a:solidFill>
                  <a:srgbClr val="0077AA"/>
                </a:solidFill>
                <a:latin typeface="Arial" panose="020B0604020202020204" pitchFamily="34" charset="0"/>
                <a:cs typeface="Arial" panose="020B0604020202020204" pitchFamily="34" charset="0"/>
              </a:rPr>
              <a:t>AUTO_INCREMENT </a:t>
            </a:r>
            <a:r>
              <a:rPr lang="en-IN" dirty="0">
                <a:solidFill>
                  <a:schemeClr val="bg2">
                    <a:lumMod val="10000"/>
                  </a:schemeClr>
                </a:solidFill>
                <a:latin typeface="Arial" panose="020B0604020202020204" pitchFamily="34" charset="0"/>
                <a:cs typeface="Arial" panose="020B0604020202020204" pitchFamily="34" charset="0"/>
              </a:rPr>
              <a:t>column per table. </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column defined with </a:t>
            </a:r>
            <a:r>
              <a:rPr lang="en-US" dirty="0">
                <a:solidFill>
                  <a:srgbClr val="0077AA"/>
                </a:solidFill>
                <a:latin typeface="Arial" panose="020B0604020202020204" pitchFamily="34" charset="0"/>
                <a:cs typeface="Arial" panose="020B0604020202020204" pitchFamily="34" charset="0"/>
              </a:rPr>
              <a:t>AUTO_INCREMENT </a:t>
            </a:r>
            <a:r>
              <a:rPr lang="en-US" b="1" dirty="0">
                <a:solidFill>
                  <a:schemeClr val="bg2">
                    <a:lumMod val="10000"/>
                  </a:schemeClr>
                </a:solidFill>
                <a:latin typeface="Arial" panose="020B0604020202020204" pitchFamily="34" charset="0"/>
                <a:cs typeface="Arial" panose="020B0604020202020204" pitchFamily="34" charset="0"/>
              </a:rPr>
              <a:t>must be indexed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a:t>
            </a:r>
            <a:r>
              <a:rPr lang="en-IN" dirty="0">
                <a:solidFill>
                  <a:srgbClr val="0077AA"/>
                </a:solidFill>
                <a:latin typeface="Arial" panose="020B0604020202020204" pitchFamily="34" charset="0"/>
                <a:cs typeface="Arial" panose="020B0604020202020204" pitchFamily="34" charset="0"/>
              </a:rPr>
              <a:t>DEFAULT</a:t>
            </a:r>
            <a:r>
              <a:rPr lang="en-IN" dirty="0">
                <a:solidFill>
                  <a:schemeClr val="bg2">
                    <a:lumMod val="10000"/>
                  </a:schemeClr>
                </a:solidFill>
                <a:latin typeface="Arial" panose="020B0604020202020204" pitchFamily="34" charset="0"/>
                <a:cs typeface="Arial" panose="020B0604020202020204" pitchFamily="34" charset="0"/>
              </a:rPr>
              <a: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contains only </a:t>
            </a:r>
            <a:r>
              <a:rPr lang="en-IN" b="1" dirty="0">
                <a:solidFill>
                  <a:schemeClr val="bg2">
                    <a:lumMod val="10000"/>
                  </a:schemeClr>
                </a:solidFill>
                <a:latin typeface="Arial" panose="020B0604020202020204" pitchFamily="34" charset="0"/>
                <a:cs typeface="Arial" panose="020B0604020202020204" pitchFamily="34" charset="0"/>
              </a:rPr>
              <a:t>positive values</a:t>
            </a:r>
            <a:r>
              <a:rPr lang="en-IN" dirty="0">
                <a:solidFill>
                  <a:schemeClr val="bg2">
                    <a:lumMod val="10000"/>
                  </a:schemeClr>
                </a:solidFill>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AUTO_INCREMENT </a:t>
            </a:r>
            <a:r>
              <a:rPr lang="en-US" dirty="0">
                <a:solidFill>
                  <a:schemeClr val="bg2">
                    <a:lumMod val="10000"/>
                  </a:schemeClr>
                </a:solidFill>
                <a:latin typeface="Arial" panose="020B0604020202020204" pitchFamily="34" charset="0"/>
                <a:cs typeface="Arial" panose="020B0604020202020204" pitchFamily="34" charset="0"/>
              </a:rPr>
              <a:t>works only with </a:t>
            </a:r>
            <a:r>
              <a:rPr lang="en-US" b="1" dirty="0">
                <a:solidFill>
                  <a:schemeClr val="bg2">
                    <a:lumMod val="10000"/>
                  </a:schemeClr>
                </a:solidFill>
                <a:latin typeface="Arial" panose="020B0604020202020204" pitchFamily="34" charset="0"/>
                <a:cs typeface="Arial" panose="020B0604020202020204" pitchFamily="34" charset="0"/>
              </a:rPr>
              <a:t>integer types </a:t>
            </a:r>
            <a:r>
              <a:rPr lang="en-US" dirty="0">
                <a:solidFill>
                  <a:schemeClr val="bg2">
                    <a:lumMod val="10000"/>
                  </a:schemeClr>
                </a:solidFill>
                <a:latin typeface="Arial" panose="020B0604020202020204" pitchFamily="34" charset="0"/>
                <a:cs typeface="Arial" panose="020B0604020202020204" pitchFamily="34" charset="0"/>
              </a:rPr>
              <a:t>(TINYINT, SMALLINT, INT, BIGINT . . .)</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a:t>
            </a:r>
            <a:r>
              <a:rPr lang="en-IN" dirty="0">
                <a:solidFill>
                  <a:srgbClr val="A67F5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or </a:t>
            </a:r>
            <a:r>
              <a:rPr lang="en-IN" dirty="0">
                <a:solidFill>
                  <a:srgbClr val="990055"/>
                </a:solidFill>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into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column, it generates </a:t>
            </a:r>
            <a:r>
              <a:rPr lang="en-IN" b="1" dirty="0">
                <a:latin typeface="Arial" panose="020B0604020202020204" pitchFamily="34" charset="0"/>
                <a:cs typeface="Arial" panose="020B0604020202020204" pitchFamily="34" charset="0"/>
              </a:rPr>
              <a:t>next value</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a row is deleted or a transaction is rolled back, the auto_increment number is not reused.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Truncating a table </a:t>
            </a:r>
            <a:r>
              <a:rPr lang="en-US" b="1" dirty="0">
                <a:latin typeface="Arial" panose="020B0604020202020204" pitchFamily="34" charset="0"/>
                <a:cs typeface="Arial" panose="020B0604020202020204" pitchFamily="34" charset="0"/>
              </a:rPr>
              <a:t>resets</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back to </a:t>
            </a:r>
            <a:r>
              <a:rPr lang="en-US" dirty="0">
                <a:solidFill>
                  <a:srgbClr val="990055"/>
                </a:solidFill>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you insert multiple rows in one INSERT, each row gets a </a:t>
            </a:r>
            <a:r>
              <a:rPr lang="en-US" b="1" dirty="0">
                <a:latin typeface="Arial" panose="020B0604020202020204" pitchFamily="34" charset="0"/>
                <a:cs typeface="Arial" panose="020B0604020202020204" pitchFamily="34" charset="0"/>
              </a:rPr>
              <a:t>different value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t>
            </a:r>
            <a:r>
              <a:rPr lang="en-IN" dirty="0">
                <a:solidFill>
                  <a:srgbClr val="0077AA"/>
                </a:solidFill>
                <a:latin typeface="Arial" panose="020B0604020202020204" pitchFamily="34" charset="0"/>
                <a:cs typeface="Arial" panose="020B0604020202020204" pitchFamily="34" charset="0"/>
              </a:rPr>
              <a:t>AUTO_INCREMENT </a:t>
            </a:r>
            <a:r>
              <a:rPr lang="en-IN" dirty="0">
                <a:latin typeface="Arial" panose="020B0604020202020204" pitchFamily="34" charset="0"/>
                <a:cs typeface="Arial" panose="020B0604020202020204" pitchFamily="34" charset="0"/>
              </a:rPr>
              <a:t>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50912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8651777" y="622429"/>
            <a:ext cx="3348879" cy="646331"/>
          </a:xfrm>
          <a:prstGeom prst="rect">
            <a:avLst/>
          </a:prstGeom>
          <a:solidFill>
            <a:schemeClr val="bg1"/>
          </a:solidFill>
        </p:spPr>
        <p:txBody>
          <a:bodyPr wrap="square">
            <a:spAutoFit/>
          </a:bodyPr>
          <a:lstStyle/>
          <a:p>
            <a:r>
              <a:rPr lang="en-IN" b="1"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b="1"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b="1"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27217" y="755412"/>
            <a:ext cx="8157016"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UNIQUE</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a:solidFill>
                  <a:srgbClr val="C00000"/>
                </a:solidFill>
                <a:latin typeface="Arial" panose="020B0604020202020204" pitchFamily="34" charset="0"/>
                <a:cs typeface="Arial" panose="020B0604020202020204" pitchFamily="34" charset="0"/>
              </a:rPr>
              <a:t>PRIMARY</a:t>
            </a:r>
            <a:r>
              <a:rPr lang="en-US"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KEY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ADBB7BA-C44B-9070-4E40-0F9B8C3FF488}"/>
              </a:ext>
            </a:extLst>
          </p:cNvPr>
          <p:cNvGrpSpPr/>
          <p:nvPr/>
        </p:nvGrpSpPr>
        <p:grpSpPr>
          <a:xfrm>
            <a:off x="191344" y="5613047"/>
            <a:ext cx="11670465" cy="1200329"/>
            <a:chOff x="476230" y="5036983"/>
            <a:chExt cx="11385579" cy="1200329"/>
          </a:xfrm>
        </p:grpSpPr>
        <p:sp>
          <p:nvSpPr>
            <p:cNvPr id="3" name="Rectangle 2"/>
            <p:cNvSpPr/>
            <p:nvPr/>
          </p:nvSpPr>
          <p:spPr>
            <a:xfrm>
              <a:off x="476230" y="5036983"/>
              <a:ext cx="3515629" cy="101566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36983"/>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grpSp>
      <p:sp>
        <p:nvSpPr>
          <p:cNvPr id="12" name="TextBox 11">
            <a:extLst>
              <a:ext uri="{FF2B5EF4-FFF2-40B4-BE49-F238E27FC236}">
                <a16:creationId xmlns:a16="http://schemas.microsoft.com/office/drawing/2014/main" id="{1C06E04D-2050-8663-40BA-1E16CD154607}"/>
              </a:ext>
            </a:extLst>
          </p:cNvPr>
          <p:cNvSpPr txBox="1"/>
          <p:nvPr/>
        </p:nvSpPr>
        <p:spPr>
          <a:xfrm>
            <a:off x="191344" y="137870"/>
            <a:ext cx="5760639" cy="400110"/>
          </a:xfrm>
          <a:prstGeom prst="rect">
            <a:avLst/>
          </a:prstGeom>
          <a:solidFill>
            <a:schemeClr val="accent3">
              <a:lumMod val="40000"/>
              <a:lumOff val="60000"/>
            </a:schemeClr>
          </a:solidFill>
        </p:spPr>
        <p:txBody>
          <a:bodyPr wrap="square">
            <a:spAutoFit/>
          </a:bodyPr>
          <a:lstStyle>
            <a:defPPr>
              <a:defRPr lang="en-US"/>
            </a:defPPr>
            <a:lvl1pPr>
              <a:defRPr sz="2000">
                <a:latin typeface="Arial" panose="020B0604020202020204" pitchFamily="34" charset="0"/>
                <a:cs typeface="Arial" panose="020B0604020202020204" pitchFamily="34" charset="0"/>
              </a:defRPr>
            </a:lvl1pPr>
          </a:lstStyle>
          <a:p>
            <a:r>
              <a:rPr lang="en-IN" dirty="0"/>
              <a:t>Gap occurs when :- </a:t>
            </a:r>
            <a:r>
              <a:rPr lang="en-US" dirty="0"/>
              <a:t>INSERT fails or is rolled back</a:t>
            </a:r>
            <a:endParaRPr lang="en-IN" dirty="0"/>
          </a:p>
        </p:txBody>
      </p:sp>
      <p:sp>
        <p:nvSpPr>
          <p:cNvPr id="6" name="TextBox 5">
            <a:extLst>
              <a:ext uri="{FF2B5EF4-FFF2-40B4-BE49-F238E27FC236}">
                <a16:creationId xmlns:a16="http://schemas.microsoft.com/office/drawing/2014/main" id="{0A5D5A68-5CA5-E8FD-2352-2D696B5A2987}"/>
              </a:ext>
            </a:extLst>
          </p:cNvPr>
          <p:cNvSpPr txBox="1"/>
          <p:nvPr/>
        </p:nvSpPr>
        <p:spPr>
          <a:xfrm>
            <a:off x="191344" y="4665330"/>
            <a:ext cx="11987238"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4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20051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dirty="0">
                <a:solidFill>
                  <a:srgbClr val="A67F59"/>
                </a:solidFill>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a:solidFill>
                  <a:srgbClr val="A67F59"/>
                </a:solidFill>
                <a:effectLst/>
                <a:latin typeface="Liberation Mono"/>
              </a:rPr>
              <a:t>NOT</a:t>
            </a:r>
            <a:r>
              <a:rPr lang="en-US" b="0" i="0">
                <a:solidFill>
                  <a:srgbClr val="000000"/>
                </a:solidFill>
                <a:effectLst/>
                <a:latin typeface="Liberation Mono"/>
              </a:rPr>
              <a:t> </a:t>
            </a:r>
            <a:r>
              <a:rPr lang="en-US" dirty="0">
                <a:solidFill>
                  <a:srgbClr val="A67F59"/>
                </a:solidFill>
                <a:latin typeface="Liberation Mono"/>
              </a:rPr>
              <a:t>NULL</a:t>
            </a:r>
            <a:r>
              <a:rPr lang="en-US">
                <a:solidFill>
                  <a:srgbClr val="000000"/>
                </a:solidFill>
                <a:latin typeface="Liberation Mono"/>
              </a:rPr>
              <a:t>,</a:t>
            </a:r>
            <a:r>
              <a:rPr lang="en-US" b="0" i="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691497"/>
            <a:ext cx="8839200" cy="1169551"/>
          </a:xfrm>
          <a:prstGeom prst="rect">
            <a:avLst/>
          </a:prstGeom>
          <a:noFill/>
        </p:spPr>
        <p:txBody>
          <a:bodyPr wrap="square">
            <a:spAutoFit/>
          </a:bodyPr>
          <a:lstStyle/>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@@auto_increment_offset</a:t>
            </a:r>
            <a:r>
              <a:rPr lang="da-DK" dirty="0">
                <a:solidFill>
                  <a:srgbClr val="A67F59"/>
                </a:solidFill>
                <a:effectLst/>
                <a:latin typeface="Liberation Mono"/>
              </a:rPr>
              <a:t>=</a:t>
            </a:r>
            <a:r>
              <a:rPr lang="da-DK" dirty="0">
                <a:solidFill>
                  <a:srgbClr val="990055"/>
                </a:solidFill>
                <a:effectLst/>
                <a:latin typeface="Liberation Mono"/>
              </a:rPr>
              <a:t>5</a:t>
            </a:r>
            <a:r>
              <a:rPr lang="da-DK" dirty="0">
                <a:solidFill>
                  <a:srgbClr val="999999"/>
                </a:solidFill>
                <a:effectLst/>
                <a:latin typeface="Liberation Mono"/>
              </a:rPr>
              <a:t>;</a:t>
            </a:r>
            <a:endParaRPr lang="en-IN" dirty="0">
              <a:solidFill>
                <a:srgbClr val="990055"/>
              </a:solidFill>
              <a:effectLst/>
              <a:latin typeface="Liberation Mono"/>
              <a:cs typeface="Arial" panose="020B0604020202020204" pitchFamily="34" charset="0"/>
            </a:endParaRPr>
          </a:p>
          <a:p>
            <a:pPr marL="342900" indent="-342900">
              <a:buFont typeface="Arial" panose="020B0604020202020204" pitchFamily="34" charset="0"/>
              <a:buChar char="•"/>
            </a:pPr>
            <a:endParaRPr lang="da-DK" sz="800" dirty="0">
              <a:solidFill>
                <a:srgbClr val="0077AA"/>
              </a:solidFill>
              <a:effectLst/>
              <a:latin typeface="Liberation Mono"/>
            </a:endParaRPr>
          </a:p>
          <a:p>
            <a:pPr marL="342900" indent="-342900">
              <a:buFont typeface="Arial" panose="020B0604020202020204" pitchFamily="34" charset="0"/>
              <a:buChar char="•"/>
            </a:pPr>
            <a:r>
              <a:rPr lang="da-DK" dirty="0">
                <a:solidFill>
                  <a:srgbClr val="0077AA"/>
                </a:solidFill>
                <a:effectLst/>
                <a:latin typeface="Liberation Mono"/>
              </a:rPr>
              <a:t>SET</a:t>
            </a:r>
            <a:r>
              <a:rPr lang="da-DK" dirty="0">
                <a:solidFill>
                  <a:srgbClr val="000000"/>
                </a:solidFill>
                <a:effectLst/>
                <a:latin typeface="Liberation Mono"/>
              </a:rPr>
              <a:t> </a:t>
            </a:r>
            <a:r>
              <a:rPr lang="da-DK" dirty="0">
                <a:solidFill>
                  <a:srgbClr val="EE9900"/>
                </a:solidFill>
                <a:effectLst/>
                <a:latin typeface="Liberation Mono"/>
              </a:rPr>
              <a:t>@@auto_increment_increment</a:t>
            </a:r>
            <a:r>
              <a:rPr lang="da-DK" dirty="0">
                <a:solidFill>
                  <a:srgbClr val="A67F59"/>
                </a:solidFill>
                <a:effectLst/>
                <a:latin typeface="Liberation Mono"/>
              </a:rPr>
              <a:t>=</a:t>
            </a:r>
            <a:r>
              <a:rPr lang="da-DK" dirty="0">
                <a:solidFill>
                  <a:srgbClr val="990055"/>
                </a:solidFill>
                <a:effectLst/>
                <a:latin typeface="Liberation Mono"/>
              </a:rPr>
              <a:t>10</a:t>
            </a:r>
            <a:r>
              <a:rPr lang="da-DK" dirty="0">
                <a:solidFill>
                  <a:srgbClr val="999999"/>
                </a:solidFill>
                <a:effectLst/>
                <a:latin typeface="Liberation Mono"/>
              </a:rPr>
              <a:t>;</a:t>
            </a:r>
            <a:endParaRPr lang="en-IN" dirty="0">
              <a:solidFill>
                <a:srgbClr val="990055"/>
              </a:solidFill>
              <a:latin typeface="Liberation Mono"/>
              <a:cs typeface="Arial" panose="020B0604020202020204" pitchFamily="34" charset="0"/>
            </a:endParaRPr>
          </a:p>
          <a:p>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21EEFBC7-2535-E0C9-1AFA-6E093FE8E235}"/>
              </a:ext>
            </a:extLst>
          </p:cNvPr>
          <p:cNvSpPr/>
          <p:nvPr/>
        </p:nvSpPr>
        <p:spPr>
          <a:xfrm>
            <a:off x="480935" y="4450467"/>
            <a:ext cx="11173864" cy="1138773"/>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dirty="0">
              <a:solidFill>
                <a:srgbClr val="0070C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If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set is greater than that of </a:t>
            </a:r>
            <a:r>
              <a:rPr lang="en-US" dirty="0">
                <a:solidFill>
                  <a:srgbClr val="EE9900"/>
                </a:solidFill>
                <a:latin typeface="Arial" panose="020B0604020202020204" pitchFamily="34" charset="0"/>
                <a:cs typeface="Arial" panose="020B0604020202020204" pitchFamily="34" charset="0"/>
              </a:rPr>
              <a:t>auto_increment_increment</a:t>
            </a:r>
            <a:r>
              <a:rPr lang="en-US" dirty="0">
                <a:solidFill>
                  <a:schemeClr val="bg2">
                    <a:lumMod val="10000"/>
                  </a:schemeClr>
                </a:solidFill>
                <a:latin typeface="Arial" panose="020B0604020202020204" pitchFamily="34" charset="0"/>
                <a:cs typeface="Arial" panose="020B0604020202020204" pitchFamily="34" charset="0"/>
              </a:rPr>
              <a:t>, the value of </a:t>
            </a:r>
            <a:r>
              <a:rPr lang="en-US" dirty="0">
                <a:solidFill>
                  <a:srgbClr val="EE9900"/>
                </a:solidFill>
                <a:latin typeface="Arial" panose="020B0604020202020204" pitchFamily="34" charset="0"/>
                <a:cs typeface="Arial" panose="020B0604020202020204" pitchFamily="34" charset="0"/>
              </a:rPr>
              <a:t>auto_increment_offset </a:t>
            </a:r>
            <a:r>
              <a:rPr lang="en-US" dirty="0">
                <a:solidFill>
                  <a:schemeClr val="bg2">
                    <a:lumMod val="10000"/>
                  </a:schemeClr>
                </a:solidFill>
                <a:latin typeface="Arial" panose="020B0604020202020204" pitchFamily="34" charset="0"/>
                <a:cs typeface="Arial" panose="020B0604020202020204" pitchFamily="34" charset="0"/>
              </a:rPr>
              <a:t>is </a:t>
            </a:r>
            <a:r>
              <a:rPr lang="en-US" sz="2000" dirty="0">
                <a:solidFill>
                  <a:srgbClr val="C00000"/>
                </a:solidFill>
                <a:latin typeface="Arial" panose="020B0604020202020204" pitchFamily="34" charset="0"/>
                <a:cs typeface="Arial" panose="020B0604020202020204" pitchFamily="34" charset="0"/>
              </a:rPr>
              <a:t>ignored</a:t>
            </a:r>
            <a:r>
              <a:rPr lang="en-US" dirty="0">
                <a:solidFill>
                  <a:schemeClr val="bg2">
                    <a:lumMod val="10000"/>
                  </a:schemeClr>
                </a:solidFill>
                <a:latin typeface="Arial" panose="020B0604020202020204" pitchFamily="34" charset="0"/>
                <a:cs typeface="Arial" panose="020B0604020202020204" pitchFamily="34" charset="0"/>
              </a:rPr>
              <a:t>.</a:t>
            </a:r>
            <a:endParaRPr lang="en-IN"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731828"/>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836712"/>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9560E6C-F891-48A7-932E-505EAA3E2AFC}"/>
              </a:ext>
            </a:extLst>
          </p:cNvPr>
          <p:cNvSpPr/>
          <p:nvPr/>
        </p:nvSpPr>
        <p:spPr>
          <a:xfrm>
            <a:off x="203967" y="5705380"/>
            <a:ext cx="11784066"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6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116632"/>
            <a:ext cx="11784066" cy="938719"/>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LIKE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preserves generated column information</a:t>
            </a:r>
            <a:r>
              <a:rPr lang="en-IN" sz="1600"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CREATE TABLE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b="1" dirty="0">
                <a:latin typeface="Arial" panose="020B0604020202020204" pitchFamily="34" charset="0"/>
                <a:cs typeface="Arial" panose="020B0604020202020204" pitchFamily="34" charset="0"/>
              </a:rPr>
              <a:t> SELECT </a:t>
            </a:r>
            <a:r>
              <a:rPr lang="en-IN" sz="1600" b="1" dirty="0">
                <a:solidFill>
                  <a:schemeClr val="bg1">
                    <a:lumMod val="50000"/>
                  </a:schemeClr>
                </a:solidFill>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 the destination table </a:t>
            </a:r>
            <a:r>
              <a:rPr lang="en-IN" sz="1600" i="1" dirty="0">
                <a:solidFill>
                  <a:srgbClr val="0089A4"/>
                </a:solidFill>
                <a:latin typeface="Arial" panose="020B0604020202020204" pitchFamily="34" charset="0"/>
                <a:cs typeface="Arial" panose="020B0604020202020204" pitchFamily="34" charset="0"/>
              </a:rPr>
              <a:t>does not preserves generated column information</a:t>
            </a:r>
            <a:r>
              <a:rPr lang="en-IN" sz="1600" dirty="0">
                <a:latin typeface="Arial" panose="020B0604020202020204" pitchFamily="34" charset="0"/>
                <a:cs typeface="Arial" panose="020B0604020202020204" pitchFamily="34" charset="0"/>
              </a:rPr>
              <a:t> from the original table.</a:t>
            </a:r>
          </a:p>
        </p:txBody>
      </p:sp>
      <p:sp>
        <p:nvSpPr>
          <p:cNvPr id="6" name="TextBox 5">
            <a:extLst>
              <a:ext uri="{FF2B5EF4-FFF2-40B4-BE49-F238E27FC236}">
                <a16:creationId xmlns:a16="http://schemas.microsoft.com/office/drawing/2014/main" id="{25D21A0A-AC96-9219-C088-ABC23F32BF9C}"/>
              </a:ext>
            </a:extLst>
          </p:cNvPr>
          <p:cNvSpPr txBox="1"/>
          <p:nvPr/>
        </p:nvSpPr>
        <p:spPr>
          <a:xfrm>
            <a:off x="203967" y="1628800"/>
            <a:ext cx="11784066" cy="923330"/>
          </a:xfrm>
          <a:prstGeom prst="rect">
            <a:avLst/>
          </a:prstGeom>
          <a:noFill/>
        </p:spPr>
        <p:txBody>
          <a:bodyPr wrap="square">
            <a:spAutoFit/>
          </a:bodyPr>
          <a:lstStyle/>
          <a:p>
            <a:r>
              <a:rPr lang="en-US" dirty="0">
                <a:solidFill>
                  <a:schemeClr val="bg2">
                    <a:lumMod val="10000"/>
                  </a:schemeClr>
                </a:solidFill>
                <a:latin typeface="Arial" panose="020B0604020202020204" pitchFamily="34" charset="0"/>
                <a:cs typeface="Arial" panose="020B0604020202020204" pitchFamily="34" charset="0"/>
              </a:rPr>
              <a:t>A SQL generated column is a type of column that stores values calculated from an expression applied to data in other columns of the same table. The value of a generated column cannot be altered manually and is automatically updated whenever the data it depends on changes.</a:t>
            </a:r>
          </a:p>
        </p:txBody>
      </p:sp>
      <p:sp>
        <p:nvSpPr>
          <p:cNvPr id="4" name="Rectangle 3">
            <a:extLst>
              <a:ext uri="{FF2B5EF4-FFF2-40B4-BE49-F238E27FC236}">
                <a16:creationId xmlns:a16="http://schemas.microsoft.com/office/drawing/2014/main" id="{A148D12D-CA56-2796-959C-F16EDC767CBB}"/>
              </a:ext>
            </a:extLst>
          </p:cNvPr>
          <p:cNvSpPr/>
          <p:nvPr/>
        </p:nvSpPr>
        <p:spPr>
          <a:xfrm>
            <a:off x="203967" y="2512055"/>
            <a:ext cx="11784066" cy="329320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6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a:t>
            </a:r>
            <a:r>
              <a:rPr lang="en-IN">
                <a:solidFill>
                  <a:schemeClr val="bg2">
                    <a:lumMod val="10000"/>
                  </a:schemeClr>
                </a:solidFill>
                <a:latin typeface="Arial" panose="020B0604020202020204" pitchFamily="34" charset="0"/>
                <a:cs typeface="Arial" panose="020B0604020202020204" pitchFamily="34" charset="0"/>
              </a:rPr>
              <a:t>function with parameters </a:t>
            </a:r>
            <a:r>
              <a:rPr lang="en-IN" dirty="0">
                <a:solidFill>
                  <a:schemeClr val="bg2">
                    <a:lumMod val="10000"/>
                  </a:schemeClr>
                </a:solidFill>
                <a:latin typeface="Arial" panose="020B0604020202020204" pitchFamily="34" charset="0"/>
                <a:cs typeface="Arial" panose="020B0604020202020204" pitchFamily="34" charset="0"/>
              </a:rPr>
              <a:t>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cannot use a generated column in a DEFAULT clause.</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You </a:t>
            </a:r>
            <a:r>
              <a:rPr lang="en-US" b="1" dirty="0">
                <a:latin typeface="Arial" panose="020B0604020202020204" pitchFamily="34" charset="0"/>
                <a:cs typeface="Arial" panose="020B0604020202020204" pitchFamily="34" charset="0"/>
              </a:rPr>
              <a:t>cannot insert/update</a:t>
            </a:r>
            <a:r>
              <a:rPr lang="en-US" dirty="0">
                <a:latin typeface="Arial" panose="020B0604020202020204" pitchFamily="34" charset="0"/>
                <a:cs typeface="Arial" panose="020B0604020202020204" pitchFamily="34" charset="0"/>
              </a:rPr>
              <a:t> values into a generated column directly.</a:t>
            </a:r>
            <a:endParaRPr lang="en-IN"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Tree>
    <p:extLst>
      <p:ext uri="{BB962C8B-B14F-4D97-AF65-F5344CB8AC3E}">
        <p14:creationId xmlns:p14="http://schemas.microsoft.com/office/powerpoint/2010/main" val="25589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6" name="Rectangle 5"/>
          <p:cNvSpPr/>
          <p:nvPr/>
        </p:nvSpPr>
        <p:spPr>
          <a:xfrm>
            <a:off x="335360" y="1556792"/>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4352-CD3B-7B2A-B144-FFC71000B2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7682A9-949D-7B3A-1238-38121B5D0A1E}"/>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0E338EF2-C9E2-7AB0-6BCE-23A77A1EACE6}"/>
              </a:ext>
            </a:extLst>
          </p:cNvPr>
          <p:cNvSpPr txBox="1"/>
          <p:nvPr/>
        </p:nvSpPr>
        <p:spPr>
          <a:xfrm>
            <a:off x="335360" y="1607889"/>
            <a:ext cx="11449272"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loan(</a:t>
            </a:r>
          </a:p>
          <a:p>
            <a:pPr marL="447675"/>
            <a:r>
              <a:rPr lang="en-IN" dirty="0">
                <a:latin typeface="Liberation Mono"/>
              </a:rPr>
              <a:t>loanID </a:t>
            </a:r>
            <a:r>
              <a:rPr lang="en-IN" dirty="0">
                <a:solidFill>
                  <a:srgbClr val="834689"/>
                </a:solidFill>
                <a:latin typeface="Liberation Mono"/>
                <a:cs typeface="Arial" panose="020B0604020202020204" pitchFamily="34" charset="0"/>
              </a:rPr>
              <a:t>BIGINT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p>
          <a:p>
            <a:pPr marL="447675"/>
            <a:r>
              <a:rPr lang="en-IN" dirty="0">
                <a:latin typeface="Liberation Mono"/>
              </a:rPr>
              <a:t>bankName </a:t>
            </a:r>
            <a:r>
              <a:rPr lang="en-IN" dirty="0">
                <a:solidFill>
                  <a:srgbClr val="834689"/>
                </a:solidFill>
                <a:latin typeface="Liberation Mono"/>
                <a:cs typeface="Arial" panose="020B0604020202020204" pitchFamily="34" charset="0"/>
              </a:rPr>
              <a:t>VARCHAR</a:t>
            </a:r>
            <a:r>
              <a:rPr lang="en-IN" dirty="0">
                <a:latin typeface="Liberation Mono"/>
              </a:rPr>
              <a:t>(50), </a:t>
            </a:r>
          </a:p>
          <a:p>
            <a:pPr marL="447675"/>
            <a:r>
              <a:rPr lang="en-IN" dirty="0">
                <a:latin typeface="Liberation Mono"/>
              </a:rPr>
              <a:t>accountNumber </a:t>
            </a:r>
            <a:r>
              <a:rPr lang="en-IN" dirty="0">
                <a:solidFill>
                  <a:srgbClr val="834689"/>
                </a:solidFill>
                <a:latin typeface="Liberation Mono"/>
                <a:cs typeface="Arial" panose="020B0604020202020204" pitchFamily="34" charset="0"/>
              </a:rPr>
              <a:t>VARCHAR</a:t>
            </a:r>
            <a:r>
              <a:rPr lang="en-IN" dirty="0">
                <a:latin typeface="Liberation Mono"/>
              </a:rPr>
              <a:t>(30), </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p>
          <a:p>
            <a:pPr marL="447675"/>
            <a:r>
              <a:rPr lang="en-IN" dirty="0">
                <a:latin typeface="Liberation Mono"/>
              </a:rPr>
              <a:t>riskStatus </a:t>
            </a:r>
            <a:r>
              <a:rPr lang="en-IN" dirty="0">
                <a:solidFill>
                  <a:srgbClr val="834689"/>
                </a:solidFill>
                <a:latin typeface="Liberation Mono"/>
                <a:cs typeface="Arial" panose="020B0604020202020204" pitchFamily="34" charset="0"/>
              </a:rPr>
              <a:t>VARCHAR</a:t>
            </a:r>
            <a:r>
              <a:rPr lang="en-IN" dirty="0">
                <a:latin typeface="Liberation Mono"/>
              </a:rPr>
              <a:t>(30)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p>
          <a:p>
            <a:pPr marL="447675"/>
            <a:r>
              <a:rPr lang="en-IN" dirty="0">
                <a:solidFill>
                  <a:srgbClr val="DB7BC9"/>
                </a:solidFill>
                <a:latin typeface="Liberation Mono"/>
                <a:cs typeface="Arial" panose="020B0604020202020204" pitchFamily="34" charset="0"/>
              </a:rPr>
              <a:t>CASE</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1000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'Low Risk'</a:t>
            </a:r>
            <a:r>
              <a:rPr lang="en-IN" dirty="0">
                <a:latin typeface="Liberation Mono"/>
              </a:rPr>
              <a:t> </a:t>
            </a:r>
          </a:p>
          <a:p>
            <a:pPr marL="447675"/>
            <a:r>
              <a:rPr lang="en-IN" dirty="0">
                <a:solidFill>
                  <a:srgbClr val="DB7BC9"/>
                </a:solidFill>
                <a:latin typeface="Liberation Mono"/>
                <a:cs typeface="Arial" panose="020B0604020202020204" pitchFamily="34" charset="0"/>
              </a:rPr>
              <a:t>    WHEN</a:t>
            </a:r>
            <a:r>
              <a:rPr lang="en-IN" dirty="0">
                <a:latin typeface="Liberation Mono"/>
              </a:rPr>
              <a:t> amount </a:t>
            </a:r>
            <a:r>
              <a:rPr lang="en-IN" dirty="0">
                <a:solidFill>
                  <a:srgbClr val="0077AA"/>
                </a:solidFill>
                <a:latin typeface="Liberation Mono"/>
                <a:cs typeface="Arial" panose="020B0604020202020204" pitchFamily="34" charset="0"/>
              </a:rPr>
              <a:t>BETWEEN</a:t>
            </a:r>
            <a:r>
              <a:rPr lang="en-IN" dirty="0">
                <a:latin typeface="Liberation Mono"/>
              </a:rPr>
              <a:t> </a:t>
            </a:r>
            <a:r>
              <a:rPr lang="en-IN" dirty="0">
                <a:solidFill>
                  <a:srgbClr val="990055"/>
                </a:solidFill>
                <a:latin typeface="Liberation Mono"/>
              </a:rPr>
              <a:t>1000</a:t>
            </a:r>
            <a:r>
              <a:rPr lang="en-IN" dirty="0">
                <a:latin typeface="Liberation Mono"/>
              </a:rPr>
              <a:t> </a:t>
            </a:r>
            <a:r>
              <a:rPr lang="en-US" dirty="0">
                <a:solidFill>
                  <a:srgbClr val="A67F59"/>
                </a:solidFill>
                <a:latin typeface="Liberation Mono"/>
              </a:rPr>
              <a:t>AND</a:t>
            </a:r>
            <a:r>
              <a:rPr lang="en-IN" dirty="0">
                <a:latin typeface="Liberation Mono"/>
              </a:rPr>
              <a:t> </a:t>
            </a:r>
            <a:r>
              <a:rPr lang="en-IN" dirty="0">
                <a:solidFill>
                  <a:srgbClr val="990055"/>
                </a:solidFill>
                <a:latin typeface="Liberation Mono"/>
              </a:rPr>
              <a:t>2000</a:t>
            </a:r>
            <a:r>
              <a:rPr lang="en-IN" dirty="0">
                <a:latin typeface="Liberation Mono"/>
              </a:rPr>
              <a:t> </a:t>
            </a:r>
            <a:r>
              <a:rPr lang="en-IN" dirty="0">
                <a:solidFill>
                  <a:srgbClr val="DB7BC9"/>
                </a:solidFill>
                <a:latin typeface="Liberation Mono"/>
                <a:cs typeface="Arial" panose="020B0604020202020204" pitchFamily="34" charset="0"/>
              </a:rPr>
              <a:t>THEN</a:t>
            </a:r>
            <a:r>
              <a:rPr lang="en-IN" dirty="0">
                <a:latin typeface="Liberation Mono"/>
              </a:rPr>
              <a:t> </a:t>
            </a:r>
            <a:r>
              <a:rPr lang="en-IN" dirty="0">
                <a:solidFill>
                  <a:srgbClr val="00B050"/>
                </a:solidFill>
                <a:latin typeface="Liberation Mono"/>
              </a:rPr>
              <a:t>'Above Average Risk'</a:t>
            </a:r>
            <a:r>
              <a:rPr lang="en-IN" dirty="0">
                <a:latin typeface="Liberation Mono"/>
              </a:rPr>
              <a:t> </a:t>
            </a:r>
          </a:p>
          <a:p>
            <a:pPr marL="447675"/>
            <a:r>
              <a:rPr lang="en-IN" dirty="0">
                <a:solidFill>
                  <a:srgbClr val="DB7BC9"/>
                </a:solidFill>
                <a:latin typeface="Liberation Mono"/>
                <a:cs typeface="Arial" panose="020B0604020202020204" pitchFamily="34" charset="0"/>
              </a:rPr>
              <a:t>    ELSE</a:t>
            </a:r>
            <a:r>
              <a:rPr lang="en-IN" dirty="0">
                <a:latin typeface="Liberation Mono"/>
              </a:rPr>
              <a:t> </a:t>
            </a:r>
            <a:r>
              <a:rPr lang="en-IN" dirty="0">
                <a:solidFill>
                  <a:srgbClr val="00B050"/>
                </a:solidFill>
                <a:latin typeface="Liberation Mono"/>
              </a:rPr>
              <a:t>'High Risk’</a:t>
            </a:r>
            <a:r>
              <a:rPr lang="en-IN" dirty="0">
                <a:latin typeface="Liberation Mono"/>
              </a:rPr>
              <a:t> </a:t>
            </a:r>
          </a:p>
          <a:p>
            <a:pPr marL="447675"/>
            <a:r>
              <a:rPr lang="en-IN" dirty="0">
                <a:solidFill>
                  <a:srgbClr val="DB7BC9"/>
                </a:solidFill>
                <a:latin typeface="Liberation Mono"/>
                <a:cs typeface="Arial" panose="020B0604020202020204" pitchFamily="34" charset="0"/>
              </a:rPr>
              <a:t>END</a:t>
            </a:r>
            <a:r>
              <a:rPr lang="en-IN" dirty="0">
                <a:latin typeface="Liberation Mono"/>
              </a:rPr>
              <a:t>));</a:t>
            </a:r>
          </a:p>
        </p:txBody>
      </p:sp>
      <p:sp>
        <p:nvSpPr>
          <p:cNvPr id="6" name="Rectangle 5">
            <a:extLst>
              <a:ext uri="{FF2B5EF4-FFF2-40B4-BE49-F238E27FC236}">
                <a16:creationId xmlns:a16="http://schemas.microsoft.com/office/drawing/2014/main" id="{D0630C33-1BBE-0E18-B8E2-83CA3F719474}"/>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3301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9BC5-40D7-82CE-C0EF-C96CD9B739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F6ED-96F6-5FAA-09EA-9F112CE701F0}"/>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8B86702-4267-114D-4F29-8CDE8294A5A5}"/>
              </a:ext>
            </a:extLst>
          </p:cNvPr>
          <p:cNvSpPr txBox="1"/>
          <p:nvPr/>
        </p:nvSpPr>
        <p:spPr>
          <a:xfrm>
            <a:off x="335360" y="1607889"/>
            <a:ext cx="11449272"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patientAdmission(</a:t>
            </a:r>
          </a:p>
          <a:p>
            <a:r>
              <a:rPr lang="en-US" dirty="0">
                <a:latin typeface="Liberation Mono"/>
              </a:rPr>
              <a:t>        admissionID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a:t>
            </a:r>
            <a:r>
              <a:rPr lang="en-US" dirty="0">
                <a:latin typeface="Liberation Mono"/>
              </a:rPr>
              <a:t>,</a:t>
            </a:r>
          </a:p>
          <a:p>
            <a:r>
              <a:rPr lang="en-US" dirty="0">
                <a:latin typeface="Liberation Mono"/>
              </a:rPr>
              <a:t>        patientName </a:t>
            </a:r>
            <a:r>
              <a:rPr lang="en-US" dirty="0">
                <a:solidFill>
                  <a:srgbClr val="834689"/>
                </a:solidFill>
                <a:latin typeface="Liberation Mono"/>
                <a:cs typeface="Arial" panose="020B0604020202020204" pitchFamily="34" charset="0"/>
              </a:rPr>
              <a:t>VARCHAR</a:t>
            </a:r>
            <a:r>
              <a:rPr lang="en-US" dirty="0">
                <a:latin typeface="Liberation Mono"/>
              </a:rPr>
              <a:t>(10),</a:t>
            </a:r>
          </a:p>
          <a:p>
            <a:r>
              <a:rPr lang="en-US" dirty="0">
                <a:latin typeface="Liberation Mono"/>
              </a:rPr>
              <a:t>        referred_by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'ref1'</a:t>
            </a:r>
            <a:r>
              <a:rPr lang="en-US" dirty="0">
                <a:latin typeface="Liberation Mono"/>
              </a:rPr>
              <a:t>, </a:t>
            </a:r>
            <a:r>
              <a:rPr lang="en-US" dirty="0">
                <a:solidFill>
                  <a:srgbClr val="00B050"/>
                </a:solidFill>
                <a:latin typeface="Liberation Mono"/>
              </a:rPr>
              <a:t>'ref2'</a:t>
            </a:r>
            <a:r>
              <a:rPr lang="en-US" dirty="0">
                <a:latin typeface="Liberation Mono"/>
              </a:rPr>
              <a:t>, </a:t>
            </a:r>
            <a:r>
              <a:rPr lang="en-US" dirty="0">
                <a:solidFill>
                  <a:srgbClr val="00B050"/>
                </a:solidFill>
                <a:latin typeface="Liberation Mono"/>
              </a:rPr>
              <a:t>'ref3'</a:t>
            </a:r>
            <a:r>
              <a:rPr lang="en-US" dirty="0">
                <a:latin typeface="Liberation Mono"/>
              </a:rPr>
              <a:t>, </a:t>
            </a:r>
            <a:r>
              <a:rPr lang="en-US" dirty="0">
                <a:solidFill>
                  <a:srgbClr val="00B050"/>
                </a:solidFill>
                <a:latin typeface="Liberation Mono"/>
              </a:rPr>
              <a:t>'ref4'</a:t>
            </a:r>
            <a:r>
              <a:rPr lang="en-US" dirty="0">
                <a:latin typeface="Liberation Mono"/>
              </a:rPr>
              <a:t>, </a:t>
            </a:r>
            <a:r>
              <a:rPr lang="en-US" dirty="0">
                <a:solidFill>
                  <a:srgbClr val="00B050"/>
                </a:solidFill>
                <a:latin typeface="Liberation Mono"/>
              </a:rPr>
              <a:t>'ref5'</a:t>
            </a:r>
            <a:r>
              <a:rPr lang="en-US" dirty="0">
                <a:latin typeface="Liberation Mono"/>
              </a:rPr>
              <a:t>, </a:t>
            </a:r>
            <a:r>
              <a:rPr lang="en-US" dirty="0">
                <a:solidFill>
                  <a:srgbClr val="00B050"/>
                </a:solidFill>
                <a:latin typeface="Liberation Mono"/>
              </a:rPr>
              <a:t>'ref9'</a:t>
            </a:r>
            <a:r>
              <a:rPr lang="en-US" dirty="0">
                <a:latin typeface="Liberation Mono"/>
              </a:rPr>
              <a:t>),</a:t>
            </a:r>
          </a:p>
          <a:p>
            <a:r>
              <a:rPr lang="en-US" dirty="0">
                <a:latin typeface="Liberation Mono"/>
              </a:rPr>
              <a:t>        admissionType </a:t>
            </a:r>
            <a:r>
              <a:rPr lang="en-US" dirty="0">
                <a:solidFill>
                  <a:srgbClr val="834689"/>
                </a:solidFill>
                <a:latin typeface="Liberation Mono"/>
                <a:cs typeface="Arial" panose="020B0604020202020204" pitchFamily="34" charset="0"/>
              </a:rPr>
              <a:t>VARCHAR</a:t>
            </a:r>
            <a:r>
              <a:rPr lang="en-US" dirty="0">
                <a:latin typeface="Liberation Mono"/>
              </a:rPr>
              <a:t>(40)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'ref1'</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'Emergency'</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'ref2'</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'Urgent'</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'ref3'</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'Elective'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'ref4'</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'Newborn'</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'ref5'</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'Trauma Center'</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referred_by = </a:t>
            </a:r>
            <a:r>
              <a:rPr lang="en-US" dirty="0">
                <a:solidFill>
                  <a:srgbClr val="00B050"/>
                </a:solidFill>
                <a:latin typeface="Liberation Mono"/>
              </a:rPr>
              <a:t>'ref9'</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'Information Not Available'</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3ED2B3C9-DFF9-3CC9-0AED-AAEAB6813BE8}"/>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623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EFD-DA1D-4961-05C0-EFA3B5886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85290D4-BF62-859B-EE08-BAEBD327F143}"/>
              </a:ext>
            </a:extLst>
          </p:cNvPr>
          <p:cNvSpPr/>
          <p:nvPr/>
        </p:nvSpPr>
        <p:spPr>
          <a:xfrm>
            <a:off x="191344" y="4"/>
            <a:ext cx="11809312"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ENUM and case when . . . end</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92E107A7-4BDC-33CD-2C4D-54ED784341DC}"/>
              </a:ext>
            </a:extLst>
          </p:cNvPr>
          <p:cNvSpPr txBox="1"/>
          <p:nvPr/>
        </p:nvSpPr>
        <p:spPr>
          <a:xfrm>
            <a:off x="335360" y="1607889"/>
            <a:ext cx="1144927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ticketReservation (</a:t>
            </a:r>
          </a:p>
          <a:p>
            <a:r>
              <a:rPr lang="en-US" dirty="0">
                <a:latin typeface="Liberation Mono"/>
              </a:rPr>
              <a:t>        ticketID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PRIMARY</a:t>
            </a:r>
            <a:r>
              <a:rPr lang="en-US" dirty="0">
                <a:latin typeface="Liberation Mono"/>
              </a:rPr>
              <a:t> </a:t>
            </a:r>
            <a:r>
              <a:rPr lang="en-US" dirty="0">
                <a:solidFill>
                  <a:srgbClr val="C00000"/>
                </a:solidFill>
                <a:latin typeface="Liberation Mono"/>
                <a:cs typeface="Arial" panose="020B0604020202020204" pitchFamily="34" charset="0"/>
              </a:rPr>
              <a:t>KEY </a:t>
            </a:r>
            <a:r>
              <a:rPr lang="en-US" dirty="0">
                <a:solidFill>
                  <a:srgbClr val="0077AA"/>
                </a:solidFill>
                <a:latin typeface="Liberation Mono"/>
                <a:cs typeface="Arial" panose="020B0604020202020204" pitchFamily="34" charset="0"/>
              </a:rPr>
              <a:t>AUTO_INCREMENT</a:t>
            </a:r>
            <a:r>
              <a:rPr lang="en-US" dirty="0">
                <a:latin typeface="Liberation Mono"/>
              </a:rPr>
              <a:t>,</a:t>
            </a:r>
          </a:p>
          <a:p>
            <a:r>
              <a:rPr lang="en-US" dirty="0">
                <a:latin typeface="Liberation Mono"/>
              </a:rPr>
              <a:t>        reservationType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00B050"/>
                </a:solidFill>
                <a:latin typeface="Liberation Mono"/>
              </a:rPr>
              <a:t>'GN'</a:t>
            </a:r>
            <a:r>
              <a:rPr lang="en-US" dirty="0">
                <a:latin typeface="Liberation Mono"/>
              </a:rPr>
              <a:t>, </a:t>
            </a:r>
            <a:r>
              <a:rPr lang="en-US" dirty="0">
                <a:solidFill>
                  <a:srgbClr val="00B050"/>
                </a:solidFill>
                <a:latin typeface="Liberation Mono"/>
              </a:rPr>
              <a:t>'TQ'</a:t>
            </a:r>
            <a:r>
              <a:rPr lang="en-US" dirty="0">
                <a:latin typeface="Liberation Mono"/>
              </a:rPr>
              <a:t>,</a:t>
            </a:r>
            <a:r>
              <a:rPr lang="en-US" dirty="0">
                <a:solidFill>
                  <a:srgbClr val="00B050"/>
                </a:solidFill>
                <a:latin typeface="Liberation Mono"/>
              </a:rPr>
              <a:t>'LD'</a:t>
            </a:r>
            <a:r>
              <a:rPr lang="en-US" dirty="0">
                <a:latin typeface="Liberation Mono"/>
              </a:rPr>
              <a:t>,</a:t>
            </a:r>
            <a:r>
              <a:rPr lang="en-US" dirty="0">
                <a:solidFill>
                  <a:srgbClr val="00B050"/>
                </a:solidFill>
                <a:latin typeface="Liberation Mono"/>
              </a:rPr>
              <a:t>'FT'</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00B050"/>
                </a:solidFill>
                <a:latin typeface="Liberation Mono"/>
              </a:rPr>
              <a:t>'OQ'</a:t>
            </a:r>
            <a:r>
              <a:rPr lang="en-US" dirty="0">
                <a:latin typeface="Liberation Mono"/>
              </a:rPr>
              <a:t>),</a:t>
            </a:r>
          </a:p>
          <a:p>
            <a:r>
              <a:rPr lang="en-US" dirty="0">
                <a:latin typeface="Liberation Mono"/>
              </a:rPr>
              <a:t>        description </a:t>
            </a:r>
            <a:r>
              <a:rPr lang="en-US" dirty="0">
                <a:solidFill>
                  <a:srgbClr val="834689"/>
                </a:solidFill>
                <a:latin typeface="Liberation Mono"/>
                <a:cs typeface="Arial" panose="020B0604020202020204" pitchFamily="34" charset="0"/>
              </a:rPr>
              <a:t>VARCHAR</a:t>
            </a:r>
            <a:r>
              <a:rPr lang="en-US" dirty="0">
                <a:latin typeface="Liberation Mono"/>
              </a:rPr>
              <a:t>(100)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r>
              <a:rPr lang="en-US" dirty="0">
                <a:latin typeface="Liberation Mono"/>
              </a:rPr>
              <a:t>        </a:t>
            </a:r>
            <a:r>
              <a:rPr lang="en-US" dirty="0">
                <a:solidFill>
                  <a:srgbClr val="DB7BC9"/>
                </a:solidFill>
                <a:latin typeface="Liberation Mono"/>
                <a:cs typeface="Arial" panose="020B0604020202020204" pitchFamily="34" charset="0"/>
              </a:rPr>
              <a:t>CASE</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'GN'</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'General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'TQ'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'Tatkal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'LD'</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'Ladies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'FT'</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'Foreign Tourists Quota'</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a:t>
            </a:r>
            <a:r>
              <a:rPr lang="en-US" dirty="0">
                <a:solidFill>
                  <a:schemeClr val="accent5">
                    <a:lumMod val="75000"/>
                  </a:schemeClr>
                </a:solidFill>
                <a:latin typeface="Liberation Mono"/>
                <a:cs typeface="Arial" panose="020B0604020202020204" pitchFamily="34" charset="0"/>
              </a:rPr>
              <a:t> =</a:t>
            </a:r>
            <a:r>
              <a:rPr lang="en-US" dirty="0">
                <a:latin typeface="Liberation Mono"/>
              </a:rPr>
              <a:t> </a:t>
            </a:r>
            <a:r>
              <a:rPr lang="en-US" dirty="0">
                <a:solidFill>
                  <a:srgbClr val="00B050"/>
                </a:solidFill>
                <a:latin typeface="Liberation Mono"/>
              </a:rPr>
              <a:t>'HP'</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'Physically Handicapped'</a:t>
            </a:r>
          </a:p>
          <a:p>
            <a:r>
              <a:rPr lang="en-US" dirty="0">
                <a:latin typeface="Liberation Mono"/>
              </a:rPr>
              <a:t>            </a:t>
            </a:r>
            <a:r>
              <a:rPr lang="en-US" dirty="0">
                <a:solidFill>
                  <a:srgbClr val="DB7BC9"/>
                </a:solidFill>
                <a:latin typeface="Liberation Mono"/>
                <a:cs typeface="Arial" panose="020B0604020202020204" pitchFamily="34" charset="0"/>
              </a:rPr>
              <a:t>WHEN</a:t>
            </a:r>
            <a:r>
              <a:rPr lang="en-US" dirty="0">
                <a:latin typeface="Liberation Mono"/>
              </a:rPr>
              <a:t> reservationType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00B050"/>
                </a:solidFill>
                <a:latin typeface="Liberation Mono"/>
              </a:rPr>
              <a:t>'OQ'</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'Headquarters/High Official, Parliament House, </a:t>
            </a:r>
            <a:r>
              <a:rPr lang="en-US" dirty="0" err="1">
                <a:solidFill>
                  <a:srgbClr val="00B050"/>
                </a:solidFill>
                <a:latin typeface="Liberation Mono"/>
              </a:rPr>
              <a:t>Defence</a:t>
            </a:r>
            <a:r>
              <a:rPr lang="en-US" dirty="0">
                <a:solidFill>
                  <a:srgbClr val="00B050"/>
                </a:solidFill>
                <a:latin typeface="Liberation Mono"/>
              </a:rPr>
              <a:t>, Duty Pass Quota'</a:t>
            </a:r>
          </a:p>
          <a:p>
            <a:r>
              <a:rPr lang="en-US" dirty="0">
                <a:latin typeface="Liberation Mono"/>
              </a:rPr>
              <a:t>       </a:t>
            </a:r>
            <a:r>
              <a:rPr lang="en-US" dirty="0">
                <a:solidFill>
                  <a:srgbClr val="DB7BC9"/>
                </a:solidFill>
                <a:latin typeface="Liberation Mono"/>
                <a:cs typeface="Arial" panose="020B0604020202020204" pitchFamily="34" charset="0"/>
              </a:rPr>
              <a:t>END</a:t>
            </a:r>
            <a:r>
              <a:rPr lang="en-US" dirty="0">
                <a:latin typeface="Liberation Mono"/>
              </a:rPr>
              <a:t>));</a:t>
            </a:r>
          </a:p>
        </p:txBody>
      </p:sp>
      <p:sp>
        <p:nvSpPr>
          <p:cNvPr id="6" name="Rectangle 5">
            <a:extLst>
              <a:ext uri="{FF2B5EF4-FFF2-40B4-BE49-F238E27FC236}">
                <a16:creationId xmlns:a16="http://schemas.microsoft.com/office/drawing/2014/main" id="{B0380453-AD6A-F44D-E477-EFDBC26D1C2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4900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B3698-F2BD-8AA9-764B-5528615AA0F7}"/>
              </a:ext>
            </a:extLst>
          </p:cNvPr>
          <p:cNvSpPr txBox="1"/>
          <p:nvPr/>
        </p:nvSpPr>
        <p:spPr>
          <a:xfrm>
            <a:off x="334800" y="1609200"/>
            <a:ext cx="1173730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hostelBilling(</a:t>
            </a:r>
          </a:p>
          <a:p>
            <a:pPr marL="447675"/>
            <a:r>
              <a:rPr lang="en-IN" dirty="0">
                <a:latin typeface="Liberation Mono"/>
              </a:rPr>
              <a:t>billingID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AUTO_INCREMENT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pPr marL="447675"/>
            <a:r>
              <a:rPr lang="en-IN" dirty="0">
                <a:latin typeface="Liberation Mono"/>
              </a:rPr>
              <a:t>studentID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roomRent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messCharges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laundryCharges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discountPercent </a:t>
            </a:r>
            <a:r>
              <a:rPr lang="en-IN" dirty="0">
                <a:solidFill>
                  <a:srgbClr val="834689"/>
                </a:solidFill>
                <a:latin typeface="Liberation Mono"/>
                <a:cs typeface="Arial" panose="020B0604020202020204" pitchFamily="34" charset="0"/>
              </a:rPr>
              <a:t>INT</a:t>
            </a:r>
            <a:r>
              <a:rPr lang="en-IN" dirty="0">
                <a:latin typeface="Liberation Mono"/>
              </a:rPr>
              <a:t>,</a:t>
            </a:r>
          </a:p>
          <a:p>
            <a:pPr marL="447675"/>
            <a:r>
              <a:rPr lang="en-IN" dirty="0">
                <a:latin typeface="Liberation Mono"/>
              </a:rPr>
              <a:t>amount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((roomRent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messCharges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laundryCharges) </a:t>
            </a:r>
            <a:r>
              <a:rPr lang="en-IN" dirty="0">
                <a:solidFill>
                  <a:schemeClr val="accent5">
                    <a:lumMod val="75000"/>
                  </a:schemeClr>
                </a:solidFill>
                <a:latin typeface="Liberation Mono"/>
                <a:cs typeface="Arial" panose="020B0604020202020204" pitchFamily="34" charset="0"/>
              </a:rPr>
              <a:t>*</a:t>
            </a:r>
            <a:r>
              <a:rPr lang="en-IN" dirty="0">
                <a:latin typeface="Liberation Mono"/>
              </a:rPr>
              <a:t> discountPercent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US" dirty="0">
                <a:latin typeface="Liberation Mono"/>
              </a:rPr>
              <a:t>, </a:t>
            </a:r>
          </a:p>
          <a:p>
            <a:pPr marL="447675"/>
            <a:r>
              <a:rPr lang="en-US" dirty="0">
                <a:latin typeface="Liberation Mono"/>
              </a:rPr>
              <a:t>amenities varchar(150) </a:t>
            </a:r>
            <a:r>
              <a:rPr lang="en-US" dirty="0">
                <a:solidFill>
                  <a:srgbClr val="0077AA"/>
                </a:solidFill>
                <a:latin typeface="Liberation Mono"/>
                <a:cs typeface="Arial" panose="020B0604020202020204" pitchFamily="34" charset="0"/>
              </a:rPr>
              <a:t>GENERATED</a:t>
            </a:r>
            <a:r>
              <a:rPr lang="en-US" dirty="0">
                <a:latin typeface="Liberation Mono"/>
              </a:rPr>
              <a:t> </a:t>
            </a:r>
            <a:r>
              <a:rPr lang="en-US" dirty="0">
                <a:solidFill>
                  <a:srgbClr val="0077AA"/>
                </a:solidFill>
                <a:latin typeface="Liberation Mono"/>
                <a:cs typeface="Arial" panose="020B0604020202020204" pitchFamily="34" charset="0"/>
              </a:rPr>
              <a:t>ALWAYS</a:t>
            </a:r>
            <a:r>
              <a:rPr lang="en-US" dirty="0">
                <a:latin typeface="Liberation Mono"/>
              </a:rPr>
              <a:t> </a:t>
            </a:r>
            <a:r>
              <a:rPr lang="en-US" dirty="0">
                <a:solidFill>
                  <a:srgbClr val="0077AA"/>
                </a:solidFill>
                <a:latin typeface="Liberation Mono"/>
                <a:cs typeface="Arial" panose="020B0604020202020204" pitchFamily="34" charset="0"/>
              </a:rPr>
              <a:t>AS</a:t>
            </a:r>
            <a:r>
              <a:rPr lang="en-US" dirty="0">
                <a:latin typeface="Liberation Mono"/>
              </a:rPr>
              <a:t> (</a:t>
            </a:r>
          </a:p>
          <a:p>
            <a:pPr marL="447675"/>
            <a:r>
              <a:rPr lang="en-US" dirty="0">
                <a:solidFill>
                  <a:srgbClr val="DB7BC9"/>
                </a:solidFill>
                <a:latin typeface="Liberation Mono"/>
                <a:cs typeface="Arial" panose="020B0604020202020204" pitchFamily="34" charset="0"/>
              </a:rPr>
              <a:t>CASE</a:t>
            </a:r>
            <a:r>
              <a:rPr lang="en-US" dirty="0">
                <a:latin typeface="Liberation Mono"/>
              </a:rPr>
              <a:t> </a:t>
            </a:r>
          </a:p>
          <a:p>
            <a:pPr marL="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5000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6000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&amp; Bed-sheets'</a:t>
            </a:r>
            <a:r>
              <a:rPr lang="en-US" dirty="0">
                <a:latin typeface="Liberation Mono"/>
              </a:rPr>
              <a:t> </a:t>
            </a:r>
          </a:p>
          <a:p>
            <a:pPr marL="982663" indent="-447675"/>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6001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8000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&amp; Lockers'</a:t>
            </a:r>
            <a:r>
              <a:rPr lang="en-US" dirty="0">
                <a:latin typeface="Liberation Mono"/>
              </a:rPr>
              <a:t> </a:t>
            </a:r>
          </a:p>
          <a:p>
            <a:pPr marL="982663" indent="-534988"/>
            <a:r>
              <a:rPr lang="en-US" dirty="0">
                <a:solidFill>
                  <a:srgbClr val="DB7BC9"/>
                </a:solidFill>
                <a:latin typeface="Liberation Mono"/>
                <a:cs typeface="Arial" panose="020B0604020202020204" pitchFamily="34" charset="0"/>
              </a:rPr>
              <a:t>   WHEN</a:t>
            </a:r>
            <a:r>
              <a:rPr lang="en-US" dirty="0">
                <a:latin typeface="Liberation Mono"/>
              </a:rPr>
              <a:t> (roomRent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messCharges </a:t>
            </a:r>
            <a:r>
              <a:rPr lang="en-US" dirty="0">
                <a:solidFill>
                  <a:schemeClr val="accent5">
                    <a:lumMod val="75000"/>
                  </a:schemeClr>
                </a:solidFill>
                <a:latin typeface="Liberation Mono"/>
                <a:cs typeface="Arial" panose="020B0604020202020204" pitchFamily="34" charset="0"/>
              </a:rPr>
              <a:t>+</a:t>
            </a:r>
            <a:r>
              <a:rPr lang="en-US" dirty="0">
                <a:latin typeface="Liberation Mono"/>
              </a:rPr>
              <a:t> laundryCharges) </a:t>
            </a:r>
            <a:r>
              <a:rPr lang="en-IN" dirty="0">
                <a:solidFill>
                  <a:srgbClr val="0077AA"/>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8001</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10000</a:t>
            </a:r>
            <a:r>
              <a:rPr lang="en-US" dirty="0">
                <a:latin typeface="Liberation Mono"/>
              </a:rPr>
              <a:t> </a:t>
            </a:r>
            <a:r>
              <a:rPr lang="en-US" dirty="0">
                <a:solidFill>
                  <a:srgbClr val="DB7BC9"/>
                </a:solidFill>
                <a:latin typeface="Liberation Mono"/>
                <a:cs typeface="Arial" panose="020B0604020202020204" pitchFamily="34" charset="0"/>
              </a:rPr>
              <a:t>THEN</a:t>
            </a:r>
            <a:r>
              <a:rPr lang="en-US" dirty="0">
                <a:latin typeface="Liberation Mono"/>
              </a:rPr>
              <a:t> </a:t>
            </a:r>
            <a:r>
              <a:rPr lang="en-US" dirty="0">
                <a:solidFill>
                  <a:srgbClr val="00B050"/>
                </a:solidFill>
                <a:latin typeface="Liberation Mono"/>
              </a:rPr>
              <a:t>'Wi-Fi, Bed-sheets, Reading Room, Lockers and Ac, Fridge, Induction stove'</a:t>
            </a:r>
            <a:r>
              <a:rPr lang="en-US" dirty="0">
                <a:latin typeface="Liberation Mono"/>
              </a:rPr>
              <a:t> </a:t>
            </a:r>
          </a:p>
          <a:p>
            <a:pPr marL="447675"/>
            <a:r>
              <a:rPr lang="en-US" dirty="0">
                <a:solidFill>
                  <a:srgbClr val="DB7BC9"/>
                </a:solidFill>
                <a:latin typeface="Liberation Mono"/>
                <a:cs typeface="Arial" panose="020B0604020202020204" pitchFamily="34" charset="0"/>
              </a:rPr>
              <a:t>END</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EE4C25B7-CC60-F745-B394-FA9AD3DB6D44}"/>
              </a:ext>
            </a:extLst>
          </p:cNvPr>
          <p:cNvSpPr/>
          <p:nvPr/>
        </p:nvSpPr>
        <p:spPr>
          <a:xfrm>
            <a:off x="983432" y="4"/>
            <a:ext cx="968397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generated always as column with case when . . . end</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755C62EF-B8E4-6CA0-8CD7-0ACC99080926}"/>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45237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AB3AA83E-E307-BEFA-7D26-2FF9DBC40EFF}"/>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3690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254FBC-3588-4BD4-9D83-1D10BDE9C204}"/>
              </a:ext>
            </a:extLst>
          </p:cNvPr>
          <p:cNvSpPr txBox="1"/>
          <p:nvPr/>
        </p:nvSpPr>
        <p:spPr>
          <a:xfrm>
            <a:off x="335360" y="2494800"/>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
        <p:nvSpPr>
          <p:cNvPr id="3" name="Rectangle 2">
            <a:extLst>
              <a:ext uri="{FF2B5EF4-FFF2-40B4-BE49-F238E27FC236}">
                <a16:creationId xmlns:a16="http://schemas.microsoft.com/office/drawing/2014/main" id="{6C740BC7-A734-3B47-99F3-EC32C01A0A32}"/>
              </a:ext>
            </a:extLst>
          </p:cNvPr>
          <p:cNvSpPr/>
          <p:nvPr/>
        </p:nvSpPr>
        <p:spPr>
          <a:xfrm>
            <a:off x="335360" y="923821"/>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chemeClr val="bg1">
                    <a:lumMod val="50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DB7BC9"/>
                </a:solidFill>
                <a:latin typeface="Arial" panose="020B0604020202020204" pitchFamily="34" charset="0"/>
                <a:cs typeface="Arial" panose="020B0604020202020204" pitchFamily="34" charset="0"/>
              </a:rPr>
              <a:t>CASE</a:t>
            </a:r>
            <a:r>
              <a:rPr lang="en-IN" dirty="0">
                <a:solidFill>
                  <a:srgbClr val="0077AA"/>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WHEN</a:t>
            </a:r>
            <a:r>
              <a:rPr lang="en-IN" dirty="0">
                <a:solidFill>
                  <a:srgbClr val="0077AA"/>
                </a:solidFill>
                <a:latin typeface="Arial" panose="020B0604020202020204" pitchFamily="34" charset="0"/>
                <a:cs typeface="Arial" panose="020B0604020202020204" pitchFamily="34" charset="0"/>
              </a:rPr>
              <a:t> </a:t>
            </a:r>
            <a:r>
              <a:rPr lang="en-IN" dirty="0">
                <a:solidFill>
                  <a:schemeClr val="tx1">
                    <a:lumMod val="85000"/>
                    <a:lumOff val="15000"/>
                  </a:schemeClr>
                </a:solidFill>
                <a:latin typeface="Arial" panose="020B0604020202020204" pitchFamily="34" charset="0"/>
                <a:cs typeface="Arial" panose="020B0604020202020204" pitchFamily="34" charset="0"/>
              </a:rPr>
              <a:t>. . . </a:t>
            </a:r>
            <a:r>
              <a:rPr lang="en-IN" dirty="0">
                <a:solidFill>
                  <a:srgbClr val="DB7BC9"/>
                </a:solidFill>
                <a:latin typeface="Arial" panose="020B0604020202020204" pitchFamily="34" charset="0"/>
                <a:cs typeface="Arial" panose="020B0604020202020204" pitchFamily="34" charset="0"/>
              </a:rPr>
              <a:t>THEN</a:t>
            </a:r>
            <a:r>
              <a:rPr lang="en-IN" dirty="0">
                <a:solidFill>
                  <a:srgbClr val="0077AA"/>
                </a:solidFill>
                <a:latin typeface="Arial" panose="020B0604020202020204" pitchFamily="34" charset="0"/>
                <a:cs typeface="Arial" panose="020B0604020202020204" pitchFamily="34" charset="0"/>
              </a:rPr>
              <a:t> . . . </a:t>
            </a:r>
            <a:r>
              <a:rPr lang="en-IN" dirty="0">
                <a:solidFill>
                  <a:srgbClr val="DB7BC9"/>
                </a:solidFill>
                <a:latin typeface="Arial" panose="020B0604020202020204" pitchFamily="34" charset="0"/>
                <a:cs typeface="Arial" panose="020B0604020202020204" pitchFamily="34" charset="0"/>
              </a:rPr>
              <a:t>ELSE</a:t>
            </a:r>
            <a:r>
              <a:rPr lang="en-IN" dirty="0">
                <a:solidFill>
                  <a:srgbClr val="0077AA"/>
                </a:solidFill>
                <a:latin typeface="Arial" panose="020B0604020202020204" pitchFamily="34" charset="0"/>
                <a:cs typeface="Arial" panose="020B0604020202020204" pitchFamily="34" charset="0"/>
              </a:rPr>
              <a:t> . . .</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DB7BC9"/>
                </a:solidFill>
                <a:latin typeface="Arial" panose="020B0604020202020204" pitchFamily="34" charset="0"/>
                <a:cs typeface="Arial" panose="020B0604020202020204" pitchFamily="34" charset="0"/>
              </a:rPr>
              <a:t>END</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704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16288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80365" y="2543200"/>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3796585"/>
            <a:ext cx="11431270" cy="280076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p>
          <a:p>
            <a:pPr marL="342900" indent="-342900">
              <a:buFont typeface="Arial" panose="020B0604020202020204" pitchFamily="34" charset="0"/>
              <a:buChar char="•"/>
            </a:pPr>
            <a:endParaRPr lang="en-IN"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queries by default  does not include invisible columns.</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Invisible columns can be indexed and used in constraints (PK, UNIQUE, FK).</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change visibility with ALTER TABLE.</a:t>
            </a:r>
          </a:p>
          <a:p>
            <a:pPr marL="342900" indent="-342900">
              <a:buFont typeface="Arial" panose="020B0604020202020204" pitchFamily="34" charset="0"/>
              <a:buChar char="•"/>
            </a:pPr>
            <a:endParaRPr lang="en-US" sz="4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Both STORED and VIRTUAL generated columns can also be declared VISIBLE or INVISIBLE.</a:t>
            </a:r>
          </a:p>
        </p:txBody>
      </p:sp>
    </p:spTree>
    <p:extLst>
      <p:ext uri="{BB962C8B-B14F-4D97-AF65-F5344CB8AC3E}">
        <p14:creationId xmlns:p14="http://schemas.microsoft.com/office/powerpoint/2010/main" val="39178286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600056" y="1556792"/>
            <a:ext cx="544432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4987B17-CE69-8785-84B0-5FE29FC91AC6}"/>
              </a:ext>
            </a:extLst>
          </p:cNvPr>
          <p:cNvSpPr/>
          <p:nvPr/>
        </p:nvSpPr>
        <p:spPr>
          <a:xfrm>
            <a:off x="1091444" y="3249851"/>
            <a:ext cx="10009112"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VARBINARY is a variable-length binary string column. It’s similar to VARCHAR, but it stores binary data, not text.</a:t>
            </a:r>
            <a:endParaRPr lang="en-IN"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1E97A893-EA5D-5C44-1A63-CFC88374BDA3}"/>
              </a:ext>
            </a:extLst>
          </p:cNvPr>
          <p:cNvSpPr/>
          <p:nvPr/>
        </p:nvSpPr>
        <p:spPr>
          <a:xfrm>
            <a:off x="353361" y="4482439"/>
            <a:ext cx="11431270" cy="193899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VARBINARY stores binary strings, not character strings.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Comparisons are based on numeric byte values, not text collation.</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index VARBINARY columns.</a:t>
            </a:r>
          </a:p>
          <a:p>
            <a:pPr marL="342900" indent="-342900">
              <a:buFont typeface="Arial" panose="020B0604020202020204" pitchFamily="34" charset="0"/>
              <a:buChar char="•"/>
            </a:pPr>
            <a:endParaRPr lang="en-US" sz="600"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You can assign default values but must be valid binary literals.</a:t>
            </a:r>
          </a:p>
        </p:txBody>
      </p:sp>
    </p:spTree>
    <p:extLst>
      <p:ext uri="{BB962C8B-B14F-4D97-AF65-F5344CB8AC3E}">
        <p14:creationId xmlns:p14="http://schemas.microsoft.com/office/powerpoint/2010/main" val="3383703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184" y="4959918"/>
            <a:ext cx="4319686" cy="1898081"/>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2619851"/>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429000"/>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5" name="Rectangle 4">
            <a:extLst>
              <a:ext uri="{FF2B5EF4-FFF2-40B4-BE49-F238E27FC236}">
                <a16:creationId xmlns:a16="http://schemas.microsoft.com/office/drawing/2014/main" id="{C008A4DD-53D6-43AE-A7FD-1A80ED3421CE}"/>
              </a:ext>
            </a:extLst>
          </p:cNvPr>
          <p:cNvSpPr/>
          <p:nvPr/>
        </p:nvSpPr>
        <p:spPr>
          <a:xfrm>
            <a:off x="19998" y="263769"/>
            <a:ext cx="2115562" cy="369332"/>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p:txBody>
      </p:sp>
      <p:sp>
        <p:nvSpPr>
          <p:cNvPr id="4" name="TextBox 3">
            <a:extLst>
              <a:ext uri="{FF2B5EF4-FFF2-40B4-BE49-F238E27FC236}">
                <a16:creationId xmlns:a16="http://schemas.microsoft.com/office/drawing/2014/main" id="{8C5B7DA4-E0E4-3BF8-58DE-A11975780342}"/>
              </a:ext>
            </a:extLst>
          </p:cNvPr>
          <p:cNvSpPr txBox="1"/>
          <p:nvPr/>
        </p:nvSpPr>
        <p:spPr>
          <a:xfrm>
            <a:off x="1919536" y="260648"/>
            <a:ext cx="10152334" cy="646331"/>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 every attribute would have an associated domain.</a:t>
            </a:r>
          </a:p>
        </p:txBody>
      </p:sp>
      <p:sp>
        <p:nvSpPr>
          <p:cNvPr id="7" name="TextBox 6">
            <a:extLst>
              <a:ext uri="{FF2B5EF4-FFF2-40B4-BE49-F238E27FC236}">
                <a16:creationId xmlns:a16="http://schemas.microsoft.com/office/drawing/2014/main" id="{E569948D-CD50-27E0-7620-F0A863D84D45}"/>
              </a:ext>
            </a:extLst>
          </p:cNvPr>
          <p:cNvSpPr txBox="1"/>
          <p:nvPr/>
        </p:nvSpPr>
        <p:spPr>
          <a:xfrm>
            <a:off x="190550" y="836712"/>
            <a:ext cx="11738098" cy="1661993"/>
          </a:xfrm>
          <a:prstGeom prst="rect">
            <a:avLst/>
          </a:prstGeom>
          <a:noFill/>
        </p:spPr>
        <p:txBody>
          <a:bodyPr wrap="square">
            <a:spAutoFit/>
          </a:bodyPr>
          <a:lstStyle/>
          <a:p>
            <a:r>
              <a:rPr lang="en-US" dirty="0">
                <a:solidFill>
                  <a:srgbClr val="FF0000"/>
                </a:solidFill>
                <a:latin typeface="Palatino Linotype" panose="02040502050505030304" pitchFamily="18" charset="0"/>
              </a:rPr>
              <a:t>e.g. </a:t>
            </a:r>
          </a:p>
          <a:p>
            <a:endParaRPr lang="en-US" sz="6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Student</a:t>
            </a:r>
            <a:r>
              <a:rPr lang="en-US" dirty="0">
                <a:latin typeface="Palatino Linotype" panose="02040502050505030304" pitchFamily="18" charset="0"/>
              </a:rPr>
              <a:t>(rollNo:INT, name:VARCHAR(20), address:VARCHAR(50), </a:t>
            </a:r>
            <a:r>
              <a:rPr lang="en-US" dirty="0" err="1">
                <a:latin typeface="Palatino Linotype" panose="02040502050505030304" pitchFamily="18" charset="0"/>
              </a:rPr>
              <a:t>phone:VARCHAR</a:t>
            </a:r>
            <a:r>
              <a:rPr lang="en-US" dirty="0">
                <a:latin typeface="Palatino Linotype" panose="02040502050505030304" pitchFamily="18" charset="0"/>
              </a:rPr>
              <a:t>(12), age:INT, PRIMARY KEY(rollNo)) is relation schema for STUDENT</a:t>
            </a:r>
          </a:p>
          <a:p>
            <a:endParaRPr lang="en-US" sz="7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Customers</a:t>
            </a:r>
            <a:r>
              <a:rPr lang="en-US" dirty="0">
                <a:latin typeface="Palatino Linotype" panose="02040502050505030304" pitchFamily="18" charset="0"/>
              </a:rPr>
              <a:t>(CustomerID:INT, Name:VARCHAR(50), Email:VARCHAR(100), City:VARCHAR(50), PRIMARY KEY(CustomerID)) is relation schema for CUSTOMERS</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160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
        <p:nvSpPr>
          <p:cNvPr id="2" name="TextBox 1">
            <a:extLst>
              <a:ext uri="{FF2B5EF4-FFF2-40B4-BE49-F238E27FC236}">
                <a16:creationId xmlns:a16="http://schemas.microsoft.com/office/drawing/2014/main" id="{41BA9A89-4A6F-2F4E-263D-2A6F8D7DD0AB}"/>
              </a:ext>
            </a:extLst>
          </p:cNvPr>
          <p:cNvSpPr txBox="1"/>
          <p:nvPr/>
        </p:nvSpPr>
        <p:spPr>
          <a:xfrm>
            <a:off x="7218534" y="1685894"/>
            <a:ext cx="4770687"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temp(</a:t>
            </a:r>
          </a:p>
          <a:p>
            <a:r>
              <a:rPr lang="en-IN" dirty="0">
                <a:latin typeface="Liberation Mono"/>
              </a:rPr>
              <a:t>        c1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c2 </a:t>
            </a:r>
            <a:r>
              <a:rPr lang="en-IN" dirty="0">
                <a:solidFill>
                  <a:srgbClr val="834689"/>
                </a:solidFill>
                <a:latin typeface="Liberation Mono"/>
                <a:cs typeface="Arial" panose="020B0604020202020204" pitchFamily="34" charset="0"/>
              </a:rPr>
              <a:t>VARBINARY</a:t>
            </a:r>
            <a:r>
              <a:rPr lang="en-IN" dirty="0">
                <a:latin typeface="Liberation Mono"/>
              </a:rPr>
              <a:t>(4) </a:t>
            </a:r>
            <a:r>
              <a:rPr lang="en-IN" dirty="0">
                <a:solidFill>
                  <a:srgbClr val="0077AA"/>
                </a:solidFill>
                <a:latin typeface="Liberation Mono"/>
                <a:cs typeface="Arial" panose="020B0604020202020204" pitchFamily="34" charset="0"/>
              </a:rPr>
              <a:t>DEFAULT</a:t>
            </a:r>
            <a:r>
              <a:rPr lang="en-IN" dirty="0">
                <a:latin typeface="Liberation Mono"/>
              </a:rPr>
              <a:t> 0x89504E47);</a:t>
            </a:r>
          </a:p>
        </p:txBody>
      </p:sp>
    </p:spTree>
    <p:extLst>
      <p:ext uri="{BB962C8B-B14F-4D97-AF65-F5344CB8AC3E}">
        <p14:creationId xmlns:p14="http://schemas.microsoft.com/office/powerpoint/2010/main" val="19264089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2" name="TextBox 1">
            <a:extLst>
              <a:ext uri="{FF2B5EF4-FFF2-40B4-BE49-F238E27FC236}">
                <a16:creationId xmlns:a16="http://schemas.microsoft.com/office/drawing/2014/main" id="{F4CDE5F9-05D0-6F59-DC96-91E147581B06}"/>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Constraints define specific rules to the column(s) data in a database table. While </a:t>
            </a:r>
            <a:r>
              <a:rPr lang="en-IN" sz="2000" b="1" i="1" dirty="0">
                <a:latin typeface="Palatino Linotype" panose="02040502050505030304" pitchFamily="18" charset="0"/>
                <a:cs typeface="Arial" panose="020B0604020202020204" pitchFamily="34" charset="0"/>
              </a:rPr>
              <a:t>inserting</a:t>
            </a:r>
            <a:r>
              <a:rPr lang="en-IN" sz="2000" dirty="0">
                <a:latin typeface="Palatino Linotype" panose="02040502050505030304" pitchFamily="18" charset="0"/>
                <a:cs typeface="Arial" panose="020B0604020202020204" pitchFamily="34" charset="0"/>
              </a:rPr>
              <a:t>, </a:t>
            </a:r>
            <a:r>
              <a:rPr lang="en-IN" sz="2000" b="1" i="1" dirty="0">
                <a:latin typeface="Palatino Linotype" panose="02040502050505030304" pitchFamily="18" charset="0"/>
                <a:cs typeface="Arial" panose="020B0604020202020204" pitchFamily="34" charset="0"/>
              </a:rPr>
              <a:t>updating</a:t>
            </a:r>
            <a:r>
              <a:rPr lang="en-IN" sz="2000" dirty="0">
                <a:latin typeface="Palatino Linotype" panose="02040502050505030304" pitchFamily="18" charset="0"/>
                <a:cs typeface="Arial" panose="020B0604020202020204" pitchFamily="34" charset="0"/>
              </a:rPr>
              <a:t>, or </a:t>
            </a:r>
            <a:r>
              <a:rPr lang="en-IN" sz="2000" b="1" i="1" dirty="0">
                <a:latin typeface="Palatino Linotype" panose="02040502050505030304" pitchFamily="18" charset="0"/>
                <a:cs typeface="Arial" panose="020B0604020202020204" pitchFamily="34" charset="0"/>
              </a:rPr>
              <a:t>deleting</a:t>
            </a:r>
            <a:r>
              <a:rPr lang="en-IN" sz="2000" dirty="0">
                <a:latin typeface="Palatino Linotype" panose="02040502050505030304" pitchFamily="18" charset="0"/>
                <a:cs typeface="Arial" panose="020B0604020202020204" pitchFamily="34" charset="0"/>
              </a:rPr>
              <a:t> the data rows, if the rules of the constraint are </a:t>
            </a:r>
            <a:r>
              <a:rPr lang="en-IN" sz="2000" b="1" dirty="0">
                <a:latin typeface="Palatino Linotype" panose="02040502050505030304" pitchFamily="18" charset="0"/>
                <a:cs typeface="Arial" panose="020B0604020202020204" pitchFamily="34" charset="0"/>
              </a:rPr>
              <a:t>not followed</a:t>
            </a:r>
            <a:r>
              <a:rPr lang="en-IN" sz="2000" dirty="0">
                <a:latin typeface="Palatino Linotype" panose="02040502050505030304" pitchFamily="18" charset="0"/>
                <a:cs typeface="Arial" panose="020B0604020202020204" pitchFamily="34" charset="0"/>
              </a:rPr>
              <a:t>, the system will display an </a:t>
            </a:r>
            <a:r>
              <a:rPr lang="en-IN" sz="2000" b="1" dirty="0">
                <a:latin typeface="Palatino Linotype" panose="02040502050505030304" pitchFamily="18" charset="0"/>
                <a:cs typeface="Arial" panose="020B0604020202020204" pitchFamily="34" charset="0"/>
              </a:rPr>
              <a:t>error</a:t>
            </a:r>
            <a:r>
              <a:rPr lang="en-IN" sz="2000" dirty="0">
                <a:latin typeface="Palatino Linotype" panose="02040502050505030304" pitchFamily="18" charset="0"/>
                <a:cs typeface="Arial" panose="020B0604020202020204" pitchFamily="34" charset="0"/>
              </a:rPr>
              <a:t> message and </a:t>
            </a:r>
            <a:r>
              <a:rPr lang="en-IN" sz="2000" b="1" i="1" dirty="0">
                <a:latin typeface="Palatino Linotype" panose="02040502050505030304" pitchFamily="18" charset="0"/>
                <a:cs typeface="Arial" panose="020B0604020202020204" pitchFamily="34" charset="0"/>
              </a:rPr>
              <a:t>the action will be terminated</a:t>
            </a:r>
            <a:r>
              <a:rPr lang="en-IN" sz="2000" dirty="0">
                <a:latin typeface="Palatino Linotype" panose="02040502050505030304" pitchFamily="18" charset="0"/>
                <a:cs typeface="Arial" panose="020B0604020202020204" pitchFamily="34" charset="0"/>
              </a:rPr>
              <a:t>. The SQL Constraints are defined while creating a new table. We can also </a:t>
            </a:r>
            <a:r>
              <a:rPr lang="en-IN" sz="2000" b="1" dirty="0">
                <a:latin typeface="Palatino Linotype" panose="02040502050505030304" pitchFamily="18" charset="0"/>
                <a:cs typeface="Arial" panose="020B0604020202020204" pitchFamily="34" charset="0"/>
              </a:rPr>
              <a:t>ALTER</a:t>
            </a:r>
            <a:r>
              <a:rPr lang="en-IN" sz="2000" dirty="0">
                <a:latin typeface="Palatino Linotype" panose="02040502050505030304" pitchFamily="18" charset="0"/>
                <a:cs typeface="Arial" panose="020B0604020202020204" pitchFamily="34" charset="0"/>
              </a:rPr>
              <a:t> the table and </a:t>
            </a:r>
            <a:r>
              <a:rPr lang="en-IN" sz="2000" b="1" dirty="0">
                <a:latin typeface="Palatino Linotype" panose="02040502050505030304" pitchFamily="18" charset="0"/>
                <a:cs typeface="Arial" panose="020B0604020202020204" pitchFamily="34" charset="0"/>
              </a:rPr>
              <a:t>ADD new </a:t>
            </a:r>
            <a:r>
              <a:rPr lang="en-IN" sz="2000" dirty="0">
                <a:latin typeface="Palatino Linotype" panose="02040502050505030304" pitchFamily="18" charset="0"/>
                <a:cs typeface="Arial" panose="020B0604020202020204" pitchFamily="34" charset="0"/>
              </a:rPr>
              <a:t>SQL Constraints. The MySQL Constraints are mainly used to maintain </a:t>
            </a:r>
            <a:r>
              <a:rPr lang="en-IN" sz="2000" b="1" dirty="0">
                <a:latin typeface="Palatino Linotype" panose="02040502050505030304" pitchFamily="18" charset="0"/>
                <a:cs typeface="Arial" panose="020B0604020202020204" pitchFamily="34" charset="0"/>
              </a:rPr>
              <a:t>data integrity</a:t>
            </a:r>
            <a:r>
              <a:rPr lang="en-IN" sz="2000"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5835134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5939BB-43D8-7E42-0A7E-A9D2C6A1BC16}"/>
              </a:ext>
            </a:extLst>
          </p:cNvPr>
          <p:cNvSpPr/>
          <p:nvPr/>
        </p:nvSpPr>
        <p:spPr>
          <a:xfrm>
            <a:off x="479920" y="476672"/>
            <a:ext cx="11376720" cy="193899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pPr marL="1079500" indent="-1079500"/>
            <a:r>
              <a:rPr lang="en-IN" dirty="0">
                <a:latin typeface="Arial" panose="020B0604020202020204" pitchFamily="34" charset="0"/>
                <a:cs typeface="Arial" panose="020B0604020202020204" pitchFamily="34" charset="0"/>
              </a:rPr>
              <a:t>                 "multiple" because multiple occurrences of the same value are allowed (</a:t>
            </a:r>
            <a:r>
              <a:rPr lang="en-US" dirty="0"/>
              <a:t>Since it’s not unique, the column can contain </a:t>
            </a:r>
            <a:r>
              <a:rPr lang="en-US" b="1" dirty="0"/>
              <a:t>duplicate values</a:t>
            </a:r>
            <a:r>
              <a:rPr lang="en-US" dirty="0"/>
              <a:t>.</a:t>
            </a:r>
            <a:r>
              <a:rPr lang="en-IN"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CB5D504-FECF-2BB2-28B9-E0E4A8CB6892}"/>
              </a:ext>
            </a:extLst>
          </p:cNvPr>
          <p:cNvSpPr txBox="1"/>
          <p:nvPr/>
        </p:nvSpPr>
        <p:spPr>
          <a:xfrm>
            <a:off x="5256584" y="158072"/>
            <a:ext cx="6816080" cy="646331"/>
          </a:xfrm>
          <a:prstGeom prst="rect">
            <a:avLst/>
          </a:prstGeom>
          <a:solidFill>
            <a:schemeClr val="accent3">
              <a:lumMod val="20000"/>
              <a:lumOff val="80000"/>
            </a:schemeClr>
          </a:solidFill>
        </p:spPr>
        <p:txBody>
          <a:bodyPr wrap="square">
            <a:spAutoFit/>
          </a:bodyPr>
          <a:lstStyle/>
          <a:p>
            <a:r>
              <a:rPr lang="en-IN" dirty="0"/>
              <a:t>In MySQL, when you run SHOW INDEXES or SHOW CREATE TABLE, you may see MUL under the Key column.</a:t>
            </a:r>
          </a:p>
        </p:txBody>
      </p:sp>
    </p:spTree>
    <p:extLst>
      <p:ext uri="{BB962C8B-B14F-4D97-AF65-F5344CB8AC3E}">
        <p14:creationId xmlns:p14="http://schemas.microsoft.com/office/powerpoint/2010/main" val="2771728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352" y="71914"/>
            <a:ext cx="8424935" cy="304698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653136"/>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873242"/>
            <a:ext cx="11521280" cy="707886"/>
          </a:xfrm>
          <a:prstGeom prst="rect">
            <a:avLst/>
          </a:prstGeom>
        </p:spPr>
        <p:txBody>
          <a:bodyPr wrap="square">
            <a:spAutoFit/>
          </a:bodyPr>
          <a:lstStyle/>
          <a:p>
            <a:r>
              <a:rPr lang="en-US" sz="2000" dirty="0">
                <a:latin typeface="Palatino Linotype" panose="02040502050505030304" pitchFamily="18" charset="0"/>
              </a:rPr>
              <a:t>A primary key is a special column (or set of combined columns) in a relational database table, that is used to uniquely identify each record. Each database table needs a primary key.</a:t>
            </a:r>
          </a:p>
        </p:txBody>
      </p:sp>
      <p:graphicFrame>
        <p:nvGraphicFramePr>
          <p:cNvPr id="4" name="Table 3">
            <a:extLst>
              <a:ext uri="{FF2B5EF4-FFF2-40B4-BE49-F238E27FC236}">
                <a16:creationId xmlns:a16="http://schemas.microsoft.com/office/drawing/2014/main" id="{BFD4E574-B3B3-1F76-8989-B6EFD6F8C099}"/>
              </a:ext>
            </a:extLst>
          </p:cNvPr>
          <p:cNvGraphicFramePr>
            <a:graphicFrameLocks noGrp="1"/>
          </p:cNvGraphicFramePr>
          <p:nvPr/>
        </p:nvGraphicFramePr>
        <p:xfrm>
          <a:off x="8861523" y="97331"/>
          <a:ext cx="3211141" cy="2804160"/>
        </p:xfrm>
        <a:graphic>
          <a:graphicData uri="http://schemas.openxmlformats.org/drawingml/2006/table">
            <a:tbl>
              <a:tblPr firstRow="1" bandRow="1">
                <a:tableStyleId>{5940675A-B579-460E-94D1-54222C63F5DA}</a:tableStyleId>
              </a:tblPr>
              <a:tblGrid>
                <a:gridCol w="1360895">
                  <a:extLst>
                    <a:ext uri="{9D8B030D-6E8A-4147-A177-3AD203B41FA5}">
                      <a16:colId xmlns:a16="http://schemas.microsoft.com/office/drawing/2014/main" val="3239224561"/>
                    </a:ext>
                  </a:extLst>
                </a:gridCol>
                <a:gridCol w="1850246">
                  <a:extLst>
                    <a:ext uri="{9D8B030D-6E8A-4147-A177-3AD203B41FA5}">
                      <a16:colId xmlns:a16="http://schemas.microsoft.com/office/drawing/2014/main" val="3775945385"/>
                    </a:ext>
                  </a:extLst>
                </a:gridCol>
              </a:tblGrid>
              <a:tr h="370840">
                <a:tc>
                  <a:txBody>
                    <a:bodyPr/>
                    <a:lstStyle/>
                    <a:p>
                      <a:r>
                        <a:rPr lang="en-IN" sz="1600" b="1" dirty="0"/>
                        <a:t>Database</a:t>
                      </a:r>
                      <a:endParaRPr lang="en-IN" sz="1600" dirty="0"/>
                    </a:p>
                  </a:txBody>
                  <a:tcPr anchor="ctr"/>
                </a:tc>
                <a:tc>
                  <a:txBody>
                    <a:bodyPr/>
                    <a:lstStyle/>
                    <a:p>
                      <a:pPr marL="0" algn="l" rtl="0" eaLnBrk="1" latinLnBrk="0" hangingPunct="1"/>
                      <a:r>
                        <a:rPr kumimoji="0" lang="en-US" sz="1600" b="1" kern="1200" dirty="0">
                          <a:solidFill>
                            <a:schemeClr val="tx1"/>
                          </a:solidFill>
                          <a:latin typeface="+mn-lt"/>
                          <a:ea typeface="+mn-ea"/>
                          <a:cs typeface="+mn-cs"/>
                        </a:rPr>
                        <a:t>Max Columns in Primary Key</a:t>
                      </a:r>
                      <a:endParaRPr kumimoji="0"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424736084"/>
                  </a:ext>
                </a:extLst>
              </a:tr>
              <a:tr h="370840">
                <a:tc>
                  <a:txBody>
                    <a:bodyPr/>
                    <a:lstStyle/>
                    <a:p>
                      <a:r>
                        <a:rPr lang="en-IN" sz="1600" dirty="0"/>
                        <a:t>MySQL</a:t>
                      </a:r>
                    </a:p>
                  </a:txBody>
                  <a:tcPr/>
                </a:tc>
                <a:tc>
                  <a:txBody>
                    <a:bodyPr/>
                    <a:lstStyle/>
                    <a:p>
                      <a:r>
                        <a:rPr lang="en-US" sz="1600" dirty="0"/>
                        <a:t>16</a:t>
                      </a:r>
                      <a:endParaRPr lang="en-IN" sz="1600" dirty="0"/>
                    </a:p>
                  </a:txBody>
                  <a:tcPr/>
                </a:tc>
                <a:extLst>
                  <a:ext uri="{0D108BD9-81ED-4DB2-BD59-A6C34878D82A}">
                    <a16:rowId xmlns:a16="http://schemas.microsoft.com/office/drawing/2014/main" val="2248451593"/>
                  </a:ext>
                </a:extLst>
              </a:tr>
              <a:tr h="370840">
                <a:tc>
                  <a:txBody>
                    <a:bodyPr/>
                    <a:lstStyle/>
                    <a:p>
                      <a:r>
                        <a:rPr lang="en-IN" sz="1600" dirty="0"/>
                        <a:t>PostgreSQL</a:t>
                      </a:r>
                    </a:p>
                  </a:txBody>
                  <a:tcPr/>
                </a:tc>
                <a:tc>
                  <a:txBody>
                    <a:bodyPr/>
                    <a:lstStyle/>
                    <a:p>
                      <a:r>
                        <a:rPr lang="en-US" sz="1600" dirty="0"/>
                        <a:t>32</a:t>
                      </a:r>
                      <a:endParaRPr lang="en-IN" sz="1600" dirty="0"/>
                    </a:p>
                  </a:txBody>
                  <a:tcPr/>
                </a:tc>
                <a:extLst>
                  <a:ext uri="{0D108BD9-81ED-4DB2-BD59-A6C34878D82A}">
                    <a16:rowId xmlns:a16="http://schemas.microsoft.com/office/drawing/2014/main" val="1617527997"/>
                  </a:ext>
                </a:extLst>
              </a:tr>
              <a:tr h="370840">
                <a:tc>
                  <a:txBody>
                    <a:bodyPr/>
                    <a:lstStyle/>
                    <a:p>
                      <a:r>
                        <a:rPr lang="en-IN" sz="1600" dirty="0"/>
                        <a:t>Oracle</a:t>
                      </a:r>
                    </a:p>
                  </a:txBody>
                  <a:tcPr/>
                </a:tc>
                <a:tc>
                  <a:txBody>
                    <a:bodyPr/>
                    <a:lstStyle/>
                    <a:p>
                      <a:r>
                        <a:rPr lang="en-US" sz="1600" dirty="0"/>
                        <a:t>32</a:t>
                      </a:r>
                      <a:endParaRPr lang="en-IN" sz="1600" dirty="0"/>
                    </a:p>
                  </a:txBody>
                  <a:tcPr/>
                </a:tc>
                <a:extLst>
                  <a:ext uri="{0D108BD9-81ED-4DB2-BD59-A6C34878D82A}">
                    <a16:rowId xmlns:a16="http://schemas.microsoft.com/office/drawing/2014/main" val="2606193264"/>
                  </a:ext>
                </a:extLst>
              </a:tr>
              <a:tr h="370840">
                <a:tc>
                  <a:txBody>
                    <a:bodyPr/>
                    <a:lstStyle/>
                    <a:p>
                      <a:r>
                        <a:rPr lang="en-IN" sz="1600" dirty="0"/>
                        <a:t>SQL Server</a:t>
                      </a:r>
                    </a:p>
                  </a:txBody>
                  <a:tcPr/>
                </a:tc>
                <a:tc>
                  <a:txBody>
                    <a:bodyPr/>
                    <a:lstStyle/>
                    <a:p>
                      <a:r>
                        <a:rPr lang="en-US" sz="1600" dirty="0"/>
                        <a:t>16</a:t>
                      </a:r>
                      <a:endParaRPr lang="en-IN" sz="1600" dirty="0"/>
                    </a:p>
                  </a:txBody>
                  <a:tcPr/>
                </a:tc>
                <a:extLst>
                  <a:ext uri="{0D108BD9-81ED-4DB2-BD59-A6C34878D82A}">
                    <a16:rowId xmlns:a16="http://schemas.microsoft.com/office/drawing/2014/main" val="4003640258"/>
                  </a:ext>
                </a:extLst>
              </a:tr>
              <a:tr h="370840">
                <a:tc>
                  <a:txBody>
                    <a:bodyPr/>
                    <a:lstStyle/>
                    <a:p>
                      <a:r>
                        <a:rPr lang="en-IN" sz="1600" dirty="0"/>
                        <a:t>DB2</a:t>
                      </a:r>
                    </a:p>
                  </a:txBody>
                  <a:tcPr/>
                </a:tc>
                <a:tc>
                  <a:txBody>
                    <a:bodyPr/>
                    <a:lstStyle/>
                    <a:p>
                      <a:r>
                        <a:rPr lang="en-US" sz="1600" dirty="0"/>
                        <a:t>16</a:t>
                      </a:r>
                      <a:endParaRPr lang="en-IN" sz="1600" dirty="0"/>
                    </a:p>
                  </a:txBody>
                  <a:tcPr/>
                </a:tc>
                <a:extLst>
                  <a:ext uri="{0D108BD9-81ED-4DB2-BD59-A6C34878D82A}">
                    <a16:rowId xmlns:a16="http://schemas.microsoft.com/office/drawing/2014/main" val="3475131862"/>
                  </a:ext>
                </a:extLst>
              </a:tr>
              <a:tr h="370840">
                <a:tc>
                  <a:txBody>
                    <a:bodyPr/>
                    <a:lstStyle/>
                    <a:p>
                      <a:r>
                        <a:rPr lang="en-IN" sz="1600" dirty="0"/>
                        <a:t>MariaDB</a:t>
                      </a:r>
                    </a:p>
                  </a:txBody>
                  <a:tcPr/>
                </a:tc>
                <a:tc>
                  <a:txBody>
                    <a:bodyPr/>
                    <a:lstStyle/>
                    <a:p>
                      <a:r>
                        <a:rPr lang="en-US" sz="1600" dirty="0"/>
                        <a:t>16</a:t>
                      </a:r>
                      <a:endParaRPr lang="en-IN" sz="1600" dirty="0"/>
                    </a:p>
                  </a:txBody>
                  <a:tcPr/>
                </a:tc>
                <a:extLst>
                  <a:ext uri="{0D108BD9-81ED-4DB2-BD59-A6C34878D82A}">
                    <a16:rowId xmlns:a16="http://schemas.microsoft.com/office/drawing/2014/main" val="3516013530"/>
                  </a:ext>
                </a:extLst>
              </a:tr>
            </a:tbl>
          </a:graphicData>
        </a:graphic>
      </p:graphicFrame>
      <p:sp>
        <p:nvSpPr>
          <p:cNvPr id="2" name="Title 1"/>
          <p:cNvSpPr txBox="1">
            <a:spLocks/>
          </p:cNvSpPr>
          <p:nvPr/>
        </p:nvSpPr>
        <p:spPr>
          <a:xfrm>
            <a:off x="1676977" y="308115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11637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 NULL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263352" y="4277995"/>
            <a:ext cx="777686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(orderID,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263352" y="1685707"/>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orderID)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430887"/>
          </a:xfrm>
          <a:prstGeom prst="rect">
            <a:avLst/>
          </a:prstGeom>
          <a:noFill/>
        </p:spPr>
        <p:txBody>
          <a:bodyPr wrap="square">
            <a:spAutoFit/>
          </a:bodyPr>
          <a:lstStyle/>
          <a:p>
            <a:r>
              <a:rPr lang="en-IN" sz="2200" dirty="0">
                <a:solidFill>
                  <a:srgbClr val="C00000"/>
                </a:solidFill>
                <a:latin typeface="Liberation Mono"/>
                <a:cs typeface="Arial" panose="020B0604020202020204" pitchFamily="34" charset="0"/>
              </a:rPr>
              <a:t>Try It</a:t>
            </a:r>
            <a:endParaRPr lang="en-IN" sz="2200" dirty="0"/>
          </a:p>
        </p:txBody>
      </p:sp>
      <p:sp>
        <p:nvSpPr>
          <p:cNvPr id="9" name="TextBox 8">
            <a:extLst>
              <a:ext uri="{FF2B5EF4-FFF2-40B4-BE49-F238E27FC236}">
                <a16:creationId xmlns:a16="http://schemas.microsoft.com/office/drawing/2014/main" id="{D94A5514-6B8A-52BD-6616-90D70B125F3D}"/>
              </a:ext>
            </a:extLst>
          </p:cNvPr>
          <p:cNvSpPr txBox="1"/>
          <p:nvPr/>
        </p:nvSpPr>
        <p:spPr>
          <a:xfrm>
            <a:off x="7464152" y="4399364"/>
            <a:ext cx="4464496" cy="1261884"/>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ERROR 1070 (42000): Too many key parts specified; max 16 parts allowed</a:t>
            </a:r>
            <a:endParaRPr lang="en-IN" sz="1800" dirty="0">
              <a:solidFill>
                <a:schemeClr val="tx1"/>
              </a:solidFill>
              <a:latin typeface="Arial" panose="020B0604020202020204" pitchFamily="34" charset="0"/>
              <a:cs typeface="Arial" panose="020B0604020202020204" pitchFamily="34" charset="0"/>
            </a:endParaRP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282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1967690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  );</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1805890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 (absence of a value).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61379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336842" y="1628800"/>
            <a:ext cx="11447789" cy="3600400"/>
            <a:chOff x="816171" y="2137172"/>
            <a:chExt cx="10326647" cy="360040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8598" y="2425204"/>
              <a:ext cx="4290066" cy="1444138"/>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231" y="3869342"/>
              <a:ext cx="1015950" cy="101594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451" y="4040904"/>
              <a:ext cx="2403367" cy="1696668"/>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144016" y="5345921"/>
            <a:ext cx="9120336" cy="1323439"/>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computer program, 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column1, column2, </a:t>
            </a:r>
            <a:r>
              <a:rPr lang="en-US" sz="2000" i="1" dirty="0">
                <a:solidFill>
                  <a:schemeClr val="bg1">
                    <a:lumMod val="50000"/>
                  </a:schemeClr>
                </a:solidFill>
                <a:latin typeface="Liberation Mono"/>
              </a:rPr>
              <a:t>. . .</a:t>
            </a:r>
            <a:r>
              <a:rPr lang="en-IN" sz="2000" i="1" dirty="0">
                <a:latin typeface="Liberation Mono"/>
                <a:cs typeface="Arial" panose="020B0604020202020204" pitchFamily="34" charset="0"/>
              </a:rPr>
              <a:t> column_n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452037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39539926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
        <p:nvSpPr>
          <p:cNvPr id="3" name="TextBox 2">
            <a:extLst>
              <a:ext uri="{FF2B5EF4-FFF2-40B4-BE49-F238E27FC236}">
                <a16:creationId xmlns:a16="http://schemas.microsoft.com/office/drawing/2014/main" id="{33E3F1DE-E5BD-4854-5380-B980BD9E8938}"/>
              </a:ext>
            </a:extLst>
          </p:cNvPr>
          <p:cNvSpPr txBox="1"/>
          <p:nvPr/>
        </p:nvSpPr>
        <p:spPr>
          <a:xfrm>
            <a:off x="767408" y="332656"/>
            <a:ext cx="9865096" cy="1107996"/>
          </a:xfrm>
          <a:prstGeom prst="rect">
            <a:avLst/>
          </a:prstGeom>
          <a:noFill/>
        </p:spPr>
        <p:txBody>
          <a:bodyPr wrap="square">
            <a:spAutoFit/>
          </a:bodyPr>
          <a:lstStyle/>
          <a:p>
            <a:r>
              <a:rPr lang="en-US" sz="2000" b="0" i="0" dirty="0">
                <a:effectLst/>
                <a:latin typeface="Liberation Mono"/>
              </a:rPr>
              <a:t>[</a:t>
            </a:r>
            <a:r>
              <a:rPr lang="en-US" sz="2000" b="0" i="0" dirty="0">
                <a:solidFill>
                  <a:srgbClr val="0077AA"/>
                </a:solidFill>
                <a:effectLst/>
                <a:latin typeface="Liberation Mono"/>
              </a:rPr>
              <a:t>CONSTRAINT</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symbol</a:t>
            </a:r>
            <a:r>
              <a:rPr lang="en-US" sz="2000" b="0" i="0" dirty="0">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FOREIGN</a:t>
            </a:r>
            <a:r>
              <a:rPr lang="en-US" sz="2000" b="0" i="0" dirty="0">
                <a:solidFill>
                  <a:srgbClr val="000000"/>
                </a:solidFill>
                <a:effectLst/>
                <a:latin typeface="Liberation Mono"/>
              </a:rPr>
              <a:t> </a:t>
            </a:r>
            <a:r>
              <a:rPr lang="en-US" sz="2000" b="0" i="0" dirty="0">
                <a:solidFill>
                  <a:srgbClr val="0077AA"/>
                </a:solidFill>
                <a:effectLst/>
                <a:latin typeface="Liberation Mono"/>
              </a:rPr>
              <a:t>KEY</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r>
              <a:rPr lang="en-US" sz="2000" b="0" i="0" dirty="0">
                <a:solidFill>
                  <a:srgbClr val="000000"/>
                </a:solidFill>
                <a:effectLst/>
                <a:latin typeface="Liberation Mono"/>
              </a:rPr>
              <a:t> </a:t>
            </a:r>
            <a:r>
              <a:rPr lang="en-US" sz="2000" b="0" i="0" dirty="0">
                <a:solidFill>
                  <a:srgbClr val="0077AA"/>
                </a:solidFill>
                <a:effectLst/>
                <a:latin typeface="Liberation Mono"/>
              </a:rPr>
              <a:t>REFERENCES</a:t>
            </a:r>
            <a:r>
              <a:rPr lang="en-US" sz="2000" b="0" i="0" dirty="0">
                <a:solidFill>
                  <a:srgbClr val="000000"/>
                </a:solidFill>
                <a:effectLst/>
                <a:latin typeface="Liberation Mono"/>
              </a:rPr>
              <a:t> </a:t>
            </a:r>
            <a:r>
              <a:rPr lang="en-US" sz="2000" b="0" i="1" dirty="0">
                <a:solidFill>
                  <a:srgbClr val="000000"/>
                </a:solidFill>
                <a:effectLst/>
                <a:latin typeface="Liberation Mono"/>
              </a:rPr>
              <a:t>tbl_name</a:t>
            </a:r>
            <a:r>
              <a:rPr lang="en-US" sz="2000" b="0" i="0" dirty="0">
                <a:solidFill>
                  <a:srgbClr val="000000"/>
                </a:solidFill>
                <a:effectLst/>
                <a:latin typeface="Liberation Mono"/>
              </a:rPr>
              <a:t> </a:t>
            </a:r>
            <a:r>
              <a:rPr lang="en-US" sz="2000" b="0" i="0" dirty="0">
                <a:effectLst/>
                <a:latin typeface="Liberation Mono"/>
              </a:rPr>
              <a:t>(</a:t>
            </a:r>
            <a:r>
              <a:rPr lang="en-US" sz="2000" b="0" i="1" dirty="0">
                <a:solidFill>
                  <a:srgbClr val="000000"/>
                </a:solidFill>
                <a:effectLst/>
                <a:latin typeface="Liberation Mono"/>
              </a:rPr>
              <a:t>col_name</a:t>
            </a:r>
            <a:r>
              <a:rPr lang="en-US" sz="2000" b="0" i="0" dirty="0">
                <a:effectLst/>
                <a:latin typeface="Liberation Mono"/>
              </a:rPr>
              <a:t>, . . .)</a:t>
            </a:r>
          </a:p>
          <a:p>
            <a:endParaRPr lang="en-US" sz="600" dirty="0">
              <a:solidFill>
                <a:srgbClr val="999999"/>
              </a:solidFill>
              <a:latin typeface="Liberation Mono"/>
            </a:endParaRP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p>
          <a:p>
            <a:r>
              <a:rPr lang="en-US" sz="2000" b="0" i="0" dirty="0">
                <a:effectLst/>
                <a:latin typeface="Liberation Mono"/>
              </a:rPr>
              <a:t>[</a:t>
            </a:r>
            <a:r>
              <a:rPr lang="en-US" sz="2000" b="0" i="0" dirty="0">
                <a:solidFill>
                  <a:srgbClr val="0077AA"/>
                </a:solidFill>
                <a:effectLst/>
                <a:latin typeface="Liberation Mono"/>
              </a:rPr>
              <a:t>ON</a:t>
            </a:r>
            <a:r>
              <a:rPr lang="en-US" sz="2000" b="0" i="0" dirty="0">
                <a:solidFill>
                  <a:srgbClr val="000000"/>
                </a:solidFill>
                <a:effectLst/>
                <a:latin typeface="Liberation Mono"/>
              </a:rPr>
              <a:t> </a:t>
            </a: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solidFill>
                  <a:srgbClr val="0077AA"/>
                </a:solidFill>
                <a:effectLst/>
                <a:latin typeface="Liberation Mono"/>
              </a:rPr>
              <a:t>CASCADE</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SET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effectLst/>
                <a:latin typeface="Liberation Mono"/>
              </a:rPr>
              <a:t>]</a:t>
            </a:r>
            <a:endParaRPr lang="en-IN" sz="2000" dirty="0"/>
          </a:p>
        </p:txBody>
      </p:sp>
    </p:spTree>
    <p:extLst>
      <p:ext uri="{BB962C8B-B14F-4D97-AF65-F5344CB8AC3E}">
        <p14:creationId xmlns:p14="http://schemas.microsoft.com/office/powerpoint/2010/main" val="758266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a:t>
            </a:r>
          </a:p>
          <a:p>
            <a:pPr marL="273050">
              <a:tabLst>
                <a:tab pos="273050" algn="l"/>
              </a:tabLst>
            </a:pP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err="1">
                <a:latin typeface="Liberation Mono"/>
                <a:cs typeface="Arial" panose="020B0604020202020204" pitchFamily="34" charset="0"/>
              </a:rPr>
              <a:t>movie_cast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(30),</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movie(movie_id),</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actor(actor_id)</a:t>
            </a:r>
          </a:p>
          <a:p>
            <a:pPr marL="27305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1844824"/>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B42E2EA1-2E37-2135-DAC5-8AB44A659EB3}"/>
              </a:ext>
            </a:extLst>
          </p:cNvPr>
          <p:cNvGrpSpPr/>
          <p:nvPr/>
        </p:nvGrpSpPr>
        <p:grpSpPr>
          <a:xfrm>
            <a:off x="407368" y="3068960"/>
            <a:ext cx="11233248" cy="2073716"/>
            <a:chOff x="407368" y="2924944"/>
            <a:chExt cx="11233248" cy="2073716"/>
          </a:xfrm>
        </p:grpSpPr>
        <p:sp>
          <p:nvSpPr>
            <p:cNvPr id="3" name="TextBox 2">
              <a:extLst>
                <a:ext uri="{FF2B5EF4-FFF2-40B4-BE49-F238E27FC236}">
                  <a16:creationId xmlns:a16="http://schemas.microsoft.com/office/drawing/2014/main" id="{755B5BE8-C7C7-B80F-0350-BE06FE72580B}"/>
                </a:ext>
              </a:extLst>
            </p:cNvPr>
            <p:cNvSpPr txBox="1"/>
            <p:nvPr/>
          </p:nvSpPr>
          <p:spPr>
            <a:xfrm>
              <a:off x="407368" y="3429000"/>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2924944"/>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13077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052736"/>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a:t>
            </a:r>
            <a:r>
              <a:rPr lang="en-IN" sz="2000" dirty="0">
                <a:latin typeface="Liberation Mono"/>
                <a:cs typeface="Arial" panose="020B0604020202020204" pitchFamily="34" charset="0"/>
              </a:rPr>
              <a:t>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child_col1, child_col2,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child_col_n</a:t>
            </a:r>
            <a:r>
              <a:rPr lang="en-US" sz="2000" dirty="0">
                <a:solidFill>
                  <a:schemeClr val="tx1">
                    <a:lumMod val="85000"/>
                    <a:lumOff val="15000"/>
                  </a:schemeClr>
                </a:solidFill>
                <a:latin typeface="Liberation Mono"/>
              </a:rPr>
              <a:t>)</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parent_col1, parent_col2, </a:t>
            </a:r>
            <a:r>
              <a:rPr lang="en-US" sz="2000" i="1" dirty="0">
                <a:solidFill>
                  <a:schemeClr val="bg1">
                    <a:lumMod val="50000"/>
                  </a:schemeClr>
                </a:solidFill>
                <a:latin typeface="Liberation Mono"/>
              </a:rPr>
              <a:t>. . .</a:t>
            </a:r>
            <a:r>
              <a:rPr lang="en-US" sz="2000" i="1" dirty="0">
                <a:solidFill>
                  <a:schemeClr val="tx1">
                    <a:lumMod val="85000"/>
                    <a:lumOff val="15000"/>
                  </a:schemeClr>
                </a:solidFill>
                <a:latin typeface="Liberation Mono"/>
              </a:rPr>
              <a:t> parent_col_n</a:t>
            </a:r>
            <a:r>
              <a:rPr lang="en-US" sz="2000" dirty="0">
                <a:solidFill>
                  <a:schemeClr val="tx1">
                    <a:lumMod val="85000"/>
                    <a:lumOff val="15000"/>
                  </a:schemeClr>
                </a:solidFill>
                <a:latin typeface="Liberation Mono"/>
              </a:rPr>
              <a:t>);</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37171661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068960"/>
            <a:ext cx="66693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loginDate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loginTime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r>
              <a:rPr lang="en-IN" dirty="0">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446550"/>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CASCADE</a:t>
            </a:r>
            <a:r>
              <a:rPr lang="en-IN" dirty="0">
                <a:latin typeface="Arial" panose="020B0604020202020204" pitchFamily="34" charset="0"/>
                <a:cs typeface="Arial" panose="020B0604020202020204" pitchFamily="34" charset="0"/>
              </a:rPr>
              <a:t>: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accent5">
                    <a:lumMod val="50000"/>
                  </a:schemeClr>
                </a:solidFill>
                <a:latin typeface="Arial" panose="020B0604020202020204" pitchFamily="34" charset="0"/>
                <a:cs typeface="Arial" panose="020B0604020202020204" pitchFamily="34" charset="0"/>
              </a:rPr>
              <a:t>SET 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359696" y="2420888"/>
            <a:ext cx="871296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 ON UPDATE CASCADE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292061" y="4697449"/>
            <a:ext cx="87129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 ON UPDATE SET</a:t>
            </a:r>
            <a:r>
              <a:rPr lang="en-IN" sz="1800" dirty="0">
                <a:solidFill>
                  <a:srgbClr val="0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154746" cy="1949100"/>
            <a:chOff x="1627495" y="229864"/>
            <a:chExt cx="8154746"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686241" cy="1558275"/>
              <a:chOff x="4572000" y="620688"/>
              <a:chExt cx="3686241"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686241" cy="838194"/>
                <a:chOff x="2566549" y="4548100"/>
                <a:chExt cx="5977257"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52239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519943" y="4582454"/>
                  <a:ext cx="1762418"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334459" y="5074030"/>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419672" y="4548100"/>
                  <a:ext cx="1711822"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484729" cy="46487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
        <p:nvSpPr>
          <p:cNvPr id="15" name="TextBox 14">
            <a:extLst>
              <a:ext uri="{FF2B5EF4-FFF2-40B4-BE49-F238E27FC236}">
                <a16:creationId xmlns:a16="http://schemas.microsoft.com/office/drawing/2014/main" id="{7DD6F187-8E20-2803-28BE-BB0330FCB47C}"/>
              </a:ext>
            </a:extLst>
          </p:cNvPr>
          <p:cNvSpPr txBox="1"/>
          <p:nvPr/>
        </p:nvSpPr>
        <p:spPr>
          <a:xfrm>
            <a:off x="3564645" y="3098144"/>
            <a:ext cx="5062709" cy="369332"/>
          </a:xfrm>
          <a:prstGeom prst="rect">
            <a:avLst/>
          </a:prstGeom>
          <a:noFill/>
        </p:spPr>
        <p:txBody>
          <a:bodyPr wrap="square">
            <a:spAutoFit/>
          </a:bodyPr>
          <a:lstStyle/>
          <a:p>
            <a:r>
              <a:rPr lang="en-IN" dirty="0"/>
              <a:t>operators like =, &gt;, &lt;, BETWEEN, IN, LIKE. Can use. </a:t>
            </a:r>
          </a:p>
        </p:txBody>
      </p:sp>
    </p:spTree>
    <p:extLst>
      <p:ext uri="{BB962C8B-B14F-4D97-AF65-F5344CB8AC3E}">
        <p14:creationId xmlns:p14="http://schemas.microsoft.com/office/powerpoint/2010/main" val="227576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3861048"/>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077072"/>
            <a:ext cx="11587172"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246329"/>
            <a:ext cx="11587172" cy="120032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6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F7808-8F46-7FB3-9B06-A7B22F816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77D48C-1222-8D9C-97A7-2ADE864AC3E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TextBox 1">
            <a:extLst>
              <a:ext uri="{FF2B5EF4-FFF2-40B4-BE49-F238E27FC236}">
                <a16:creationId xmlns:a16="http://schemas.microsoft.com/office/drawing/2014/main" id="{C9F8CB3C-B786-24C4-AC16-6F42EBBFC194}"/>
              </a:ext>
            </a:extLst>
          </p:cNvPr>
          <p:cNvSpPr txBox="1"/>
          <p:nvPr/>
        </p:nvSpPr>
        <p:spPr>
          <a:xfrm>
            <a:off x="407368" y="3249698"/>
            <a:ext cx="11233248"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TYPE</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C00000"/>
                </a:solidFill>
                <a:latin typeface="Liberation Mono"/>
                <a:ea typeface="Verdana" panose="020B0604030504040204" pitchFamily="34" charset="0"/>
              </a:rPr>
              <a:t>VARRAY</a:t>
            </a:r>
            <a:r>
              <a:rPr lang="en-US" dirty="0">
                <a:latin typeface="Liberation Mono"/>
                <a:cs typeface="Arial" panose="020B0604020202020204" pitchFamily="34" charset="0"/>
              </a:rPr>
              <a:t>(3) </a:t>
            </a:r>
            <a:r>
              <a:rPr lang="en-US" dirty="0">
                <a:solidFill>
                  <a:srgbClr val="0077AA"/>
                </a:solidFill>
                <a:latin typeface="Liberation Mono"/>
                <a:cs typeface="Arial" panose="020B0604020202020204" pitchFamily="34" charset="0"/>
              </a:rPr>
              <a:t>OF</a:t>
            </a:r>
            <a:r>
              <a:rPr lang="en-US" dirty="0">
                <a:latin typeface="Liberation Mono"/>
                <a:cs typeface="Arial" panose="020B0604020202020204" pitchFamily="34" charset="0"/>
              </a:rPr>
              <a:t>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x (id </a:t>
            </a:r>
            <a:r>
              <a:rPr lang="en-US" dirty="0">
                <a:solidFill>
                  <a:srgbClr val="834689"/>
                </a:solidFill>
                <a:latin typeface="Liberation Mono"/>
                <a:ea typeface="Verdana" panose="020B0604030504040204" pitchFamily="34" charset="0"/>
              </a:rPr>
              <a:t>INT</a:t>
            </a:r>
            <a:r>
              <a:rPr lang="en-US" dirty="0">
                <a:latin typeface="Liberation Mono"/>
                <a:cs typeface="Arial" panose="020B0604020202020204" pitchFamily="34" charset="0"/>
              </a:rPr>
              <a:t>, ename </a:t>
            </a:r>
            <a:r>
              <a:rPr lang="en-US" dirty="0">
                <a:solidFill>
                  <a:srgbClr val="834689"/>
                </a:solidFill>
                <a:latin typeface="Liberation Mono"/>
                <a:ea typeface="Verdana" panose="020B0604030504040204" pitchFamily="34" charset="0"/>
              </a:rPr>
              <a:t>VARCHAR2</a:t>
            </a:r>
            <a:r>
              <a:rPr lang="en-US" dirty="0">
                <a:latin typeface="Liberation Mono"/>
                <a:cs typeface="Arial" panose="020B0604020202020204" pitchFamily="34" charset="0"/>
              </a:rPr>
              <a:t>(10), c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x values(</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b="1" i="1" dirty="0">
                <a:latin typeface="Liberation Mono"/>
                <a:cs typeface="Arial" panose="020B0604020202020204" pitchFamily="34" charset="0"/>
              </a:rPr>
              <a:t>city</a:t>
            </a:r>
            <a:r>
              <a:rPr lang="en-US" dirty="0">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surat</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a:t>
            </a:r>
            <a:r>
              <a:rPr lang="en-US" dirty="0" err="1">
                <a:solidFill>
                  <a:srgbClr val="669900"/>
                </a:solidFill>
                <a:latin typeface="Liberation Mono"/>
              </a:rPr>
              <a:t>bharuch</a:t>
            </a:r>
            <a:r>
              <a:rPr lang="en-US" dirty="0">
                <a:solidFill>
                  <a:srgbClr val="669900"/>
                </a:solidFill>
                <a:latin typeface="Liberation Mono"/>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n.id, n.ename, nn.</a:t>
            </a:r>
            <a:r>
              <a:rPr lang="en-IN" dirty="0">
                <a:solidFill>
                  <a:srgbClr val="C00000"/>
                </a:solidFill>
                <a:latin typeface="Liberation Mono"/>
                <a:cs typeface="Arial" panose="020B0604020202020204" pitchFamily="34" charset="0"/>
              </a:rPr>
              <a:t>column_value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x n,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(n.c) nn;</a:t>
            </a:r>
          </a:p>
        </p:txBody>
      </p:sp>
      <p:sp>
        <p:nvSpPr>
          <p:cNvPr id="9" name="TextBox 8">
            <a:extLst>
              <a:ext uri="{FF2B5EF4-FFF2-40B4-BE49-F238E27FC236}">
                <a16:creationId xmlns:a16="http://schemas.microsoft.com/office/drawing/2014/main" id="{9BB507F9-B5AB-C4C7-93B0-E795E9827F1C}"/>
              </a:ext>
            </a:extLst>
          </p:cNvPr>
          <p:cNvSpPr txBox="1"/>
          <p:nvPr/>
        </p:nvSpPr>
        <p:spPr>
          <a:xfrm>
            <a:off x="407368" y="1177632"/>
            <a:ext cx="1137726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US" dirty="0">
                <a:latin typeface="Liberation Mono"/>
                <a:cs typeface="Arial" panose="020B0604020202020204" pitchFamily="34" charset="0"/>
              </a:rPr>
              <a:t>or </a:t>
            </a:r>
            <a:r>
              <a:rPr lang="en-US" dirty="0">
                <a:solidFill>
                  <a:srgbClr val="0077AA"/>
                </a:solidFill>
                <a:latin typeface="Liberation Mono"/>
                <a:cs typeface="Arial" panose="020B0604020202020204" pitchFamily="34" charset="0"/>
              </a:rPr>
              <a:t>REPLACE</a:t>
            </a:r>
            <a:r>
              <a:rPr lang="en-US"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TYPE</a:t>
            </a:r>
            <a:r>
              <a:rPr lang="en-IN" dirty="0">
                <a:latin typeface="Liberation Mono"/>
              </a:rPr>
              <a:t> </a:t>
            </a:r>
            <a:r>
              <a:rPr lang="en-IN" b="1" i="1" dirty="0">
                <a:latin typeface="Liberation Mono"/>
                <a:cs typeface="Arial" panose="020B0604020202020204" pitchFamily="34" charset="0"/>
              </a:rPr>
              <a:t>address</a:t>
            </a:r>
            <a:r>
              <a:rPr lang="en-IN" dirty="0">
                <a:latin typeface="Liberation Mono"/>
              </a:rPr>
              <a:t> </a:t>
            </a:r>
            <a:r>
              <a:rPr lang="en-US" dirty="0">
                <a:solidFill>
                  <a:srgbClr val="0077AA"/>
                </a:solidFill>
                <a:latin typeface="Liberation Mono"/>
                <a:cs typeface="Arial" panose="020B0604020202020204" pitchFamily="34" charset="0"/>
              </a:rPr>
              <a:t>AS</a:t>
            </a:r>
            <a:r>
              <a:rPr lang="en-IN" dirty="0">
                <a:latin typeface="Liberation Mono"/>
              </a:rPr>
              <a:t> </a:t>
            </a:r>
            <a:r>
              <a:rPr lang="en-IN" dirty="0">
                <a:solidFill>
                  <a:srgbClr val="C00000"/>
                </a:solidFill>
                <a:latin typeface="Liberation Mono"/>
                <a:ea typeface="Verdana" panose="020B0604030504040204" pitchFamily="34" charset="0"/>
              </a:rPr>
              <a:t>OBJECT</a:t>
            </a:r>
            <a:r>
              <a:rPr lang="en-IN" dirty="0">
                <a:latin typeface="Liberation Mono"/>
              </a:rPr>
              <a:t>(city </a:t>
            </a:r>
            <a:r>
              <a:rPr lang="en-US" dirty="0">
                <a:solidFill>
                  <a:srgbClr val="834689"/>
                </a:solidFill>
                <a:latin typeface="Liberation Mono"/>
                <a:ea typeface="Verdana" panose="020B0604030504040204" pitchFamily="34" charset="0"/>
              </a:rPr>
              <a:t>VARCHAR2</a:t>
            </a:r>
            <a:r>
              <a:rPr lang="en-IN" dirty="0">
                <a:latin typeface="Liberation Mono"/>
              </a:rPr>
              <a:t>(10), state </a:t>
            </a:r>
            <a:r>
              <a:rPr lang="en-US" dirty="0">
                <a:solidFill>
                  <a:srgbClr val="834689"/>
                </a:solidFill>
                <a:latin typeface="Liberation Mono"/>
                <a:ea typeface="Verdana" panose="020B0604030504040204" pitchFamily="34" charset="0"/>
              </a:rPr>
              <a:t>VARCHAR2</a:t>
            </a:r>
            <a:r>
              <a:rPr lang="en-IN" dirty="0">
                <a:latin typeface="Liberation Mono"/>
              </a:rPr>
              <a:t>(2));</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latin typeface="Liberation Mono"/>
              </a:rPr>
              <a:t> </a:t>
            </a:r>
            <a:r>
              <a:rPr lang="en-US" dirty="0">
                <a:solidFill>
                  <a:srgbClr val="0077AA"/>
                </a:solidFill>
                <a:latin typeface="Liberation Mono"/>
                <a:cs typeface="Arial" panose="020B0604020202020204" pitchFamily="34" charset="0"/>
              </a:rPr>
              <a:t>TABLE</a:t>
            </a:r>
            <a:r>
              <a:rPr lang="en-US" dirty="0">
                <a:latin typeface="Liberation Mono"/>
              </a:rPr>
              <a:t> person(id </a:t>
            </a:r>
            <a:r>
              <a:rPr lang="en-US" dirty="0">
                <a:solidFill>
                  <a:srgbClr val="834689"/>
                </a:solidFill>
                <a:latin typeface="Liberation Mono"/>
                <a:ea typeface="Verdana" panose="020B0604030504040204" pitchFamily="34" charset="0"/>
              </a:rPr>
              <a:t>INT</a:t>
            </a:r>
            <a:r>
              <a:rPr lang="en-US" dirty="0">
                <a:latin typeface="Liberation Mono"/>
              </a:rPr>
              <a:t>, name </a:t>
            </a:r>
            <a:r>
              <a:rPr lang="en-US" dirty="0">
                <a:solidFill>
                  <a:srgbClr val="834689"/>
                </a:solidFill>
                <a:latin typeface="Liberation Mono"/>
                <a:ea typeface="Verdana" panose="020B0604030504040204" pitchFamily="34" charset="0"/>
              </a:rPr>
              <a:t>VARCHAR2</a:t>
            </a:r>
            <a:r>
              <a:rPr lang="en-US" dirty="0">
                <a:latin typeface="Liberation Mono"/>
              </a:rPr>
              <a:t>(10), addr </a:t>
            </a:r>
            <a:r>
              <a:rPr lang="en-IN" b="1" i="1" dirty="0">
                <a:latin typeface="Liberation Mono"/>
                <a:cs typeface="Arial" panose="020B0604020202020204" pitchFamily="34" charset="0"/>
              </a:rPr>
              <a:t>address</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person </a:t>
            </a:r>
            <a:r>
              <a:rPr lang="en-US" dirty="0">
                <a:solidFill>
                  <a:srgbClr val="0077AA"/>
                </a:solidFill>
                <a:latin typeface="Liberation Mono"/>
                <a:cs typeface="Arial" panose="020B0604020202020204" pitchFamily="34" charset="0"/>
              </a:rPr>
              <a:t>VALUES</a:t>
            </a:r>
            <a:r>
              <a:rPr lang="en-US" dirty="0">
                <a:latin typeface="Liberation Mono"/>
              </a:rPr>
              <a:t>(</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'saleel'</a:t>
            </a:r>
            <a:r>
              <a:rPr lang="en-US" dirty="0">
                <a:latin typeface="Liberation Mono"/>
              </a:rPr>
              <a:t>, address(</a:t>
            </a:r>
            <a:r>
              <a:rPr lang="en-US" dirty="0">
                <a:solidFill>
                  <a:srgbClr val="669900"/>
                </a:solidFill>
                <a:latin typeface="Liberation Mono"/>
              </a:rPr>
              <a:t>'baroda'</a:t>
            </a:r>
            <a:r>
              <a:rPr lang="en-US" dirty="0">
                <a:latin typeface="Liberation Mono"/>
              </a:rPr>
              <a:t>, </a:t>
            </a:r>
            <a:r>
              <a:rPr lang="en-US" dirty="0">
                <a:solidFill>
                  <a:srgbClr val="669900"/>
                </a:solidFill>
                <a:latin typeface="Liberation Mono"/>
              </a:rPr>
              <a:t>'GJ'</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id, name, </a:t>
            </a:r>
            <a:r>
              <a:rPr lang="en-US" b="1" i="1" dirty="0">
                <a:latin typeface="Liberation Mono"/>
                <a:cs typeface="Arial" panose="020B0604020202020204" pitchFamily="34" charset="0"/>
              </a:rPr>
              <a:t>n</a:t>
            </a:r>
            <a:r>
              <a:rPr lang="en-US" dirty="0">
                <a:latin typeface="Liberation Mono"/>
              </a:rPr>
              <a:t>.addr.city </a:t>
            </a:r>
            <a:r>
              <a:rPr lang="en-US" dirty="0">
                <a:solidFill>
                  <a:srgbClr val="0077AA"/>
                </a:solidFill>
                <a:latin typeface="Liberation Mono"/>
                <a:cs typeface="Arial" panose="020B0604020202020204" pitchFamily="34" charset="0"/>
              </a:rPr>
              <a:t>FROM</a:t>
            </a:r>
            <a:r>
              <a:rPr lang="en-US" dirty="0">
                <a:latin typeface="Liberation Mono"/>
              </a:rPr>
              <a:t> person </a:t>
            </a:r>
            <a:r>
              <a:rPr lang="en-US" b="1" i="1" dirty="0">
                <a:latin typeface="Liberation Mono"/>
                <a:cs typeface="Arial" panose="020B0604020202020204" pitchFamily="34" charset="0"/>
              </a:rPr>
              <a:t>n</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66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i="1"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2638362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 </a:t>
            </a:r>
            <a:r>
              <a:rPr lang="en-IN" sz="2000" dirty="0">
                <a:latin typeface="Liberation Mono"/>
                <a:cs typeface="Arial" panose="020B0604020202020204" pitchFamily="34" charset="0"/>
              </a:rPr>
              <a:t>]</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conidiation</a:t>
            </a:r>
            <a:r>
              <a:rPr lang="en-IN" sz="2000" dirty="0">
                <a:latin typeface="Liberation Mono"/>
                <a:cs typeface="Arial" panose="020B0604020202020204" pitchFamily="34" charset="0"/>
              </a:rPr>
              <a:t>)</a:t>
            </a:r>
          </a:p>
        </p:txBody>
      </p:sp>
    </p:spTree>
    <p:extLst>
      <p:ext uri="{BB962C8B-B14F-4D97-AF65-F5344CB8AC3E}">
        <p14:creationId xmlns:p14="http://schemas.microsoft.com/office/powerpoint/2010/main" val="28703553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solidFill>
                  <a:schemeClr val="bg1">
                    <a:lumMod val="50000"/>
                  </a:schemeClr>
                </a:solidFill>
                <a:latin typeface="Liberation Mono"/>
                <a:ea typeface="Verdana" panose="020B0604030504040204" pitchFamily="34" charset="0"/>
                <a:cs typeface="Arial" panose="020B0604020202020204" pitchFamily="34" charset="0"/>
              </a:rPr>
              <a:t>|</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a:t>
            </a:r>
            <a:r>
              <a:rPr lang="en-IN" sz="2000" i="1"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6051384"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6051385"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707886"/>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 </a:t>
            </a:r>
            <a:r>
              <a:rPr lang="en-IN" sz="2000" dirty="0">
                <a:solidFill>
                  <a:srgbClr val="0077AA"/>
                </a:solidFill>
                <a:latin typeface="Liberation Mono"/>
              </a:rPr>
              <a:t>CHECK </a:t>
            </a:r>
            <a:r>
              <a:rPr lang="en-IN" sz="2000" dirty="0">
                <a:solidFill>
                  <a:schemeClr val="bg1">
                    <a:lumMod val="50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a:t>
            </a:r>
            <a:r>
              <a:rPr lang="en-IN" sz="2000" i="1" dirty="0">
                <a:latin typeface="Liberation Mono"/>
                <a:cs typeface="Arial" panose="020B0604020202020204" pitchFamily="34" charset="0"/>
              </a:rPr>
              <a:t>constraint_name</a:t>
            </a:r>
          </a:p>
        </p:txBody>
      </p:sp>
    </p:spTree>
    <p:extLst>
      <p:ext uri="{BB962C8B-B14F-4D97-AF65-F5344CB8AC3E}">
        <p14:creationId xmlns:p14="http://schemas.microsoft.com/office/powerpoint/2010/main" val="19559041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itchFamily="34" charset="0"/>
              </a:rPr>
              <a:t>(c1),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D799B93-3361-B539-D764-E99B1A1F9BA3}"/>
              </a:ext>
            </a:extLst>
          </p:cNvPr>
          <p:cNvSpPr txBox="1"/>
          <p:nvPr/>
        </p:nvSpPr>
        <p:spPr>
          <a:xfrm>
            <a:off x="510698" y="4890629"/>
            <a:ext cx="6881446"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payments(</a:t>
            </a:r>
          </a:p>
          <a:p>
            <a:r>
              <a:rPr lang="en-IN" dirty="0">
                <a:latin typeface="Liberation Mono"/>
              </a:rPr>
              <a:t>        paymentID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paymentMode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r>
              <a:rPr lang="en-IN" dirty="0">
                <a:solidFill>
                  <a:srgbClr val="C00000"/>
                </a:solidFill>
                <a:latin typeface="Liberation Mono"/>
                <a:cs typeface="Arial" panose="020B0604020202020204" pitchFamily="34" charset="0"/>
              </a:rPr>
              <a:t>CHECK</a:t>
            </a:r>
            <a:r>
              <a:rPr lang="en-IN" dirty="0">
                <a:latin typeface="Liberation Mono"/>
              </a:rPr>
              <a:t> (paymentMode </a:t>
            </a:r>
            <a:r>
              <a:rPr lang="en-IN" dirty="0">
                <a:solidFill>
                  <a:srgbClr val="00B0F0"/>
                </a:solidFill>
                <a:latin typeface="Liberation Mono"/>
                <a:cs typeface="Arial" panose="020B0604020202020204" pitchFamily="34" charset="0"/>
              </a:rPr>
              <a:t>IN</a:t>
            </a:r>
            <a:r>
              <a:rPr lang="en-IN" dirty="0">
                <a:latin typeface="Liberation Mono"/>
              </a:rPr>
              <a:t> (</a:t>
            </a:r>
            <a:r>
              <a:rPr lang="en-IN" dirty="0">
                <a:solidFill>
                  <a:srgbClr val="00B050"/>
                </a:solidFill>
                <a:latin typeface="Liberation Mono"/>
              </a:rPr>
              <a:t>'Cash'</a:t>
            </a:r>
            <a:r>
              <a:rPr lang="en-IN" dirty="0">
                <a:latin typeface="Liberation Mono"/>
              </a:rPr>
              <a:t>, </a:t>
            </a:r>
            <a:r>
              <a:rPr lang="en-IN" dirty="0">
                <a:solidFill>
                  <a:srgbClr val="00B050"/>
                </a:solidFill>
                <a:latin typeface="Liberation Mono"/>
              </a:rPr>
              <a:t>'Card'</a:t>
            </a:r>
            <a:r>
              <a:rPr lang="en-IN" dirty="0">
                <a:latin typeface="Liberation Mono"/>
              </a:rPr>
              <a:t>, </a:t>
            </a:r>
            <a:r>
              <a:rPr lang="en-IN" dirty="0">
                <a:solidFill>
                  <a:srgbClr val="00B050"/>
                </a:solidFill>
                <a:latin typeface="Liberation Mono"/>
              </a:rPr>
              <a:t>'UPI'</a:t>
            </a:r>
            <a:r>
              <a:rPr lang="en-IN" dirty="0">
                <a:latin typeface="Liberation Mono"/>
              </a:rPr>
              <a:t>, </a:t>
            </a:r>
            <a:r>
              <a:rPr lang="en-IN" dirty="0">
                <a:solidFill>
                  <a:srgbClr val="00B050"/>
                </a:solidFill>
                <a:latin typeface="Liberation Mono"/>
              </a:rPr>
              <a:t>'Insurance'</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957662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('I%') </a:t>
            </a:r>
            <a:r>
              <a:rPr lang="en-IN" dirty="0">
                <a:solidFill>
                  <a:srgbClr val="A67F59"/>
                </a:solidFill>
                <a:latin typeface="Liberation Mono"/>
              </a:rPr>
              <a:t>OR</a:t>
            </a:r>
            <a:r>
              <a:rPr lang="en-IN" dirty="0">
                <a:solidFill>
                  <a:srgbClr val="00B0F0"/>
                </a:solidFill>
                <a:latin typeface="Liberation Mono"/>
                <a:cs typeface="Arial" panose="020B0604020202020204" pitchFamily="34" charset="0"/>
              </a:rPr>
              <a:t>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('U%')),</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A67F59"/>
                </a:solidFill>
                <a:latin typeface="Liberation Mono"/>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t>
            </a:r>
            <a:r>
              <a:rPr lang="en-US"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25</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t>
            </a:r>
            <a:r>
              <a:rPr lang="en-IN" sz="2000" i="1" dirty="0">
                <a:solidFill>
                  <a:schemeClr val="accent4">
                    <a:lumMod val="50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accent4">
                    <a:lumMod val="50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DROP</a:t>
            </a:r>
            <a:r>
              <a:rPr lang="en-IN" sz="2000" dirty="0">
                <a:solidFill>
                  <a:srgbClr val="000000"/>
                </a:solidFill>
                <a:latin typeface="Liberation Mono"/>
              </a:rPr>
              <a:t> </a:t>
            </a:r>
            <a:r>
              <a:rPr lang="en-IN" sz="2000" dirty="0">
                <a:solidFill>
                  <a:srgbClr val="0077AA"/>
                </a:solidFill>
                <a:latin typeface="Liberation Mono"/>
              </a:rPr>
              <a:t>DEFAULT </a:t>
            </a:r>
            <a:r>
              <a:rPr lang="en-IN" sz="2000" dirty="0">
                <a:solidFill>
                  <a:srgbClr val="000000"/>
                </a:solidFill>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 </a:t>
            </a:r>
            <a:r>
              <a:rPr lang="en-IN" sz="2000" b="0" i="0" dirty="0">
                <a:solidFill>
                  <a:srgbClr val="000000"/>
                </a:solidFill>
                <a:effectLst/>
                <a:latin typeface="Liberation Mono"/>
              </a:rPr>
              <a:t>}</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endParaRPr lang="en-US" dirty="0">
              <a:latin typeface="Liberation Mono"/>
              <a:cs typeface="Arial" panose="020B0604020202020204" pitchFamily="34" charset="0"/>
            </a:endParaRPr>
          </a:p>
          <a:p>
            <a:pPr marL="177800"/>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a:t>
            </a:r>
          </a:p>
          <a:p>
            <a:pPr marL="952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13877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t>
            </a:r>
            <a:r>
              <a:rPr lang="en-IN" sz="2000" i="1" dirty="0">
                <a:solidFill>
                  <a:schemeClr val="tx1">
                    <a:lumMod val="95000"/>
                    <a:lumOff val="5000"/>
                  </a:schemeClr>
                </a:solidFill>
                <a:latin typeface="Liberation Mono"/>
                <a:cs typeface="Arial" panose="020B0604020202020204" pitchFamily="34" charset="0"/>
              </a:rPr>
              <a:t>alter_specification </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chemeClr val="tx1">
                    <a:lumMod val="95000"/>
                    <a:lumOff val="5000"/>
                  </a:schemeClr>
                </a:solidFill>
                <a:latin typeface="Liberation Mono"/>
                <a:cs typeface="Arial" panose="020B0604020202020204" pitchFamily="34" charset="0"/>
              </a:rPr>
              <a:t>alter_specification</a:t>
            </a:r>
            <a:r>
              <a:rPr lang="en-IN" sz="2000" dirty="0">
                <a:solidFill>
                  <a:schemeClr val="tx1">
                    <a:lumMod val="95000"/>
                    <a:lumOff val="5000"/>
                  </a:schemeClr>
                </a:solidFill>
                <a:latin typeface="Liberation Mono"/>
                <a:cs typeface="Arial" panose="020B0604020202020204" pitchFamily="34" charset="0"/>
              </a:rPr>
              <a:t>] . . .]</a:t>
            </a:r>
          </a:p>
          <a:p>
            <a:endParaRPr lang="en-IN" sz="800" dirty="0">
              <a:solidFill>
                <a:schemeClr val="tx1">
                  <a:lumMod val="95000"/>
                  <a:lumOff val="5000"/>
                </a:schemeClr>
              </a:solidFill>
              <a:latin typeface="Liberation Mono"/>
              <a:cs typeface="Arial" panose="020B0604020202020204" pitchFamily="34" charset="0"/>
            </a:endParaRPr>
          </a:p>
          <a:p>
            <a:r>
              <a:rPr lang="en-IN" sz="2000" i="1" dirty="0">
                <a:solidFill>
                  <a:schemeClr val="accent4">
                    <a:lumMod val="50000"/>
                  </a:schemeClr>
                </a:solidFill>
                <a:latin typeface="Liberation Mono"/>
                <a:cs typeface="Arial" panose="020B0604020202020204" pitchFamily="34" charset="0"/>
              </a:rPr>
              <a:t>alter_specification</a:t>
            </a:r>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a:t>
            </a:r>
            <a:r>
              <a:rPr lang="en-IN" sz="2000" i="1" dirty="0">
                <a:solidFill>
                  <a:schemeClr val="tx1">
                    <a:lumMod val="95000"/>
                    <a:lumOff val="5000"/>
                  </a:schemeClr>
                </a:solidFill>
                <a:latin typeface="Liberation Mono"/>
                <a:cs typeface="Arial" panose="020B0604020202020204" pitchFamily="34" charset="0"/>
              </a:rPr>
              <a:t>col_name</a:t>
            </a:r>
          </a:p>
        </p:txBody>
      </p:sp>
    </p:spTree>
    <p:extLst>
      <p:ext uri="{BB962C8B-B14F-4D97-AF65-F5344CB8AC3E}">
        <p14:creationId xmlns:p14="http://schemas.microsoft.com/office/powerpoint/2010/main" val="111771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a:t>
            </a:r>
          </a:p>
          <a:p>
            <a:pPr marL="177800"/>
            <a:r>
              <a:rPr lang="en-IN" dirty="0">
                <a:latin typeface="Liberation Mono"/>
                <a:cs typeface="Arial" panose="020B0604020202020204" pitchFamily="34" charset="0"/>
              </a:rPr>
              <a:t>     </a:t>
            </a:r>
            <a:r>
              <a:rPr lang="en-IN" dirty="0" err="1">
                <a:latin typeface="Liberation Mono"/>
                <a:cs typeface="Arial" panose="020B0604020202020204" pitchFamily="34" charset="0"/>
              </a:rPr>
              <a:t>model_color</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p>
          <a:p>
            <a:pPr marL="177800"/>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a:t>
            </a:r>
            <a:r>
              <a:rPr lang="en-US" dirty="0">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(100)</a:t>
            </a:r>
          </a:p>
          <a:p>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 </a:t>
            </a:r>
            <a:r>
              <a:rPr lang="en-IN" dirty="0">
                <a:solidFill>
                  <a:schemeClr val="accent4">
                    <a:lumMod val="50000"/>
                  </a:schemeClr>
                </a:solidFill>
                <a:latin typeface="Liberation Mono"/>
                <a:cs typeface="Arial" panose="020B0604020202020204" pitchFamily="34" charset="0"/>
              </a:rPr>
              <a:t>NOT 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(150);</a:t>
            </a:r>
            <a:endParaRPr lang="en-IN" dirty="0">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040368"/>
            <a:ext cx="11521280" cy="449353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p>
          <a:p>
            <a:pPr algn="just"/>
            <a:endParaRPr lang="en-IN" sz="2000"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IN" dirty="0">
                <a:latin typeface="Liberation Mono"/>
              </a:rPr>
              <a:t>x</a:t>
            </a:r>
            <a:r>
              <a:rPr lang="en-US" dirty="0">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cs typeface="Arial" panose="020B0604020202020204" pitchFamily="34" charset="0"/>
              </a:rPr>
              <a:t>VARCHAR</a:t>
            </a:r>
            <a:r>
              <a:rPr lang="en-US" dirty="0">
                <a:latin typeface="Liberation Mono"/>
              </a:rPr>
              <a:t>(10)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IN" dirty="0">
                <a:latin typeface="Liberation Mono"/>
              </a:rPr>
              <a:t>x</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x;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
        <p:nvSpPr>
          <p:cNvPr id="7" name="TextBox 6">
            <a:extLst>
              <a:ext uri="{FF2B5EF4-FFF2-40B4-BE49-F238E27FC236}">
                <a16:creationId xmlns:a16="http://schemas.microsoft.com/office/drawing/2014/main" id="{6395E92B-16FC-EE51-6724-3F9D119206F4}"/>
              </a:ext>
            </a:extLst>
          </p:cNvPr>
          <p:cNvSpPr txBox="1"/>
          <p:nvPr/>
        </p:nvSpPr>
        <p:spPr>
          <a:xfrm>
            <a:off x="263352" y="5561364"/>
            <a:ext cx="11593288"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1194 (HY000): Table 'x' is marked as crashed and should be repaired.</a:t>
            </a:r>
          </a:p>
          <a:p>
            <a:pPr marL="285750" indent="-285750">
              <a:buFont typeface="Arial" panose="020B0604020202020204" pitchFamily="34" charset="0"/>
              <a:buChar char="•"/>
            </a:pPr>
            <a:r>
              <a:rPr lang="en-IN" dirty="0">
                <a:latin typeface="Liberation Mono"/>
              </a:rPr>
              <a:t>mysql&gt; </a:t>
            </a:r>
            <a:r>
              <a:rPr lang="en-IN" dirty="0">
                <a:solidFill>
                  <a:srgbClr val="0077AA"/>
                </a:solidFill>
                <a:latin typeface="Liberation Mono"/>
              </a:rPr>
              <a:t>REPAIR</a:t>
            </a:r>
            <a:r>
              <a:rPr lang="en-IN" dirty="0">
                <a:latin typeface="Liberation Mono"/>
              </a:rPr>
              <a:t> </a:t>
            </a:r>
            <a:r>
              <a:rPr lang="en-IN" dirty="0">
                <a:solidFill>
                  <a:srgbClr val="0077AA"/>
                </a:solidFill>
                <a:latin typeface="Liberation Mono"/>
              </a:rPr>
              <a:t>TABLE</a:t>
            </a:r>
            <a:r>
              <a:rPr lang="en-IN" dirty="0">
                <a:latin typeface="Liberation Mono"/>
              </a:rPr>
              <a:t> x;</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335360" y="1328400"/>
            <a:ext cx="11449272" cy="301621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chemeClr val="accent4">
                    <a:lumMod val="50000"/>
                  </a:schemeClr>
                </a:solidFill>
                <a:latin typeface="Liberation Mono"/>
                <a:cs typeface="Arial" panose="020B0604020202020204" pitchFamily="34" charset="0"/>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effectLst/>
                <a:latin typeface="Liberation Mono"/>
              </a:rPr>
              <a:t>(</a:t>
            </a:r>
            <a:r>
              <a:rPr lang="en-US" b="0" i="0" dirty="0">
                <a:solidFill>
                  <a:srgbClr val="000000"/>
                </a:solidFill>
                <a:effectLst/>
                <a:latin typeface="Liberation Mono"/>
              </a:rPr>
              <a:t>c2, c3, c4</a:t>
            </a:r>
            <a:r>
              <a:rPr lang="en-US" b="0" i="0" dirty="0">
                <a:effectLst/>
                <a:latin typeface="Liberation Mono"/>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(NEW.c1, NEW.c2);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 </a:t>
            </a: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(absence of a value)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 (</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(salary)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6000</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62473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latin typeface="Liberation Mono"/>
              </a:rPr>
              <a:t>(</a:t>
            </a:r>
            <a:r>
              <a:rPr lang="en-US" dirty="0">
                <a:solidFill>
                  <a:srgbClr val="816105"/>
                </a:solidFill>
                <a:latin typeface="Liberation Mono"/>
              </a:rPr>
              <a:t>p0</a:t>
            </a:r>
            <a:r>
              <a:rPr lang="en-US" dirty="0">
                <a:latin typeface="Liberation Mono"/>
              </a:rPr>
              <a:t>)</a:t>
            </a:r>
            <a:r>
              <a:rPr lang="en-US" dirty="0">
                <a:solidFill>
                  <a:srgbClr val="0077AA"/>
                </a:solidFill>
                <a:latin typeface="Liberation Mono"/>
              </a:rPr>
              <a:t> VALUES</a:t>
            </a:r>
            <a:r>
              <a:rPr lang="en-US" dirty="0">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latin typeface="Liberation Mono"/>
              </a:rPr>
              <a:t>(</a:t>
            </a:r>
            <a:r>
              <a:rPr lang="en-IN" dirty="0">
                <a:solidFill>
                  <a:srgbClr val="816105"/>
                </a:solidFill>
                <a:latin typeface="Liberation Mono"/>
              </a:rPr>
              <a:t>p0</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US" dirty="0">
                <a:solidFill>
                  <a:srgbClr val="816105"/>
                </a:solidFill>
                <a:latin typeface="Liberation Mono"/>
              </a:rPr>
              <a:t>p0</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latin typeface="Liberation Mono"/>
              </a:rPr>
              <a:t>(</a:t>
            </a:r>
            <a:r>
              <a:rPr lang="en-IN" dirty="0">
                <a:solidFill>
                  <a:srgbClr val="816105"/>
                </a:solidFill>
                <a:latin typeface="Liberation Mono"/>
              </a:rPr>
              <a:t>p0</a:t>
            </a:r>
            <a:r>
              <a:rPr lang="en-US" dirty="0">
                <a:latin typeface="Liberation Mono"/>
              </a:rPr>
              <a:t>);</a:t>
            </a:r>
          </a:p>
        </p:txBody>
      </p:sp>
      <p:sp>
        <p:nvSpPr>
          <p:cNvPr id="9" name="TextBox 8">
            <a:extLst>
              <a:ext uri="{FF2B5EF4-FFF2-40B4-BE49-F238E27FC236}">
                <a16:creationId xmlns:a16="http://schemas.microsoft.com/office/drawing/2014/main" id="{E256F044-67FA-0D16-F305-EB68C592F85F}"/>
              </a:ext>
            </a:extLst>
          </p:cNvPr>
          <p:cNvSpPr txBox="1"/>
          <p:nvPr/>
        </p:nvSpPr>
        <p:spPr>
          <a:xfrm>
            <a:off x="6999645"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sp>
        <p:nvSpPr>
          <p:cNvPr id="12" name="TextBox 11">
            <a:extLst>
              <a:ext uri="{FF2B5EF4-FFF2-40B4-BE49-F238E27FC236}">
                <a16:creationId xmlns:a16="http://schemas.microsoft.com/office/drawing/2014/main" id="{E4A102E5-168E-1C84-81FF-28D0A00D386A}"/>
              </a:ext>
            </a:extLst>
          </p:cNvPr>
          <p:cNvSpPr txBox="1"/>
          <p:nvPr/>
        </p:nvSpPr>
        <p:spPr>
          <a:xfrm>
            <a:off x="6528050" y="692696"/>
            <a:ext cx="5440147" cy="5355312"/>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bookings (</a:t>
            </a:r>
          </a:p>
          <a:p>
            <a:pPr marL="534988"/>
            <a:r>
              <a:rPr lang="en-IN" dirty="0">
                <a:latin typeface="Liberation Mono"/>
              </a:rPr>
              <a:t>  booking_id </a:t>
            </a:r>
            <a:r>
              <a:rPr lang="en-IN" dirty="0">
                <a:solidFill>
                  <a:srgbClr val="834689"/>
                </a:solidFill>
                <a:latin typeface="Liberation Mono"/>
                <a:cs typeface="Arial" panose="020B0604020202020204" pitchFamily="34" charset="0"/>
              </a:rPr>
              <a:t>INT</a:t>
            </a:r>
            <a:r>
              <a:rPr lang="en-IN" dirty="0">
                <a:latin typeface="Liberation Mono"/>
              </a:rPr>
              <a:t>,</a:t>
            </a:r>
          </a:p>
          <a:p>
            <a:pPr marL="534988"/>
            <a:r>
              <a:rPr lang="en-IN" dirty="0">
                <a:latin typeface="Liberation Mono"/>
              </a:rPr>
              <a:t>  guest_name </a:t>
            </a:r>
            <a:r>
              <a:rPr lang="en-IN" dirty="0">
                <a:solidFill>
                  <a:srgbClr val="834689"/>
                </a:solidFill>
                <a:latin typeface="Liberation Mono"/>
                <a:cs typeface="Arial" panose="020B0604020202020204" pitchFamily="34" charset="0"/>
              </a:rPr>
              <a:t>VARCHAR</a:t>
            </a:r>
            <a:r>
              <a:rPr lang="en-IN" dirty="0">
                <a:latin typeface="Liberation Mono"/>
              </a:rPr>
              <a:t>(100),</a:t>
            </a:r>
          </a:p>
          <a:p>
            <a:pPr marL="534988"/>
            <a:r>
              <a:rPr lang="en-IN" dirty="0">
                <a:latin typeface="Liberation Mono"/>
              </a:rPr>
              <a:t>  checkin_date </a:t>
            </a:r>
            <a:r>
              <a:rPr lang="en-IN" dirty="0">
                <a:solidFill>
                  <a:srgbClr val="834689"/>
                </a:solidFill>
                <a:latin typeface="Liberation Mono"/>
                <a:cs typeface="Arial" panose="020B0604020202020204" pitchFamily="34" charset="0"/>
              </a:rPr>
              <a:t>DATE</a:t>
            </a:r>
          </a:p>
          <a:p>
            <a:pPr marL="447675"/>
            <a:r>
              <a:rPr lang="en-IN" dirty="0">
                <a:latin typeface="Liberation Mono"/>
              </a:rPr>
              <a:t>)</a:t>
            </a:r>
          </a:p>
          <a:p>
            <a:pPr marL="447675"/>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a:t>
            </a:r>
            <a:r>
              <a:rPr lang="en-IN" dirty="0">
                <a:solidFill>
                  <a:schemeClr val="accent1">
                    <a:lumMod val="75000"/>
                  </a:schemeClr>
                </a:solidFill>
                <a:latin typeface="Liberation Mono"/>
              </a:rPr>
              <a:t>MONTH</a:t>
            </a:r>
            <a:r>
              <a:rPr lang="en-IN" dirty="0">
                <a:latin typeface="Liberation Mono"/>
              </a:rPr>
              <a:t>(checkin_date)) (</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January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February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3</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March</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4</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April</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5</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May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6</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June</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7</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July</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8</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August</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9</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September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10</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October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11</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November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12</a:t>
            </a:r>
            <a:r>
              <a:rPr lang="en-IN" dirty="0">
                <a:latin typeface="Liberation Mono"/>
              </a:rPr>
              <a:t>),</a:t>
            </a:r>
          </a:p>
          <a:p>
            <a:pPr marL="447675"/>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December</a:t>
            </a:r>
            <a:r>
              <a:rPr lang="en-IN" dirty="0">
                <a:latin typeface="Liberation Mono"/>
              </a:rPr>
              <a:t> </a:t>
            </a:r>
            <a:r>
              <a:rPr lang="en-IN" dirty="0">
                <a:solidFill>
                  <a:srgbClr val="0077AA"/>
                </a:solidFill>
                <a:latin typeface="Liberation Mono"/>
              </a:rPr>
              <a:t>VALUES LESS THAN </a:t>
            </a:r>
            <a:r>
              <a:rPr lang="en-IN" dirty="0">
                <a:latin typeface="Liberation Mono"/>
              </a:rPr>
              <a:t>(</a:t>
            </a:r>
            <a:r>
              <a:rPr lang="en-IN" dirty="0">
                <a:solidFill>
                  <a:srgbClr val="990055"/>
                </a:solidFill>
                <a:latin typeface="Liberation Mono"/>
              </a:rPr>
              <a:t>13</a:t>
            </a:r>
            <a:r>
              <a:rPr lang="en-IN" dirty="0">
                <a:latin typeface="Liberation Mono"/>
              </a:rPr>
              <a:t>)</a:t>
            </a:r>
          </a:p>
          <a:p>
            <a:pPr marL="447675"/>
            <a:r>
              <a:rPr lang="en-IN"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0AAA-0B8C-DE8B-36BD-FC77B3BBFDE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3C89DF-2025-510E-5A3B-3AA573B2AB32}"/>
              </a:ext>
            </a:extLst>
          </p:cNvPr>
          <p:cNvSpPr txBox="1"/>
          <p:nvPr/>
        </p:nvSpPr>
        <p:spPr>
          <a:xfrm>
            <a:off x="407368" y="188640"/>
            <a:ext cx="3312368" cy="430887"/>
          </a:xfrm>
          <a:prstGeom prst="rect">
            <a:avLst/>
          </a:prstGeom>
          <a:noFill/>
        </p:spPr>
        <p:txBody>
          <a:bodyPr wrap="square">
            <a:spAutoFit/>
          </a:bodyPr>
          <a:lstStyle/>
          <a:p>
            <a:pPr algn="just"/>
            <a:r>
              <a:rPr lang="en-US" sz="2200" dirty="0">
                <a:solidFill>
                  <a:srgbClr val="C00000"/>
                </a:solidFill>
                <a:latin typeface="Inter-Regular"/>
              </a:rPr>
              <a:t>LIST Partitioning</a:t>
            </a:r>
          </a:p>
        </p:txBody>
      </p:sp>
      <p:sp>
        <p:nvSpPr>
          <p:cNvPr id="13" name="TextBox 12">
            <a:extLst>
              <a:ext uri="{FF2B5EF4-FFF2-40B4-BE49-F238E27FC236}">
                <a16:creationId xmlns:a16="http://schemas.microsoft.com/office/drawing/2014/main" id="{34700612-4E36-9906-D600-91B6E5B5BC06}"/>
              </a:ext>
            </a:extLst>
          </p:cNvPr>
          <p:cNvSpPr txBox="1"/>
          <p:nvPr/>
        </p:nvSpPr>
        <p:spPr>
          <a:xfrm>
            <a:off x="407368" y="836712"/>
            <a:ext cx="4824536"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 (</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(storeID)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 IN</a:t>
            </a:r>
            <a:r>
              <a:rPr lang="en-IN" dirty="0">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latin typeface="Liberation Mono"/>
              </a:rPr>
              <a:t>)</a:t>
            </a:r>
          </a:p>
          <a:p>
            <a:r>
              <a:rPr lang="en-IN" dirty="0">
                <a:latin typeface="Liberation Mono"/>
              </a:rPr>
              <a:t>       );</a:t>
            </a:r>
          </a:p>
        </p:txBody>
      </p:sp>
      <p:graphicFrame>
        <p:nvGraphicFramePr>
          <p:cNvPr id="15" name="Table 15">
            <a:extLst>
              <a:ext uri="{FF2B5EF4-FFF2-40B4-BE49-F238E27FC236}">
                <a16:creationId xmlns:a16="http://schemas.microsoft.com/office/drawing/2014/main" id="{CE7B2F4F-3FD4-ADA3-AA92-C75EB8499B6A}"/>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cxnSp>
        <p:nvCxnSpPr>
          <p:cNvPr id="11" name="Connector: Elbow 10">
            <a:extLst>
              <a:ext uri="{FF2B5EF4-FFF2-40B4-BE49-F238E27FC236}">
                <a16:creationId xmlns:a16="http://schemas.microsoft.com/office/drawing/2014/main" id="{9A46808A-64F2-F366-E6B9-077033270773}"/>
              </a:ext>
            </a:extLst>
          </p:cNvPr>
          <p:cNvCxnSpPr>
            <a:cxnSpLocks/>
          </p:cNvCxnSpPr>
          <p:nvPr/>
        </p:nvCxnSpPr>
        <p:spPr>
          <a:xfrm flipV="1">
            <a:off x="4511824" y="2276872"/>
            <a:ext cx="5472608" cy="648072"/>
          </a:xfrm>
          <a:prstGeom prst="bentConnector3">
            <a:avLst>
              <a:gd name="adj1" fmla="val 99987"/>
            </a:avLst>
          </a:prstGeom>
          <a:ln w="38100">
            <a:solidFill>
              <a:srgbClr val="B212A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A72E3A7-1A42-F7F3-E677-F67C7083EB07}"/>
              </a:ext>
            </a:extLst>
          </p:cNvPr>
          <p:cNvSpPr txBox="1"/>
          <p:nvPr/>
        </p:nvSpPr>
        <p:spPr>
          <a:xfrm>
            <a:off x="5688632" y="3573016"/>
            <a:ext cx="6096000" cy="3139321"/>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customers (</a:t>
            </a:r>
          </a:p>
          <a:p>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(50),</a:t>
            </a:r>
          </a:p>
          <a:p>
            <a:r>
              <a:rPr lang="en-IN" dirty="0">
                <a:latin typeface="Liberation Mono"/>
              </a:rPr>
              <a:t>    region </a:t>
            </a:r>
            <a:r>
              <a:rPr lang="en-IN" dirty="0">
                <a:solidFill>
                  <a:srgbClr val="834689"/>
                </a:solidFill>
                <a:latin typeface="Liberation Mono"/>
                <a:cs typeface="Arial" panose="020B0604020202020204" pitchFamily="34" charset="0"/>
              </a:rPr>
              <a:t>VARCHAR</a:t>
            </a:r>
            <a:r>
              <a:rPr lang="en-IN" dirty="0">
                <a:latin typeface="Liberation Mono"/>
              </a:rPr>
              <a:t>(20)</a:t>
            </a:r>
          </a:p>
          <a:p>
            <a:r>
              <a:rPr lang="en-IN" dirty="0">
                <a:latin typeface="Liberation Mono"/>
              </a:rPr>
              <a:t> )</a:t>
            </a:r>
          </a:p>
          <a:p>
            <a:r>
              <a:rPr lang="en-IN" dirty="0">
                <a:solidFill>
                  <a:srgbClr val="0077AA"/>
                </a:solidFill>
                <a:latin typeface="Liberation Mono"/>
              </a:rPr>
              <a:t> PARTITION B</a:t>
            </a:r>
            <a:r>
              <a:rPr lang="en-IN" dirty="0">
                <a:latin typeface="Liberation Mono"/>
              </a:rPr>
              <a:t>Y </a:t>
            </a:r>
            <a:r>
              <a:rPr lang="en-IN" dirty="0">
                <a:solidFill>
                  <a:srgbClr val="FD8603"/>
                </a:solidFill>
                <a:latin typeface="Liberation Mono"/>
              </a:rPr>
              <a:t>LIST</a:t>
            </a:r>
            <a:r>
              <a:rPr lang="en-IN" dirty="0">
                <a:latin typeface="Liberation Mono"/>
              </a:rPr>
              <a:t> COLUMNS(region)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east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'East'</a:t>
            </a:r>
            <a:r>
              <a:rPr lang="en-IN" dirty="0">
                <a:latin typeface="Liberation Mono"/>
              </a:rPr>
              <a:t>, </a:t>
            </a:r>
            <a:r>
              <a:rPr lang="en-IN" dirty="0">
                <a:solidFill>
                  <a:srgbClr val="00B050"/>
                </a:solidFill>
                <a:latin typeface="Liberation Mono"/>
              </a:rPr>
              <a:t>'Northeast'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west</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'West'</a:t>
            </a:r>
            <a:r>
              <a:rPr lang="en-IN" dirty="0">
                <a:latin typeface="Liberation Mono"/>
              </a:rPr>
              <a:t>, </a:t>
            </a:r>
            <a:r>
              <a:rPr lang="en-IN" dirty="0">
                <a:solidFill>
                  <a:srgbClr val="00B050"/>
                </a:solidFill>
                <a:latin typeface="Liberation Mono"/>
              </a:rPr>
              <a:t>'Southwest'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central</a:t>
            </a:r>
            <a:r>
              <a:rPr lang="en-IN" dirty="0">
                <a:latin typeface="Liberation Mono"/>
              </a:rPr>
              <a:t> </a:t>
            </a:r>
            <a:r>
              <a:rPr lang="en-IN" dirty="0">
                <a:solidFill>
                  <a:srgbClr val="0077AA"/>
                </a:solidFill>
                <a:latin typeface="Liberation Mono"/>
              </a:rPr>
              <a:t>VALUES IN</a:t>
            </a:r>
            <a:r>
              <a:rPr lang="en-IN" dirty="0">
                <a:latin typeface="Liberation Mono"/>
              </a:rPr>
              <a:t> (</a:t>
            </a:r>
            <a:r>
              <a:rPr lang="en-IN" dirty="0">
                <a:solidFill>
                  <a:srgbClr val="00B050"/>
                </a:solidFill>
                <a:latin typeface="Liberation Mono"/>
              </a:rPr>
              <a:t>'Central'</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other</a:t>
            </a:r>
            <a:r>
              <a:rPr lang="en-IN" dirty="0">
                <a:latin typeface="Liberation Mono"/>
              </a:rPr>
              <a:t> </a:t>
            </a:r>
            <a:r>
              <a:rPr lang="en-IN" dirty="0">
                <a:solidFill>
                  <a:srgbClr val="0077AA"/>
                </a:solidFill>
                <a:latin typeface="Liberation Mono"/>
              </a:rPr>
              <a:t>VALUES IN </a:t>
            </a:r>
            <a:r>
              <a:rPr lang="en-IN" dirty="0">
                <a:latin typeface="Liberation Mono"/>
              </a:rPr>
              <a:t>(</a:t>
            </a:r>
            <a:r>
              <a:rPr lang="en-IN" dirty="0">
                <a:solidFill>
                  <a:srgbClr val="00B050"/>
                </a:solidFill>
                <a:latin typeface="Liberation Mono"/>
              </a:rPr>
              <a:t>'North'</a:t>
            </a:r>
            <a:r>
              <a:rPr lang="en-IN" dirty="0">
                <a:latin typeface="Liberation Mono"/>
              </a:rPr>
              <a:t>, </a:t>
            </a:r>
            <a:r>
              <a:rPr lang="en-IN" dirty="0">
                <a:solidFill>
                  <a:srgbClr val="00B050"/>
                </a:solidFill>
                <a:latin typeface="Liberation Mono"/>
              </a:rPr>
              <a:t>'South'</a:t>
            </a:r>
            <a:r>
              <a:rPr lang="en-IN" dirty="0">
                <a:latin typeface="Liberation Mono"/>
              </a:rPr>
              <a:t>)</a:t>
            </a:r>
          </a:p>
          <a:p>
            <a:r>
              <a:rPr lang="en-IN" dirty="0">
                <a:latin typeface="Liberation Mono"/>
              </a:rPr>
              <a:t>);</a:t>
            </a:r>
          </a:p>
        </p:txBody>
      </p:sp>
    </p:spTree>
    <p:extLst>
      <p:ext uri="{BB962C8B-B14F-4D97-AF65-F5344CB8AC3E}">
        <p14:creationId xmlns:p14="http://schemas.microsoft.com/office/powerpoint/2010/main" val="33622754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816105"/>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 ;</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grpSp>
        <p:nvGrpSpPr>
          <p:cNvPr id="29" name="Group 28">
            <a:extLst>
              <a:ext uri="{FF2B5EF4-FFF2-40B4-BE49-F238E27FC236}">
                <a16:creationId xmlns:a16="http://schemas.microsoft.com/office/drawing/2014/main" id="{6C14F585-A7E4-0449-34F3-2EA6D862C2E1}"/>
              </a:ext>
            </a:extLst>
          </p:cNvPr>
          <p:cNvGrpSpPr/>
          <p:nvPr/>
        </p:nvGrpSpPr>
        <p:grpSpPr>
          <a:xfrm>
            <a:off x="5303912" y="1866186"/>
            <a:ext cx="6770083" cy="3403664"/>
            <a:chOff x="5303912" y="1866186"/>
            <a:chExt cx="6770083" cy="3403664"/>
          </a:xfrm>
        </p:grpSpPr>
        <p:sp>
          <p:nvSpPr>
            <p:cNvPr id="8" name="TextBox 7">
              <a:extLst>
                <a:ext uri="{FF2B5EF4-FFF2-40B4-BE49-F238E27FC236}">
                  <a16:creationId xmlns:a16="http://schemas.microsoft.com/office/drawing/2014/main" id="{E3E36E76-491D-2C22-0D84-6314A4910B4F}"/>
                </a:ext>
              </a:extLst>
            </p:cNvPr>
            <p:cNvSpPr txBox="1"/>
            <p:nvPr/>
          </p:nvSpPr>
          <p:spPr>
            <a:xfrm>
              <a:off x="7248128" y="1866186"/>
              <a:ext cx="4825867" cy="1200329"/>
            </a:xfrm>
            <a:prstGeom prst="rect">
              <a:avLst/>
            </a:prstGeom>
            <a:solidFill>
              <a:schemeClr val="accent3">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When you write a SELECT query, the list of columns or expressions you mention after the SELECT keyword is called the SELECT-LIST (also referred to as FIELD-LIST).</a:t>
              </a:r>
            </a:p>
          </p:txBody>
        </p:sp>
        <p:cxnSp>
          <p:nvCxnSpPr>
            <p:cNvPr id="10" name="Connector: Elbow 9">
              <a:extLst>
                <a:ext uri="{FF2B5EF4-FFF2-40B4-BE49-F238E27FC236}">
                  <a16:creationId xmlns:a16="http://schemas.microsoft.com/office/drawing/2014/main" id="{285466F7-6267-E465-9BC8-2C79429CD7F0}"/>
                </a:ext>
              </a:extLst>
            </p:cNvPr>
            <p:cNvCxnSpPr>
              <a:cxnSpLocks/>
            </p:cNvCxnSpPr>
            <p:nvPr/>
          </p:nvCxnSpPr>
          <p:spPr>
            <a:xfrm>
              <a:off x="5303912" y="1938059"/>
              <a:ext cx="1898006" cy="528292"/>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F73C22A-3E20-D991-B766-D90761BE2D57}"/>
                </a:ext>
              </a:extLst>
            </p:cNvPr>
            <p:cNvCxnSpPr>
              <a:cxnSpLocks/>
              <a:stCxn id="13" idx="3"/>
            </p:cNvCxnSpPr>
            <p:nvPr/>
          </p:nvCxnSpPr>
          <p:spPr>
            <a:xfrm flipV="1">
              <a:off x="5552124" y="3129231"/>
              <a:ext cx="3496204" cy="2140619"/>
            </a:xfrm>
            <a:prstGeom prst="bentConnector3">
              <a:avLst>
                <a:gd name="adj1" fmla="val 10012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34247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i="1" dirty="0">
                <a:solidFill>
                  <a:srgbClr val="0077AA"/>
                </a:solidFill>
                <a:latin typeface="Liberation Mono"/>
              </a:rPr>
              <a:t>] </a:t>
            </a:r>
            <a:r>
              <a:rPr lang="en-US" sz="2000" i="1" dirty="0">
                <a:solidFill>
                  <a:schemeClr val="bg1">
                    <a:lumMod val="50000"/>
                  </a:schemeClr>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ea typeface="Times New Roman" panose="02020603050405020304" pitchFamily="18" charset="0"/>
                <a:cs typeface="Arial" panose="020B0604020202020204" pitchFamily="34" charset="0"/>
              </a:rPr>
              <a:t>EmployeeID</a:t>
            </a:r>
            <a:r>
              <a:rPr lang="en-US" dirty="0">
                <a:latin typeface="Liberation Mono"/>
                <a:ea typeface="Times New Roman" panose="02020603050405020304" pitchFamily="18" charset="0"/>
                <a:cs typeface="Arial" panose="020B0604020202020204" pitchFamily="34" charset="0"/>
              </a:rPr>
              <a:t>,</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i="1" dirty="0">
                <a:solidFill>
                  <a:schemeClr val="bg1">
                    <a:lumMod val="50000"/>
                  </a:schemeClr>
                </a:solidFill>
                <a:latin typeface="Liberation Mono"/>
              </a:rPr>
              <a:t>"Employee Name"</a:t>
            </a:r>
            <a:r>
              <a:rPr lang="en-US" dirty="0">
                <a:solidFill>
                  <a:srgbClr val="669900"/>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a:t>
            </a:r>
            <a:r>
              <a:rPr lang="en-US" i="1" dirty="0">
                <a:solidFill>
                  <a:schemeClr val="bg1">
                    <a:lumMod val="50000"/>
                  </a:schemeClr>
                </a:solidFill>
                <a:latin typeface="Liberation Mono"/>
                <a:cs typeface="Arial" pitchFamily="34" charset="0"/>
              </a:rPr>
              <a:t>employee</a:t>
            </a:r>
            <a:r>
              <a:rPr lang="en-US" dirty="0">
                <a:latin typeface="Liberation Mono"/>
                <a:cs typeface="Arial" pitchFamily="34" charset="0"/>
              </a:rPr>
              <a:t>;</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dirty="0">
                <a:solidFill>
                  <a:srgbClr val="A67F59"/>
                </a:solidFill>
                <a:latin typeface="Liberation Mono"/>
              </a:rPr>
              <a:t>IS</a:t>
            </a:r>
            <a:r>
              <a:rPr lang="en-US" sz="2000" b="0" i="0" dirty="0">
                <a:solidFill>
                  <a:srgbClr val="000000"/>
                </a:solidFill>
                <a:effectLst/>
                <a:latin typeface="Liberation Mono"/>
              </a:rPr>
              <a:t> </a:t>
            </a:r>
            <a:r>
              <a:rPr lang="en-US" sz="2000" dirty="0">
                <a:solidFill>
                  <a:srgbClr val="999999"/>
                </a:solidFill>
                <a:latin typeface="Liberation Mono"/>
              </a:rPr>
              <a:t>[</a:t>
            </a:r>
            <a:r>
              <a:rPr lang="en-US" sz="2000" dirty="0">
                <a:solidFill>
                  <a:srgbClr val="A67F59"/>
                </a:solidFill>
                <a:latin typeface="Liberation Mono"/>
              </a:rPr>
              <a:t>BOOLEAN</a:t>
            </a:r>
            <a:r>
              <a:rPr lang="en-US" sz="2000" dirty="0">
                <a:solidFill>
                  <a:srgbClr val="999999"/>
                </a:solidFill>
                <a:latin typeface="Liberation Mono"/>
              </a:rPr>
              <a:t>]</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dirty="0">
                <a:solidFill>
                  <a:schemeClr val="bg1">
                    <a:lumMod val="65000"/>
                  </a:schemeClr>
                </a:solidFill>
                <a:latin typeface="Liberation Mono"/>
              </a:rPr>
              <a:t>|</a:t>
            </a:r>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dirty="0">
                <a:solidFill>
                  <a:schemeClr val="bg1">
                    <a:lumMod val="65000"/>
                  </a:schemeClr>
                </a:solidFill>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814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39AE0A"/>
                </a:solidFill>
                <a:latin typeface="Liberation Mono"/>
              </a:rPr>
              <a:t>"saleel"</a:t>
            </a:r>
            <a:r>
              <a:rPr lang="en-IN" dirty="0">
                <a:latin typeface="Liberation Mono"/>
              </a:rPr>
              <a:t>);</a:t>
            </a:r>
          </a:p>
        </p:txBody>
      </p:sp>
      <p:sp>
        <p:nvSpPr>
          <p:cNvPr id="4" name="Rectangle 3">
            <a:extLst>
              <a:ext uri="{FF2B5EF4-FFF2-40B4-BE49-F238E27FC236}">
                <a16:creationId xmlns:a16="http://schemas.microsoft.com/office/drawing/2014/main" id="{725DE18C-C15C-D2B2-FCFC-F1949F8BEFF9}"/>
              </a:ext>
            </a:extLst>
          </p:cNvPr>
          <p:cNvSpPr/>
          <p:nvPr/>
        </p:nvSpPr>
        <p:spPr>
          <a:xfrm>
            <a:off x="335360" y="3286125"/>
            <a:ext cx="11377264" cy="163121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t>
            </a:r>
            <a:r>
              <a:rPr lang="en-US" sz="2000" dirty="0"/>
              <a:t>this behavior is known as </a:t>
            </a:r>
            <a:r>
              <a:rPr lang="en-US" sz="2000" b="1" dirty="0"/>
              <a:t>implicit type conversion (type coercion)</a:t>
            </a:r>
            <a:r>
              <a:rPr lang="en-US" sz="2000" dirty="0"/>
              <a:t> in MySQL.</a:t>
            </a:r>
            <a:r>
              <a:rPr lang="en-US" sz="2000" dirty="0">
                <a:latin typeface="Palatino Linotype" panose="02040502050505030304" pitchFamily="18" charset="0"/>
                <a:cs typeface="Segoe UI Light" panose="020B0502040204020203" pitchFamily="34" charset="0"/>
              </a:rPr>
              <a:t>)." </a:t>
            </a:r>
          </a:p>
          <a:p>
            <a:pPr algn="just"/>
            <a:endParaRPr lang="en-US" sz="2000" dirty="0">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starts with a number, MySQL extracts the number and uses it.</a:t>
            </a:r>
          </a:p>
          <a:p>
            <a:pPr marL="342900" indent="-342900" algn="just">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If a string does not start with a number, MySQL converts it to 0.</a:t>
            </a:r>
          </a:p>
        </p:txBody>
      </p:sp>
    </p:spTree>
    <p:extLst>
      <p:ext uri="{BB962C8B-B14F-4D97-AF65-F5344CB8AC3E}">
        <p14:creationId xmlns:p14="http://schemas.microsoft.com/office/powerpoint/2010/main" val="34900930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279826" y="558336"/>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263352" y="1084674"/>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grpSp>
        <p:nvGrpSpPr>
          <p:cNvPr id="15" name="Group 14">
            <a:extLst>
              <a:ext uri="{FF2B5EF4-FFF2-40B4-BE49-F238E27FC236}">
                <a16:creationId xmlns:a16="http://schemas.microsoft.com/office/drawing/2014/main" id="{C15293BE-0276-E572-67F3-D7DE94D13ABB}"/>
              </a:ext>
            </a:extLst>
          </p:cNvPr>
          <p:cNvGrpSpPr/>
          <p:nvPr/>
        </p:nvGrpSpPr>
        <p:grpSpPr>
          <a:xfrm>
            <a:off x="263352" y="1628800"/>
            <a:ext cx="5118122" cy="5035353"/>
            <a:chOff x="263352" y="1987398"/>
            <a:chExt cx="5118122" cy="5035353"/>
          </a:xfrm>
        </p:grpSpPr>
        <p:sp>
          <p:nvSpPr>
            <p:cNvPr id="6" name="Rectangle 5"/>
            <p:cNvSpPr/>
            <p:nvPr/>
          </p:nvSpPr>
          <p:spPr>
            <a:xfrm>
              <a:off x="263352" y="1987398"/>
              <a:ext cx="2340000"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7" name="Rectangle 6">
              <a:extLst>
                <a:ext uri="{FF2B5EF4-FFF2-40B4-BE49-F238E27FC236}">
                  <a16:creationId xmlns:a16="http://schemas.microsoft.com/office/drawing/2014/main" id="{3F2F3E05-346E-4EE1-A38F-3ACA0D6CD670}"/>
                </a:ext>
              </a:extLst>
            </p:cNvPr>
            <p:cNvSpPr/>
            <p:nvPr/>
          </p:nvSpPr>
          <p:spPr>
            <a:xfrm>
              <a:off x="2639616" y="1987398"/>
              <a:ext cx="2741858" cy="5035353"/>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A67F59"/>
                  </a:solidFill>
                  <a:latin typeface="Liberation Mono"/>
                </a:rPr>
                <a:t>&lt;=&gt;</a:t>
              </a:r>
              <a:r>
                <a:rPr lang="en-IN"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'20'</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15</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&gt;</a:t>
              </a:r>
              <a:r>
                <a:rPr lang="en-US" dirty="0">
                  <a:latin typeface="Liberation Mono"/>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00B050"/>
                  </a:solidFill>
                  <a:latin typeface="Liberation Mono"/>
                </a:rPr>
                <a:t>'</a:t>
              </a:r>
              <a:r>
                <a:rPr lang="en-US" dirty="0" err="1">
                  <a:solidFill>
                    <a:srgbClr val="00B050"/>
                  </a:solidFill>
                  <a:latin typeface="Liberation Mono"/>
                </a:rPr>
                <a:t>abc</a:t>
              </a:r>
              <a:r>
                <a:rPr lang="en-US" dirty="0">
                  <a:solidFill>
                    <a:srgbClr val="00B050"/>
                  </a:solidFill>
                  <a:latin typeface="Liberation Mono"/>
                </a:rPr>
                <a: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p:txBody>
        </p:sp>
      </p:grpSp>
      <p:grpSp>
        <p:nvGrpSpPr>
          <p:cNvPr id="3" name="Group 2">
            <a:extLst>
              <a:ext uri="{FF2B5EF4-FFF2-40B4-BE49-F238E27FC236}">
                <a16:creationId xmlns:a16="http://schemas.microsoft.com/office/drawing/2014/main" id="{DD5AD7AF-DE6C-40AC-A337-1859BE9BD26C}"/>
              </a:ext>
            </a:extLst>
          </p:cNvPr>
          <p:cNvGrpSpPr/>
          <p:nvPr/>
        </p:nvGrpSpPr>
        <p:grpSpPr>
          <a:xfrm>
            <a:off x="6113672" y="4501265"/>
            <a:ext cx="5814975" cy="2096087"/>
            <a:chOff x="5673867" y="4727466"/>
            <a:chExt cx="6254781" cy="2096087"/>
          </a:xfrm>
        </p:grpSpPr>
        <p:sp>
          <p:nvSpPr>
            <p:cNvPr id="8" name="Rectangle 7">
              <a:extLst>
                <a:ext uri="{FF2B5EF4-FFF2-40B4-BE49-F238E27FC236}">
                  <a16:creationId xmlns:a16="http://schemas.microsoft.com/office/drawing/2014/main" id="{3D3A9E5F-89E5-4D5B-9731-CEE159F2D1E1}"/>
                </a:ext>
              </a:extLst>
            </p:cNvPr>
            <p:cNvSpPr/>
            <p:nvPr/>
          </p:nvSpPr>
          <p:spPr>
            <a:xfrm>
              <a:off x="5791994" y="5455401"/>
              <a:ext cx="2339999"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365756" y="5527685"/>
              <a:ext cx="2516715"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
        <p:nvSpPr>
          <p:cNvPr id="2" name="TextBox 9">
            <a:extLst>
              <a:ext uri="{FF2B5EF4-FFF2-40B4-BE49-F238E27FC236}">
                <a16:creationId xmlns:a16="http://schemas.microsoft.com/office/drawing/2014/main" id="{BF021BEA-1BAC-4B1F-A667-E14543C77BBD}"/>
              </a:ext>
            </a:extLst>
          </p:cNvPr>
          <p:cNvSpPr txBox="1"/>
          <p:nvPr/>
        </p:nvSpPr>
        <p:spPr>
          <a:xfrm>
            <a:off x="6137818" y="991745"/>
            <a:ext cx="5514325" cy="33733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itchFamily="34" charset="0"/>
              </a:rPr>
              <a:t> </a:t>
            </a:r>
            <a:r>
              <a:rPr lang="en-US" dirty="0">
                <a:solidFill>
                  <a:srgbClr val="669900"/>
                </a:solidFill>
                <a:latin typeface="Liberation Mono"/>
              </a:rPr>
              <a:t>'123abc'</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SELECT</a:t>
            </a:r>
            <a:r>
              <a:rPr lang="en-US" dirty="0">
                <a:solidFill>
                  <a:srgbClr val="669900"/>
                </a:solidFill>
                <a:latin typeface="Liberation Mono"/>
              </a:rPr>
              <a:t> 'abc123'</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a:solidFill>
                  <a:srgbClr val="990055"/>
                </a:solidFill>
                <a:latin typeface="Liberation Mono"/>
              </a:rPr>
              <a:t>0</a:t>
            </a:r>
            <a:r>
              <a:rPr lang="en-US">
                <a:latin typeface="Liberation Mono"/>
                <a:cs typeface="Arial" pitchFamily="34" charset="0"/>
              </a:rPr>
              <a:t>;</a:t>
            </a:r>
            <a:endParaRPr lang="en-US">
              <a:solidFill>
                <a:srgbClr val="0077AA"/>
              </a:solidFill>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 </a:t>
            </a:r>
          </a:p>
        </p:txBody>
      </p:sp>
    </p:spTree>
    <p:extLst>
      <p:ext uri="{BB962C8B-B14F-4D97-AF65-F5344CB8AC3E}">
        <p14:creationId xmlns:p14="http://schemas.microsoft.com/office/powerpoint/2010/main" val="125674215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and 0</a:t>
            </a:r>
          </a:p>
        </p:txBody>
      </p:sp>
    </p:spTree>
    <p:extLst>
      <p:ext uri="{BB962C8B-B14F-4D97-AF65-F5344CB8AC3E}">
        <p14:creationId xmlns:p14="http://schemas.microsoft.com/office/powerpoint/2010/main" val="5189047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a:t>
            </a:r>
            <a:r>
              <a:rPr lang="en-IN" dirty="0">
                <a:solidFill>
                  <a:srgbClr val="222222"/>
                </a:solidFill>
                <a:latin typeface="arial" panose="020B0604020202020204" pitchFamily="34" charset="0"/>
              </a:rPr>
              <a:t>(absence of a value)</a:t>
            </a:r>
            <a:r>
              <a:rPr lang="en-IN" b="1" dirty="0">
                <a:solidFill>
                  <a:srgbClr val="222222"/>
                </a:solidFill>
                <a:latin typeface="arial" panose="020B0604020202020204" pitchFamily="34" charset="0"/>
              </a:rPr>
              <a:t>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expression1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expression2</a:t>
            </a:r>
            <a:r>
              <a:rPr lang="en-US" sz="2000" dirty="0">
                <a:solidFill>
                  <a:schemeClr val="tx1">
                    <a:lumMod val="85000"/>
                    <a:lumOff val="15000"/>
                  </a:schemeClr>
                </a:solidFill>
                <a:latin typeface="Liberation Mono"/>
              </a:rPr>
              <a:t>)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 </a:t>
            </a:r>
            <a:r>
              <a:rPr lang="en-US" sz="2000" i="1" dirty="0">
                <a:solidFill>
                  <a:schemeClr val="tx1">
                    <a:lumMod val="85000"/>
                    <a:lumOff val="15000"/>
                  </a:schemeClr>
                </a:solidFill>
                <a:latin typeface="Liberation Mono"/>
              </a:rPr>
              <a:t>expr3</a:t>
            </a:r>
            <a:r>
              <a:rPr lang="en-US" sz="2000" dirty="0">
                <a:solidFill>
                  <a:schemeClr val="tx1">
                    <a:lumMod val="85000"/>
                    <a:lumOff val="15000"/>
                  </a:schemeClr>
                </a:solidFill>
                <a:latin typeface="Liberation Mono"/>
              </a:rPr>
              <a:t>)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cs typeface="Arial" panose="020B0604020202020204" pitchFamily="34" charset="0"/>
              </a:rPr>
              <a:t>;</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latin typeface="Liberation Mono"/>
              </a:rPr>
              <a:t>)</a:t>
            </a:r>
            <a:r>
              <a:rPr lang="en-US" dirty="0">
                <a:latin typeface="Liberation Mono"/>
                <a:ea typeface="Times New Roman" panose="02020603050405020304" pitchFamily="18" charset="0"/>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latin typeface="Liberation Mono"/>
              </a:rPr>
              <a:t>))</a:t>
            </a:r>
            <a:r>
              <a:rPr lang="en-IN" dirty="0">
                <a:latin typeface="Liberation Mono"/>
                <a:ea typeface="Times New Roman" panose="02020603050405020304" pitchFamily="18" charset="0"/>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
        <p:nvSpPr>
          <p:cNvPr id="4" name="TextBox 3">
            <a:extLst>
              <a:ext uri="{FF2B5EF4-FFF2-40B4-BE49-F238E27FC236}">
                <a16:creationId xmlns:a16="http://schemas.microsoft.com/office/drawing/2014/main" id="{AB9600D9-25A2-0CE5-173E-D9895B19BF39}"/>
              </a:ext>
            </a:extLst>
          </p:cNvPr>
          <p:cNvSpPr txBox="1"/>
          <p:nvPr/>
        </p:nvSpPr>
        <p:spPr>
          <a:xfrm>
            <a:off x="7536160" y="2151056"/>
            <a:ext cx="4536504" cy="1200329"/>
          </a:xfrm>
          <a:prstGeom prst="rect">
            <a:avLst/>
          </a:prstGeom>
          <a:solidFill>
            <a:schemeClr val="accent3">
              <a:lumMod val="20000"/>
              <a:lumOff val="80000"/>
            </a:schemeClr>
          </a:solidFill>
        </p:spPr>
        <p:txBody>
          <a:bodyPr wrap="square">
            <a:spAutoFit/>
          </a:bodyPr>
          <a:lstStyle/>
          <a:p>
            <a:r>
              <a:rPr lang="en-IN" b="1" dirty="0">
                <a:latin typeface="Liberation Mono"/>
              </a:rPr>
              <a:t>A year is a leap year if:</a:t>
            </a:r>
          </a:p>
          <a:p>
            <a:pPr marL="285750" indent="-285750">
              <a:buFont typeface="Arial" panose="020B0604020202020204" pitchFamily="34" charset="0"/>
              <a:buChar char="•"/>
            </a:pPr>
            <a:r>
              <a:rPr lang="en-IN" dirty="0">
                <a:latin typeface="Liberation Mono"/>
              </a:rPr>
              <a:t>Divisible by </a:t>
            </a:r>
            <a:r>
              <a:rPr lang="en-IN" b="1" dirty="0">
                <a:latin typeface="Liberation Mono"/>
              </a:rPr>
              <a:t>400</a:t>
            </a:r>
            <a:r>
              <a:rPr lang="en-IN" dirty="0">
                <a:latin typeface="Liberation Mono"/>
              </a:rPr>
              <a:t> → leap year</a:t>
            </a:r>
          </a:p>
          <a:p>
            <a:pPr marL="285750" indent="-285750">
              <a:buFont typeface="Arial" panose="020B0604020202020204" pitchFamily="34" charset="0"/>
              <a:buChar char="•"/>
            </a:pPr>
            <a:r>
              <a:rPr lang="en-IN" dirty="0">
                <a:latin typeface="Liberation Mono"/>
              </a:rPr>
              <a:t>Divisible by </a:t>
            </a:r>
            <a:r>
              <a:rPr lang="en-IN" b="1" dirty="0">
                <a:latin typeface="Liberation Mono"/>
              </a:rPr>
              <a:t>4</a:t>
            </a:r>
            <a:r>
              <a:rPr lang="en-IN" dirty="0">
                <a:latin typeface="Liberation Mono"/>
              </a:rPr>
              <a:t> but </a:t>
            </a:r>
            <a:r>
              <a:rPr lang="en-IN" b="1" dirty="0">
                <a:latin typeface="Liberation Mono"/>
              </a:rPr>
              <a:t>not by 100</a:t>
            </a:r>
            <a:r>
              <a:rPr lang="en-IN" dirty="0">
                <a:latin typeface="Liberation Mono"/>
              </a:rPr>
              <a:t> → leap year</a:t>
            </a:r>
          </a:p>
          <a:p>
            <a:pPr marL="285750" indent="-285750">
              <a:buFont typeface="Arial" panose="020B0604020202020204" pitchFamily="34" charset="0"/>
              <a:buChar char="•"/>
            </a:pPr>
            <a:r>
              <a:rPr lang="en-IN" dirty="0">
                <a:latin typeface="Liberation Mono"/>
              </a:rPr>
              <a:t>Otherwise →  </a:t>
            </a:r>
            <a:r>
              <a:rPr lang="en-IN" b="1" dirty="0">
                <a:latin typeface="Liberation Mono"/>
              </a:rPr>
              <a:t>not a leap year</a:t>
            </a:r>
          </a:p>
        </p:txBody>
      </p:sp>
    </p:spTree>
    <p:extLst>
      <p:ext uri="{BB962C8B-B14F-4D97-AF65-F5344CB8AC3E}">
        <p14:creationId xmlns:p14="http://schemas.microsoft.com/office/powerpoint/2010/main" val="32715722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rPr>
              <a:t>)</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A1A7-59EF-3083-6FB3-D9B001F42E0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0695AD2-00FF-EE68-FC4A-84EFFA544921}"/>
              </a:ext>
            </a:extLst>
          </p:cNvPr>
          <p:cNvSpPr txBox="1"/>
          <p:nvPr/>
        </p:nvSpPr>
        <p:spPr>
          <a:xfrm>
            <a:off x="119336" y="5157192"/>
            <a:ext cx="11953327"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NULL</a:t>
            </a:r>
            <a:r>
              <a:rPr lang="en-US" dirty="0">
                <a:latin typeface="Liberation Mono"/>
              </a:rPr>
              <a:t>;</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NULLIF</a:t>
            </a:r>
            <a:r>
              <a:rPr lang="en-US" dirty="0">
                <a:latin typeface="Liberation Mono"/>
              </a:rPr>
              <a:t>(shipdate, actualshipdate) </a:t>
            </a:r>
            <a:r>
              <a:rPr lang="en-US" dirty="0">
                <a:solidFill>
                  <a:schemeClr val="accent5">
                    <a:lumMod val="75000"/>
                  </a:schemeClr>
                </a:solidFill>
                <a:latin typeface="Liberation Mono"/>
              </a:rPr>
              <a:t>IS NOT NULL</a:t>
            </a:r>
            <a:r>
              <a:rPr lang="en-US" dirty="0">
                <a:latin typeface="Liberation Mono"/>
              </a:rPr>
              <a:t>;</a:t>
            </a:r>
            <a:endParaRPr lang="en-IN" dirty="0">
              <a:latin typeface="Liberation Mono"/>
            </a:endParaRPr>
          </a:p>
        </p:txBody>
      </p:sp>
      <p:sp>
        <p:nvSpPr>
          <p:cNvPr id="4" name="Rectangle 3">
            <a:extLst>
              <a:ext uri="{FF2B5EF4-FFF2-40B4-BE49-F238E27FC236}">
                <a16:creationId xmlns:a16="http://schemas.microsoft.com/office/drawing/2014/main" id="{0E423761-F829-20BD-B773-9E5AA0CAE199}"/>
              </a:ext>
            </a:extLst>
          </p:cNvPr>
          <p:cNvSpPr/>
          <p:nvPr/>
        </p:nvSpPr>
        <p:spPr>
          <a:xfrm>
            <a:off x="108000" y="908720"/>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914C24A9-6237-D0BB-2000-97B9F74F12FD}"/>
              </a:ext>
            </a:extLst>
          </p:cNvPr>
          <p:cNvGraphicFramePr>
            <a:graphicFrameLocks noGrp="1"/>
          </p:cNvGraphicFramePr>
          <p:nvPr>
            <p:extLst>
              <p:ext uri="{D42A27DB-BD31-4B8C-83A1-F6EECF244321}">
                <p14:modId xmlns:p14="http://schemas.microsoft.com/office/powerpoint/2010/main" val="3078042922"/>
              </p:ext>
            </p:extLst>
          </p:nvPr>
        </p:nvGraphicFramePr>
        <p:xfrm>
          <a:off x="119336" y="1884894"/>
          <a:ext cx="5904656" cy="298704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1762808890"/>
                    </a:ext>
                  </a:extLst>
                </a:gridCol>
                <a:gridCol w="864096">
                  <a:extLst>
                    <a:ext uri="{9D8B030D-6E8A-4147-A177-3AD203B41FA5}">
                      <a16:colId xmlns:a16="http://schemas.microsoft.com/office/drawing/2014/main" val="3768112670"/>
                    </a:ext>
                  </a:extLst>
                </a:gridCol>
                <a:gridCol w="1440160">
                  <a:extLst>
                    <a:ext uri="{9D8B030D-6E8A-4147-A177-3AD203B41FA5}">
                      <a16:colId xmlns:a16="http://schemas.microsoft.com/office/drawing/2014/main" val="3956774166"/>
                    </a:ext>
                  </a:extLst>
                </a:gridCol>
                <a:gridCol w="1784838">
                  <a:extLst>
                    <a:ext uri="{9D8B030D-6E8A-4147-A177-3AD203B41FA5}">
                      <a16:colId xmlns:a16="http://schemas.microsoft.com/office/drawing/2014/main" val="2047579740"/>
                    </a:ext>
                  </a:extLst>
                </a:gridCol>
                <a:gridCol w="1023474">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601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1986-05-30</a:t>
                      </a:r>
                    </a:p>
                  </a:txBody>
                  <a:tcPr/>
                </a:tc>
                <a:tc>
                  <a:txBody>
                    <a:bodyPr/>
                    <a:lstStyle/>
                    <a:p>
                      <a:pPr algn="ctr"/>
                      <a:r>
                        <a:rPr lang="en-IN" sz="1800" b="0" dirty="0">
                          <a:latin typeface="Arial" panose="020B0604020202020204" pitchFamily="34" charset="0"/>
                          <a:cs typeface="Arial" panose="020B0604020202020204" pitchFamily="34" charset="0"/>
                        </a:rPr>
                        <a:t>1986-06-02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1986-06-20</a:t>
                      </a: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dirty="0">
                          <a:solidFill>
                            <a:schemeClr val="tx1"/>
                          </a:solidFill>
                          <a:latin typeface="Arial" panose="020B0604020202020204" pitchFamily="34" charset="0"/>
                          <a:ea typeface="+mn-ea"/>
                          <a:cs typeface="Arial" panose="020B0604020202020204" pitchFamily="34" charset="0"/>
                        </a:rPr>
                        <a:t>634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1987-02-24</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1800" b="0" dirty="0">
                          <a:latin typeface="Arial" panose="020B0604020202020204" pitchFamily="34" charset="0"/>
                          <a:cs typeface="Arial" panose="020B0604020202020204" pitchFamily="34" charset="0"/>
                        </a:rPr>
                        <a:t>635</a:t>
                      </a:r>
                      <a:endParaRPr lang="en-IN" sz="18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algn="ctr"/>
                      <a:r>
                        <a:rPr lang="en-IN" sz="1800" b="0" dirty="0">
                          <a:latin typeface="Arial" panose="020B0604020202020204" pitchFamily="34" charset="0"/>
                          <a:cs typeface="Arial" panose="020B0604020202020204" pitchFamily="34" charset="0"/>
                        </a:rPr>
                        <a:t>1987-02-23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E9B298B3-1FA2-7B1D-3BE5-368A2AB66266}"/>
              </a:ext>
            </a:extLst>
          </p:cNvPr>
          <p:cNvSpPr txBox="1"/>
          <p:nvPr/>
        </p:nvSpPr>
        <p:spPr>
          <a:xfrm>
            <a:off x="119336" y="1412776"/>
            <a:ext cx="211800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3" name="TextBox 2">
            <a:extLst>
              <a:ext uri="{FF2B5EF4-FFF2-40B4-BE49-F238E27FC236}">
                <a16:creationId xmlns:a16="http://schemas.microsoft.com/office/drawing/2014/main" id="{52415E4F-FD35-8D66-5DA7-3786D32A2416}"/>
              </a:ext>
            </a:extLst>
          </p:cNvPr>
          <p:cNvSpPr txBox="1"/>
          <p:nvPr/>
        </p:nvSpPr>
        <p:spPr>
          <a:xfrm>
            <a:off x="9930896"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48130F5-FCBB-B99B-EA67-00A19C71E296}"/>
              </a:ext>
            </a:extLst>
          </p:cNvPr>
          <p:cNvSpPr/>
          <p:nvPr/>
        </p:nvSpPr>
        <p:spPr>
          <a:xfrm>
            <a:off x="1776536"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9" name="Table 8">
            <a:extLst>
              <a:ext uri="{FF2B5EF4-FFF2-40B4-BE49-F238E27FC236}">
                <a16:creationId xmlns:a16="http://schemas.microsoft.com/office/drawing/2014/main" id="{3CA28C34-DAC1-104B-7B83-89297DEDD80D}"/>
              </a:ext>
            </a:extLst>
          </p:cNvPr>
          <p:cNvGraphicFramePr>
            <a:graphicFrameLocks noGrp="1"/>
          </p:cNvGraphicFramePr>
          <p:nvPr>
            <p:extLst>
              <p:ext uri="{D42A27DB-BD31-4B8C-83A1-F6EECF244321}">
                <p14:modId xmlns:p14="http://schemas.microsoft.com/office/powerpoint/2010/main" val="438096436"/>
              </p:ext>
            </p:extLst>
          </p:nvPr>
        </p:nvGraphicFramePr>
        <p:xfrm>
          <a:off x="6168007" y="1884894"/>
          <a:ext cx="5904657" cy="2987040"/>
        </p:xfrm>
        <a:graphic>
          <a:graphicData uri="http://schemas.openxmlformats.org/drawingml/2006/table">
            <a:tbl>
              <a:tblPr firstRow="1" bandRow="1">
                <a:tableStyleId>{5940675A-B579-460E-94D1-54222C63F5DA}</a:tableStyleId>
              </a:tblPr>
              <a:tblGrid>
                <a:gridCol w="801880">
                  <a:extLst>
                    <a:ext uri="{9D8B030D-6E8A-4147-A177-3AD203B41FA5}">
                      <a16:colId xmlns:a16="http://schemas.microsoft.com/office/drawing/2014/main" val="1762808890"/>
                    </a:ext>
                  </a:extLst>
                </a:gridCol>
                <a:gridCol w="874681">
                  <a:extLst>
                    <a:ext uri="{9D8B030D-6E8A-4147-A177-3AD203B41FA5}">
                      <a16:colId xmlns:a16="http://schemas.microsoft.com/office/drawing/2014/main" val="3768112670"/>
                    </a:ext>
                  </a:extLst>
                </a:gridCol>
                <a:gridCol w="1457964">
                  <a:extLst>
                    <a:ext uri="{9D8B030D-6E8A-4147-A177-3AD203B41FA5}">
                      <a16:colId xmlns:a16="http://schemas.microsoft.com/office/drawing/2014/main" val="3956774166"/>
                    </a:ext>
                  </a:extLst>
                </a:gridCol>
                <a:gridCol w="1734005">
                  <a:extLst>
                    <a:ext uri="{9D8B030D-6E8A-4147-A177-3AD203B41FA5}">
                      <a16:colId xmlns:a16="http://schemas.microsoft.com/office/drawing/2014/main" val="2047579740"/>
                    </a:ext>
                  </a:extLst>
                </a:gridCol>
                <a:gridCol w="1036127">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ordid</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actualShipDate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a:latin typeface="Arial" panose="020B0604020202020204" pitchFamily="34" charset="0"/>
                          <a:cs typeface="Arial" panose="020B0604020202020204" pitchFamily="34" charset="0"/>
                        </a:rPr>
                        <a:t>606</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algn="ctr"/>
                      <a:r>
                        <a:rPr lang="en-IN" sz="1800" b="0" dirty="0">
                          <a:solidFill>
                            <a:srgbClr val="B212AA"/>
                          </a:solidFill>
                          <a:latin typeface="Arial" panose="020B0604020202020204" pitchFamily="34" charset="0"/>
                          <a:cs typeface="Arial" panose="020B0604020202020204" pitchFamily="34" charset="0"/>
                        </a:rPr>
                        <a:t>1986-07-30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608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algn="ctr"/>
                      <a:r>
                        <a:rPr lang="en-IN" sz="1800" b="0" dirty="0">
                          <a:solidFill>
                            <a:srgbClr val="B212AA"/>
                          </a:solidFill>
                          <a:latin typeface="Arial" panose="020B0604020202020204" pitchFamily="34" charset="0"/>
                          <a:cs typeface="Arial" panose="020B0604020202020204" pitchFamily="34" charset="0"/>
                        </a:rPr>
                        <a:t>1986-07-25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090040753"/>
                  </a:ext>
                </a:extLst>
              </a:tr>
              <a:tr h="370840">
                <a:tc>
                  <a:txBody>
                    <a:bodyPr/>
                    <a:lstStyle/>
                    <a:p>
                      <a:pPr algn="ctr"/>
                      <a:r>
                        <a:rPr kumimoji="0" lang="en-IN" sz="1800" b="0" kern="1200">
                          <a:solidFill>
                            <a:schemeClr val="tx1"/>
                          </a:solidFill>
                          <a:latin typeface="Arial" panose="020B0604020202020204" pitchFamily="34" charset="0"/>
                          <a:ea typeface="+mn-ea"/>
                          <a:cs typeface="Arial" panose="020B0604020202020204" pitchFamily="34" charset="0"/>
                        </a:rPr>
                        <a:t>632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1987-03-14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635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kumimoji="0" lang="en-IN" sz="1800" b="0" kern="1200" dirty="0">
                          <a:solidFill>
                            <a:srgbClr val="B212AA"/>
                          </a:solidFill>
                          <a:latin typeface="Arial" panose="020B0604020202020204" pitchFamily="34" charset="0"/>
                          <a:ea typeface="+mn-ea"/>
                          <a:cs typeface="Arial" panose="020B0604020202020204" pitchFamily="34" charset="0"/>
                        </a:rPr>
                        <a:t>1987-02-23</a:t>
                      </a:r>
                      <a:endParaRPr lang="en-IN" sz="1800" b="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14" name="TextBox 13">
            <a:extLst>
              <a:ext uri="{FF2B5EF4-FFF2-40B4-BE49-F238E27FC236}">
                <a16:creationId xmlns:a16="http://schemas.microsoft.com/office/drawing/2014/main" id="{5ADFD5FA-8250-5DDE-AEFE-98F2456180E4}"/>
              </a:ext>
            </a:extLst>
          </p:cNvPr>
          <p:cNvSpPr txBox="1"/>
          <p:nvPr/>
        </p:nvSpPr>
        <p:spPr>
          <a:xfrm>
            <a:off x="6168007" y="1412776"/>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C20116-47A9-7DDA-2A56-C2F97785F3E7}"/>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shipped and actualShipDate must be same.</a:t>
            </a:r>
          </a:p>
        </p:txBody>
      </p:sp>
      <p:sp>
        <p:nvSpPr>
          <p:cNvPr id="7" name="TextBox 6">
            <a:extLst>
              <a:ext uri="{FF2B5EF4-FFF2-40B4-BE49-F238E27FC236}">
                <a16:creationId xmlns:a16="http://schemas.microsoft.com/office/drawing/2014/main" id="{B040CA0F-A362-88BF-8804-B3C779784B74}"/>
              </a:ext>
            </a:extLst>
          </p:cNvPr>
          <p:cNvSpPr txBox="1"/>
          <p:nvPr/>
        </p:nvSpPr>
        <p:spPr>
          <a:xfrm>
            <a:off x="132134" y="6171674"/>
            <a:ext cx="61089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ord </a:t>
            </a:r>
            <a:r>
              <a:rPr lang="en-IN" dirty="0">
                <a:solidFill>
                  <a:srgbClr val="0077AA"/>
                </a:solidFill>
                <a:latin typeface="Liberation Mono"/>
                <a:cs typeface="Arial" panose="020B0604020202020204" pitchFamily="34" charset="0"/>
              </a:rPr>
              <a:t>WHERE</a:t>
            </a:r>
            <a:r>
              <a:rPr lang="en-IN" dirty="0">
                <a:latin typeface="Liberation Mono"/>
              </a:rPr>
              <a:t> shipdate </a:t>
            </a:r>
            <a:r>
              <a:rPr lang="en-IN" dirty="0">
                <a:solidFill>
                  <a:srgbClr val="A67F59"/>
                </a:solidFill>
                <a:latin typeface="Liberation Mono"/>
              </a:rPr>
              <a:t>=</a:t>
            </a:r>
            <a:r>
              <a:rPr lang="en-IN" dirty="0">
                <a:latin typeface="Liberation Mono"/>
              </a:rPr>
              <a:t> actualshipdate;</a:t>
            </a:r>
          </a:p>
        </p:txBody>
      </p:sp>
    </p:spTree>
    <p:extLst>
      <p:ext uri="{BB962C8B-B14F-4D97-AF65-F5344CB8AC3E}">
        <p14:creationId xmlns:p14="http://schemas.microsoft.com/office/powerpoint/2010/main" val="3197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B68D-6A78-DF10-E97F-EC5BACFC02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ABC53F-C773-D9D3-A9FE-753D4D3D7F6F}"/>
              </a:ext>
            </a:extLst>
          </p:cNvPr>
          <p:cNvSpPr/>
          <p:nvPr/>
        </p:nvSpPr>
        <p:spPr>
          <a:xfrm>
            <a:off x="108000" y="580618"/>
            <a:ext cx="11953328" cy="400110"/>
          </a:xfrm>
          <a:prstGeom prst="rect">
            <a:avLst/>
          </a:prstGeom>
          <a:solidFill>
            <a:schemeClr val="bg1"/>
          </a:solidFill>
        </p:spPr>
        <p:txBody>
          <a:bodyPr wrap="square">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a:t>
            </a:r>
            <a:r>
              <a:rPr lang="en-US" sz="2000" i="1" dirty="0">
                <a:solidFill>
                  <a:schemeClr val="tx1">
                    <a:lumMod val="85000"/>
                    <a:lumOff val="15000"/>
                  </a:schemeClr>
                </a:solidFill>
                <a:latin typeface="Liberation Mono"/>
              </a:rPr>
              <a:t>expr1</a:t>
            </a:r>
            <a:r>
              <a:rPr lang="en-US" sz="2000" dirty="0">
                <a:solidFill>
                  <a:schemeClr val="tx1">
                    <a:lumMod val="85000"/>
                    <a:lumOff val="15000"/>
                  </a:schemeClr>
                </a:solidFill>
                <a:latin typeface="Liberation Mono"/>
              </a:rPr>
              <a:t>, </a:t>
            </a:r>
            <a:r>
              <a:rPr lang="en-US" sz="2000" i="1" dirty="0">
                <a:solidFill>
                  <a:schemeClr val="tx1">
                    <a:lumMod val="85000"/>
                    <a:lumOff val="15000"/>
                  </a:schemeClr>
                </a:solidFill>
                <a:latin typeface="Liberation Mono"/>
              </a:rPr>
              <a:t>expr2</a:t>
            </a:r>
            <a:r>
              <a:rPr lang="en-US" sz="2000" dirty="0">
                <a:solidFill>
                  <a:schemeClr val="tx1">
                    <a:lumMod val="85000"/>
                    <a:lumOff val="15000"/>
                  </a:schemeClr>
                </a:solidFill>
                <a:latin typeface="Liberation Mono"/>
              </a:rPr>
              <a:t>) </a:t>
            </a:r>
          </a:p>
        </p:txBody>
      </p:sp>
      <p:graphicFrame>
        <p:nvGraphicFramePr>
          <p:cNvPr id="11" name="Table 10">
            <a:extLst>
              <a:ext uri="{FF2B5EF4-FFF2-40B4-BE49-F238E27FC236}">
                <a16:creationId xmlns:a16="http://schemas.microsoft.com/office/drawing/2014/main" id="{274452FA-F1C1-3C15-5D2E-309E8ABD64DF}"/>
              </a:ext>
            </a:extLst>
          </p:cNvPr>
          <p:cNvGraphicFramePr>
            <a:graphicFrameLocks noGrp="1"/>
          </p:cNvGraphicFramePr>
          <p:nvPr>
            <p:extLst>
              <p:ext uri="{D42A27DB-BD31-4B8C-83A1-F6EECF244321}">
                <p14:modId xmlns:p14="http://schemas.microsoft.com/office/powerpoint/2010/main" val="877843989"/>
              </p:ext>
            </p:extLst>
          </p:nvPr>
        </p:nvGraphicFramePr>
        <p:xfrm>
          <a:off x="191345" y="1524854"/>
          <a:ext cx="7632846" cy="268224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1003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vrusha@hotmail.com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kern="1200" noProof="0" dirty="0">
                          <a:solidFill>
                            <a:schemeClr val="tx1"/>
                          </a:solidFill>
                          <a:latin typeface="Arial" panose="020B0604020202020204" pitchFamily="34" charset="0"/>
                          <a:ea typeface="+mn-ea"/>
                          <a:cs typeface="Arial" panose="020B0604020202020204" pitchFamily="34" charset="0"/>
                        </a:rPr>
                        <a:t>vrushali@hotmail.com</a:t>
                      </a:r>
                    </a:p>
                  </a:txBody>
                  <a:tcPr anchor="ctr"/>
                </a:tc>
                <a:extLst>
                  <a:ext uri="{0D108BD9-81ED-4DB2-BD59-A6C34878D82A}">
                    <a16:rowId xmlns:a16="http://schemas.microsoft.com/office/drawing/2014/main" val="30900407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IN" sz="1800" b="0" dirty="0">
                          <a:latin typeface="Arial" panose="020B0604020202020204" pitchFamily="34" charset="0"/>
                          <a:cs typeface="Arial" panose="020B0604020202020204" pitchFamily="34" charset="0"/>
                        </a:rPr>
                        <a:t>1013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NULL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2124A0C-9441-FCD2-D9B7-8ECAB5F7363C}"/>
              </a:ext>
            </a:extLst>
          </p:cNvPr>
          <p:cNvSpPr txBox="1"/>
          <p:nvPr/>
        </p:nvSpPr>
        <p:spPr>
          <a:xfrm>
            <a:off x="191344" y="1052736"/>
            <a:ext cx="2118000" cy="400110"/>
          </a:xfrm>
          <a:prstGeom prst="rect">
            <a:avLst/>
          </a:prstGeom>
          <a:noFill/>
        </p:spPr>
        <p:txBody>
          <a:bodyPr wrap="square">
            <a:spAutoFit/>
          </a:bodyPr>
          <a:lstStyle/>
          <a:p>
            <a:r>
              <a:rPr lang="en-IN" sz="2000" b="1" dirty="0">
                <a:latin typeface="Liberation Mono"/>
              </a:rPr>
              <a:t>Table:- student</a:t>
            </a:r>
            <a:endParaRPr lang="en-IN" sz="2000" b="1" dirty="0"/>
          </a:p>
        </p:txBody>
      </p:sp>
      <p:sp>
        <p:nvSpPr>
          <p:cNvPr id="10" name="TextBox 9">
            <a:extLst>
              <a:ext uri="{FF2B5EF4-FFF2-40B4-BE49-F238E27FC236}">
                <a16:creationId xmlns:a16="http://schemas.microsoft.com/office/drawing/2014/main" id="{7A47B1FE-7BCB-82B0-73A5-47719998EF38}"/>
              </a:ext>
            </a:extLst>
          </p:cNvPr>
          <p:cNvSpPr txBox="1"/>
          <p:nvPr/>
        </p:nvSpPr>
        <p:spPr>
          <a:xfrm>
            <a:off x="7847266" y="1452846"/>
            <a:ext cx="4367809" cy="19389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a:t>
            </a:r>
            <a:r>
              <a:rPr lang="en-IN" dirty="0">
                <a:solidFill>
                  <a:srgbClr val="A67F59"/>
                </a:solidFill>
                <a:latin typeface="Liberation Mono"/>
              </a:rPr>
              <a:t>*</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a:t>
            </a:r>
            <a:r>
              <a:rPr lang="en-US" dirty="0">
                <a:solidFill>
                  <a:srgbClr val="DD4A68"/>
                </a:solidFill>
                <a:latin typeface="Liberation Mono"/>
              </a:rPr>
              <a:t>NULLIF</a:t>
            </a:r>
            <a:r>
              <a:rPr lang="en-IN" dirty="0">
                <a:latin typeface="Liberation Mono"/>
              </a:rPr>
              <a:t>(emailID, userName) </a:t>
            </a:r>
            <a:r>
              <a:rPr lang="en-US" dirty="0">
                <a:solidFill>
                  <a:schemeClr val="accent5">
                    <a:lumMod val="75000"/>
                  </a:schemeClr>
                </a:solidFill>
                <a:latin typeface="Liberation Mono"/>
              </a:rPr>
              <a:t>IS NOT NULL</a:t>
            </a:r>
            <a:r>
              <a:rPr lang="en-IN" dirty="0">
                <a:latin typeface="Liberation Mono"/>
              </a:rPr>
              <a:t>;</a:t>
            </a:r>
          </a:p>
        </p:txBody>
      </p:sp>
      <p:sp>
        <p:nvSpPr>
          <p:cNvPr id="3" name="TextBox 2">
            <a:extLst>
              <a:ext uri="{FF2B5EF4-FFF2-40B4-BE49-F238E27FC236}">
                <a16:creationId xmlns:a16="http://schemas.microsoft.com/office/drawing/2014/main" id="{8B2DF8DB-3EE5-AB9D-79FF-74D53A06A8DD}"/>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32E02D6-6181-64B3-25C6-142CB22C0D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graphicFrame>
        <p:nvGraphicFramePr>
          <p:cNvPr id="5" name="Table 4">
            <a:extLst>
              <a:ext uri="{FF2B5EF4-FFF2-40B4-BE49-F238E27FC236}">
                <a16:creationId xmlns:a16="http://schemas.microsoft.com/office/drawing/2014/main" id="{B81E32A4-CE52-2248-DB49-CC3CBA15AB3C}"/>
              </a:ext>
            </a:extLst>
          </p:cNvPr>
          <p:cNvGraphicFramePr>
            <a:graphicFrameLocks noGrp="1"/>
          </p:cNvGraphicFramePr>
          <p:nvPr>
            <p:extLst>
              <p:ext uri="{D42A27DB-BD31-4B8C-83A1-F6EECF244321}">
                <p14:modId xmlns:p14="http://schemas.microsoft.com/office/powerpoint/2010/main" val="2841481761"/>
              </p:ext>
            </p:extLst>
          </p:nvPr>
        </p:nvGraphicFramePr>
        <p:xfrm>
          <a:off x="191345" y="4779600"/>
          <a:ext cx="7632846" cy="1889760"/>
        </p:xfrm>
        <a:graphic>
          <a:graphicData uri="http://schemas.openxmlformats.org/drawingml/2006/table">
            <a:tbl>
              <a:tblPr firstRow="1" bandRow="1">
                <a:tableStyleId>{5940675A-B579-460E-94D1-54222C63F5DA}</a:tableStyleId>
              </a:tblPr>
              <a:tblGrid>
                <a:gridCol w="1201466">
                  <a:extLst>
                    <a:ext uri="{9D8B030D-6E8A-4147-A177-3AD203B41FA5}">
                      <a16:colId xmlns:a16="http://schemas.microsoft.com/office/drawing/2014/main" val="1762808890"/>
                    </a:ext>
                  </a:extLst>
                </a:gridCol>
                <a:gridCol w="911196">
                  <a:extLst>
                    <a:ext uri="{9D8B030D-6E8A-4147-A177-3AD203B41FA5}">
                      <a16:colId xmlns:a16="http://schemas.microsoft.com/office/drawing/2014/main" val="2047579740"/>
                    </a:ext>
                  </a:extLst>
                </a:gridCol>
                <a:gridCol w="2783881">
                  <a:extLst>
                    <a:ext uri="{9D8B030D-6E8A-4147-A177-3AD203B41FA5}">
                      <a16:colId xmlns:a16="http://schemas.microsoft.com/office/drawing/2014/main" val="3268377853"/>
                    </a:ext>
                  </a:extLst>
                </a:gridCol>
                <a:gridCol w="2736303">
                  <a:extLst>
                    <a:ext uri="{9D8B030D-6E8A-4147-A177-3AD203B41FA5}">
                      <a16:colId xmlns:a16="http://schemas.microsoft.com/office/drawing/2014/main" val="3428140716"/>
                    </a:ext>
                  </a:extLst>
                </a:gridCol>
              </a:tblGrid>
              <a:tr h="370840">
                <a:tc>
                  <a:txBody>
                    <a:bodyPr/>
                    <a:lstStyle/>
                    <a:p>
                      <a:pPr algn="ctr"/>
                      <a:r>
                        <a:rPr lang="en-IN" dirty="0">
                          <a:latin typeface="Arial" panose="020B0604020202020204" pitchFamily="34" charset="0"/>
                          <a:cs typeface="Arial" panose="020B0604020202020204" pitchFamily="34" charset="0"/>
                        </a:rPr>
                        <a:t>studentID</a:t>
                      </a:r>
                    </a:p>
                  </a:txBody>
                  <a:tcPr>
                    <a:solidFill>
                      <a:srgbClr val="92D05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emailID</a:t>
                      </a: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userName</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sz="1800" b="0" dirty="0">
                          <a:latin typeface="Arial" panose="020B0604020202020204" pitchFamily="34" charset="0"/>
                          <a:cs typeface="Arial" panose="020B0604020202020204" pitchFamily="34" charset="0"/>
                        </a:rPr>
                        <a:t>1001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IN" sz="1800" b="0">
                          <a:latin typeface="Arial" panose="020B0604020202020204" pitchFamily="34" charset="0"/>
                          <a:cs typeface="Arial" panose="020B0604020202020204" pitchFamily="34" charset="0"/>
                        </a:rPr>
                        <a:t>saleel.songs@gmail.com</a:t>
                      </a:r>
                      <a:endParaRPr lang="en-IN" sz="18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saleel.songs@gmail.com</a:t>
                      </a:r>
                    </a:p>
                  </a:txBody>
                  <a:tcPr anchor="ctr"/>
                </a:tc>
                <a:extLst>
                  <a:ext uri="{0D108BD9-81ED-4DB2-BD59-A6C34878D82A}">
                    <a16:rowId xmlns:a16="http://schemas.microsoft.com/office/drawing/2014/main" val="1601161468"/>
                  </a:ext>
                </a:extLst>
              </a:tr>
              <a:tr h="370840">
                <a:tc>
                  <a:txBody>
                    <a:bodyPr/>
                    <a:lstStyle/>
                    <a:p>
                      <a:pPr algn="ctr"/>
                      <a:r>
                        <a:rPr lang="en-IN" sz="1800" b="0" dirty="0">
                          <a:latin typeface="Arial" panose="020B0604020202020204" pitchFamily="34" charset="0"/>
                          <a:cs typeface="Arial" panose="020B0604020202020204" pitchFamily="34" charset="0"/>
                        </a:rPr>
                        <a:t>1002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IN" sz="1800" b="0" dirty="0">
                          <a:latin typeface="Arial" panose="020B0604020202020204" pitchFamily="34" charset="0"/>
                          <a:cs typeface="Arial" panose="020B0604020202020204" pitchFamily="34" charset="0"/>
                        </a:rPr>
                        <a:t>sharmin@gmail.com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noProof="0" dirty="0">
                          <a:solidFill>
                            <a:schemeClr val="tx1"/>
                          </a:solidFill>
                          <a:latin typeface="Arial" panose="020B0604020202020204" pitchFamily="34" charset="0"/>
                          <a:ea typeface="+mn-ea"/>
                          <a:cs typeface="Arial" panose="020B0604020202020204" pitchFamily="34" charset="0"/>
                        </a:rPr>
                        <a:t>sharmin@gmail.com</a:t>
                      </a: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nchor="ctr"/>
                </a:tc>
                <a:extLst>
                  <a:ext uri="{0D108BD9-81ED-4DB2-BD59-A6C34878D82A}">
                    <a16:rowId xmlns:a16="http://schemas.microsoft.com/office/drawing/2014/main" val="3090040753"/>
                  </a:ext>
                </a:extLst>
              </a:tr>
            </a:tbl>
          </a:graphicData>
        </a:graphic>
      </p:graphicFrame>
      <p:sp>
        <p:nvSpPr>
          <p:cNvPr id="6" name="TextBox 5">
            <a:extLst>
              <a:ext uri="{FF2B5EF4-FFF2-40B4-BE49-F238E27FC236}">
                <a16:creationId xmlns:a16="http://schemas.microsoft.com/office/drawing/2014/main" id="{5D32B6A5-4295-AB04-7AA8-80F9ADF52CB6}"/>
              </a:ext>
            </a:extLst>
          </p:cNvPr>
          <p:cNvSpPr txBox="1"/>
          <p:nvPr/>
        </p:nvSpPr>
        <p:spPr>
          <a:xfrm>
            <a:off x="191344" y="4307482"/>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6006473-17D7-52F8-1F0E-67B8D86F0B82}"/>
              </a:ext>
            </a:extLst>
          </p:cNvPr>
          <p:cNvSpPr txBox="1"/>
          <p:nvPr/>
        </p:nvSpPr>
        <p:spPr>
          <a:xfrm>
            <a:off x="7847266" y="5025950"/>
            <a:ext cx="434473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student.*, </a:t>
            </a:r>
            <a:r>
              <a:rPr lang="en-US" dirty="0">
                <a:solidFill>
                  <a:srgbClr val="DD4A68"/>
                </a:solidFill>
                <a:latin typeface="Liberation Mono"/>
              </a:rPr>
              <a:t>NULLIF</a:t>
            </a:r>
            <a:r>
              <a:rPr lang="en-IN" dirty="0">
                <a:latin typeface="Liberation Mono"/>
              </a:rPr>
              <a:t>(emailID, userName) </a:t>
            </a:r>
            <a:r>
              <a:rPr lang="en-IN" dirty="0">
                <a:solidFill>
                  <a:srgbClr val="0077AA"/>
                </a:solidFill>
                <a:latin typeface="Liberation Mono"/>
                <a:cs typeface="Arial" panose="020B0604020202020204" pitchFamily="34" charset="0"/>
              </a:rPr>
              <a:t>FROM</a:t>
            </a:r>
            <a:r>
              <a:rPr lang="en-IN" dirty="0">
                <a:latin typeface="Liberation Mono"/>
              </a:rPr>
              <a:t> student </a:t>
            </a:r>
            <a:r>
              <a:rPr lang="en-IN" dirty="0">
                <a:solidFill>
                  <a:srgbClr val="0077AA"/>
                </a:solidFill>
                <a:latin typeface="Liberation Mono"/>
                <a:cs typeface="Arial" panose="020B0604020202020204" pitchFamily="34" charset="0"/>
              </a:rPr>
              <a:t>WHERE</a:t>
            </a:r>
            <a:r>
              <a:rPr lang="en-IN" dirty="0">
                <a:latin typeface="Liberation Mono"/>
              </a:rPr>
              <a:t> emailID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userName;</a:t>
            </a:r>
          </a:p>
        </p:txBody>
      </p:sp>
      <p:sp>
        <p:nvSpPr>
          <p:cNvPr id="13" name="TextBox 12">
            <a:extLst>
              <a:ext uri="{FF2B5EF4-FFF2-40B4-BE49-F238E27FC236}">
                <a16:creationId xmlns:a16="http://schemas.microsoft.com/office/drawing/2014/main" id="{EA324699-3273-9A3C-BAE3-A283F766063E}"/>
              </a:ext>
            </a:extLst>
          </p:cNvPr>
          <p:cNvSpPr txBox="1"/>
          <p:nvPr/>
        </p:nvSpPr>
        <p:spPr>
          <a:xfrm>
            <a:off x="8040215" y="4516669"/>
            <a:ext cx="3960439" cy="400110"/>
          </a:xfrm>
          <a:prstGeom prst="rect">
            <a:avLst/>
          </a:prstGeom>
          <a:solidFill>
            <a:schemeClr val="accent4">
              <a:lumMod val="20000"/>
              <a:lumOff val="80000"/>
            </a:schemeClr>
          </a:solidFill>
        </p:spPr>
        <p:txBody>
          <a:bodyPr wrap="square">
            <a:spAutoFit/>
          </a:bodyPr>
          <a:lstStyle/>
          <a:p>
            <a:pPr algn="ctr"/>
            <a:r>
              <a:rPr lang="en-IN" sz="2000" b="1" dirty="0">
                <a:latin typeface="Liberation Mono"/>
              </a:rPr>
              <a:t>see difference</a:t>
            </a:r>
            <a:endParaRPr lang="en-IN" sz="2000" b="1" dirty="0"/>
          </a:p>
        </p:txBody>
      </p:sp>
      <p:sp>
        <p:nvSpPr>
          <p:cNvPr id="7" name="Rectangle 6">
            <a:extLst>
              <a:ext uri="{FF2B5EF4-FFF2-40B4-BE49-F238E27FC236}">
                <a16:creationId xmlns:a16="http://schemas.microsoft.com/office/drawing/2014/main" id="{FBF2EA72-2F7A-FC5C-037A-91D6C29A96C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email and userName must be same.</a:t>
            </a:r>
          </a:p>
        </p:txBody>
      </p:sp>
    </p:spTree>
    <p:extLst>
      <p:ext uri="{BB962C8B-B14F-4D97-AF65-F5344CB8AC3E}">
        <p14:creationId xmlns:p14="http://schemas.microsoft.com/office/powerpoint/2010/main" val="184955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compare_value</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p:txBody>
      </p:sp>
      <p:sp>
        <p:nvSpPr>
          <p:cNvPr id="8" name="Rectangle 7"/>
          <p:cNvSpPr/>
          <p:nvPr/>
        </p:nvSpPr>
        <p:spPr>
          <a:xfrm>
            <a:off x="431764" y="3212976"/>
            <a:ext cx="11568891"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B7BC9"/>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B7BC9"/>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B7BC9"/>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B7BC9"/>
                </a:solidFill>
                <a:latin typeface="Liberation Mono"/>
              </a:rPr>
              <a:t>END</a:t>
            </a:r>
            <a:r>
              <a:rPr lang="en-IN" dirty="0">
                <a:solidFill>
                  <a:srgbClr val="FF0000"/>
                </a:solidFill>
                <a:latin typeface="Liberation Mono"/>
                <a:ea typeface="Times New Roman" panose="02020603050405020304" pitchFamily="18" charset="0"/>
              </a:rPr>
              <a:t>  </a:t>
            </a:r>
            <a:r>
              <a:rPr lang="en-IN" i="1" dirty="0">
                <a:solidFill>
                  <a:schemeClr val="bg1">
                    <a:lumMod val="50000"/>
                  </a:schemeClr>
                </a:solidFill>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job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130801" y="1743194"/>
            <a:ext cx="11930398" cy="3508653"/>
          </a:xfrm>
          <a:prstGeom prst="rect">
            <a:avLst/>
          </a:prstGeom>
        </p:spPr>
        <p:txBody>
          <a:bodyPr wrap="square">
            <a:spAutoFit/>
          </a:bodyPr>
          <a:lstStyle/>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Relation (Table)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In relational model, relations are saved in the form of Tables. A table has rows and columns.</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Attribute (Column)</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age, . . . )</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IN" b="1" dirty="0">
                <a:solidFill>
                  <a:schemeClr val="tx1">
                    <a:lumMod val="85000"/>
                    <a:lumOff val="15000"/>
                  </a:schemeClr>
                </a:solidFill>
                <a:latin typeface="Palatino Linotype" panose="02040502050505030304" pitchFamily="18" charset="0"/>
              </a:rPr>
              <a:t>Tuple (Row/Record) </a:t>
            </a:r>
            <a:r>
              <a:rPr lang="en-US" b="1" dirty="0">
                <a:solidFill>
                  <a:schemeClr val="tx1">
                    <a:lumMod val="85000"/>
                    <a:lumOff val="15000"/>
                  </a:schemeClr>
                </a:solidFill>
                <a:latin typeface="Palatino Linotype" panose="02040502050505030304" pitchFamily="18" charset="0"/>
              </a:rPr>
              <a:t> </a:t>
            </a:r>
            <a:r>
              <a:rPr lang="en-US" dirty="0">
                <a:solidFill>
                  <a:schemeClr val="tx1">
                    <a:lumMod val="85000"/>
                    <a:lumOff val="15000"/>
                  </a:schemeClr>
                </a:solidFill>
                <a:latin typeface="Palatino Linotype" panose="02040502050505030304" pitchFamily="18" charset="0"/>
              </a:rPr>
              <a:t>− A single row of a table, which contains a single record for that relation is called a tuple.</a:t>
            </a:r>
          </a:p>
          <a:p>
            <a:pPr algn="just"/>
            <a:endParaRPr lang="en-US" sz="12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Attributes (Column Names), Domain of Attributes (Data Types &amp; Allowed values), Constraints (Primary Key, Foreign Key, etc.).</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in a relational database refers to the set of allowed values for an attribute (column). It defines the data type and constraints that restrict the values an attribute can take.</a:t>
            </a: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17232"/>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23392" y="3790781"/>
            <a:ext cx="1094521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Customers</a:t>
            </a:r>
            <a:r>
              <a:rPr lang="en-US" dirty="0">
                <a:latin typeface="Palatino Linotype" panose="02040502050505030304" pitchFamily="18" charset="0"/>
              </a:rPr>
              <a:t>(CustomerID:INT, Name:VARCHAR(50), Email:VARCHAR(100), City:VARCHAR(50), </a:t>
            </a:r>
          </a:p>
          <a:p>
            <a:r>
              <a:rPr lang="en-US" dirty="0">
                <a:latin typeface="Palatino Linotype" panose="02040502050505030304" pitchFamily="18" charset="0"/>
              </a:rPr>
              <a:t>                            PRIMARY KEY(CustomerID)) is relation schema for CUSTOMERS</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32683" y="5622920"/>
            <a:ext cx="11726633"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 (absence of a value) </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2759758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282924"/>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3232715"/>
            <a:ext cx="11737303" cy="2000548"/>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B7BC9"/>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B7BC9"/>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B7BC9"/>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B7BC9"/>
                </a:solidFill>
                <a:latin typeface="Liberation Mono"/>
              </a:rPr>
              <a:t>END</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'North America' </a:t>
            </a:r>
            <a:r>
              <a:rPr lang="en-IN" dirty="0">
                <a:latin typeface="Liberation Mono"/>
              </a:rPr>
              <a:t>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'South America'  </a:t>
            </a:r>
            <a:r>
              <a:rPr lang="en-IN" dirty="0">
                <a:solidFill>
                  <a:srgbClr val="DB7BC9"/>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'Asia' </a:t>
            </a:r>
            <a:r>
              <a:rPr lang="en-IN" dirty="0">
                <a:solidFill>
                  <a:srgbClr val="DB7BC9"/>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'Australia’ </a:t>
            </a:r>
            <a:r>
              <a:rPr lang="en-IN" dirty="0">
                <a:solidFill>
                  <a:srgbClr val="DB7BC9"/>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B7BC9"/>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a:t>
            </a:r>
            <a:r>
              <a:rPr lang="en-IN" i="1" dirty="0">
                <a:solidFill>
                  <a:schemeClr val="bg1">
                    <a:lumMod val="50000"/>
                  </a:schemeClr>
                </a:solidFill>
                <a:latin typeface="Liberation Mono"/>
              </a:rPr>
              <a:t>Continent </a:t>
            </a:r>
            <a:r>
              <a:rPr lang="en-IN" dirty="0">
                <a:solidFill>
                  <a:srgbClr val="0077AA"/>
                </a:solidFill>
                <a:latin typeface="Liberation Mono"/>
              </a:rPr>
              <a:t>FROM</a:t>
            </a:r>
            <a:r>
              <a:rPr lang="en-IN" dirty="0">
                <a:latin typeface="Liberation Mono"/>
              </a:rPr>
              <a:t> suppliers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latin typeface="Liberation Mono"/>
              </a:rPr>
              <a:t>(hiredate)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
        <p:nvSpPr>
          <p:cNvPr id="14" name="Rectangle 13">
            <a:extLst>
              <a:ext uri="{FF2B5EF4-FFF2-40B4-BE49-F238E27FC236}">
                <a16:creationId xmlns:a16="http://schemas.microsoft.com/office/drawing/2014/main" id="{6DE727BB-D93B-4B4E-AE32-CB124C985F6E}"/>
              </a:ext>
            </a:extLst>
          </p:cNvPr>
          <p:cNvSpPr/>
          <p:nvPr/>
        </p:nvSpPr>
        <p:spPr>
          <a:xfrm>
            <a:off x="431765" y="982469"/>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2998810"/>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Count</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r>
                <a:rPr lang="en-US" dirty="0">
                  <a:solidFill>
                    <a:srgbClr val="333333"/>
                  </a:solidFill>
                  <a:latin typeface="Courier New" panose="02070309020205020404" pitchFamily="49" charset="0"/>
                  <a:cs typeface="Courier New" panose="02070309020205020404" pitchFamily="49" charset="0"/>
                </a:rPr>
                <a:t>custID</a:t>
              </a:r>
              <a:r>
                <a:rPr lang="en-US" b="1" i="0" dirty="0">
                  <a:solidFill>
                    <a:schemeClr val="bg1">
                      <a:lumMod val="50000"/>
                    </a:schemeClr>
                  </a:solidFill>
                  <a:effectLst/>
                  <a:latin typeface="Courier New" panose="02070309020205020404" pitchFamily="49" charset="0"/>
                  <a:cs typeface="Courier New" panose="02070309020205020404" pitchFamily="49" charset="0"/>
                </a:rPr>
                <a:t>)</a:t>
              </a:r>
            </a:p>
            <a:p>
              <a:pPr marL="273050"/>
              <a:r>
                <a:rPr lang="en-US" b="1" i="0" dirty="0">
                  <a:solidFill>
                    <a:srgbClr val="333333"/>
                  </a:solidFill>
                  <a:effectLst/>
                  <a:latin typeface="Courier New" panose="02070309020205020404" pitchFamily="49" charset="0"/>
                  <a:cs typeface="Courier New" panose="02070309020205020404" pitchFamily="49" charset="0"/>
                </a:rPr>
                <a:t>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r>
                <a:rPr lang="en-US" b="0" i="0" dirty="0">
                  <a:solidFill>
                    <a:srgbClr val="333333"/>
                  </a:solidFill>
                  <a:effectLst/>
                  <a:latin typeface="Courier New" panose="02070309020205020404" pitchFamily="49" charset="0"/>
                  <a:cs typeface="Courier New" panose="02070309020205020404" pitchFamily="49" charset="0"/>
                </a:rPr>
                <a:t> orderCount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1</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'One-time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2</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'Repeated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US" dirty="0">
                  <a:solidFill>
                    <a:srgbClr val="DB7BC9"/>
                  </a:solidFill>
                  <a:latin typeface="Courier New" panose="02070309020205020404" pitchFamily="49" charset="0"/>
                  <a:cs typeface="Courier New" panose="02070309020205020404" pitchFamily="49" charset="0"/>
                </a:rPr>
                <a:t>WHEN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008080"/>
                  </a:solidFill>
                  <a:effectLst/>
                  <a:latin typeface="Courier New" panose="02070309020205020404" pitchFamily="49" charset="0"/>
                  <a:cs typeface="Courier New" panose="02070309020205020404" pitchFamily="49" charset="0"/>
                </a:rPr>
                <a:t>3</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'Frequent Customer'</a:t>
              </a:r>
              <a:r>
                <a:rPr lang="en-US" b="0" i="0" dirty="0">
                  <a:solidFill>
                    <a:srgbClr val="333333"/>
                  </a:solidFill>
                  <a:effectLst/>
                  <a:latin typeface="Courier New" panose="02070309020205020404" pitchFamily="49" charset="0"/>
                  <a:cs typeface="Courier New" panose="02070309020205020404" pitchFamily="49" charset="0"/>
                </a:rPr>
                <a:t> </a:t>
              </a:r>
            </a:p>
            <a:p>
              <a:pPr marL="273050"/>
              <a:r>
                <a:rPr lang="en-IN" dirty="0">
                  <a:solidFill>
                    <a:srgbClr val="DB7BC9"/>
                  </a:solidFill>
                  <a:latin typeface="Courier New" panose="02070309020205020404" pitchFamily="49" charset="0"/>
                  <a:cs typeface="Courier New" panose="02070309020205020404" pitchFamily="49" charset="0"/>
                </a:rPr>
                <a:t>ELSE</a:t>
              </a:r>
              <a:r>
                <a:rPr lang="en-US" b="0" i="0" dirty="0">
                  <a:solidFill>
                    <a:srgbClr val="333333"/>
                  </a:solidFill>
                  <a:effectLst/>
                  <a:latin typeface="Courier New" panose="02070309020205020404" pitchFamily="49" charset="0"/>
                  <a:cs typeface="Courier New" panose="02070309020205020404" pitchFamily="49" charset="0"/>
                </a:rPr>
                <a:t> </a:t>
              </a:r>
              <a:r>
                <a:rPr lang="en-US" b="0" i="0" dirty="0">
                  <a:solidFill>
                    <a:srgbClr val="DD1144"/>
                  </a:solidFill>
                  <a:effectLst/>
                  <a:latin typeface="Courier New" panose="02070309020205020404" pitchFamily="49" charset="0"/>
                  <a:cs typeface="Courier New" panose="02070309020205020404" pitchFamily="49" charset="0"/>
                </a:rPr>
                <a:t>'Loyal Customer'</a:t>
              </a:r>
              <a:r>
                <a:rPr lang="en-US" b="0" i="0" dirty="0">
                  <a:solidFill>
                    <a:srgbClr val="333333"/>
                  </a:solidFill>
                  <a:effectLst/>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US" b="0" i="0" dirty="0">
                  <a:solidFill>
                    <a:srgbClr val="333333"/>
                  </a:solidFill>
                  <a:effectLst/>
                  <a:latin typeface="Courier New" panose="02070309020205020404" pitchFamily="49" charset="0"/>
                  <a:cs typeface="Courier New" panose="02070309020205020404" pitchFamily="49" charset="0"/>
                </a:rPr>
                <a:t> customerType</a:t>
              </a:r>
              <a:endParaRPr lang="en-IN"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CASE</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1</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2</a:t>
              </a:r>
            </a:p>
            <a:p>
              <a:pPr marL="273050"/>
              <a:r>
                <a:rPr lang="en-US" dirty="0">
                  <a:solidFill>
                    <a:srgbClr val="DB7BC9"/>
                  </a:solidFill>
                  <a:latin typeface="Courier New" panose="02070309020205020404" pitchFamily="49" charset="0"/>
                  <a:cs typeface="Courier New" panose="02070309020205020404" pitchFamily="49" charset="0"/>
                </a:rPr>
                <a:t>WHEN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B7BC9"/>
                  </a:solidFill>
                  <a:latin typeface="Courier New" panose="02070309020205020404" pitchFamily="49" charset="0"/>
                  <a:cs typeface="Courier New" panose="02070309020205020404" pitchFamily="49" charset="0"/>
                </a:rPr>
                <a:t>THEN</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a:t>
              </a:r>
              <a:r>
                <a:rPr lang="en-IN" dirty="0">
                  <a:solidFill>
                    <a:srgbClr val="DB7BC9"/>
                  </a:solidFill>
                  <a:latin typeface="Courier New" panose="02070309020205020404" pitchFamily="49" charset="0"/>
                  <a:cs typeface="Courier New" panose="02070309020205020404" pitchFamily="49" charset="0"/>
                </a:rPr>
                <a:t>CASE</a:t>
              </a:r>
              <a:r>
                <a:rPr lang="en-IN" b="1" dirty="0">
                  <a:solidFill>
                    <a:srgbClr val="333333"/>
                  </a:solidFill>
                  <a:latin typeface="Courier New" panose="02070309020205020404" pitchFamily="49" charset="0"/>
                  <a:cs typeface="Courier New" panose="02070309020205020404" pitchFamily="49" charset="0"/>
                </a:rPr>
                <a:t>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dirty="0">
                  <a:solidFill>
                    <a:srgbClr val="DB7BC9"/>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dirty="0">
                  <a:solidFill>
                    <a:srgbClr val="DB7BC9"/>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dirty="0">
                  <a:solidFill>
                    <a:srgbClr val="DB7BC9"/>
                  </a:solidFill>
                  <a:latin typeface="Courier New" panose="02070309020205020404" pitchFamily="49" charset="0"/>
                  <a:cs typeface="Courier New" panose="02070309020205020404" pitchFamily="49" charset="0"/>
                </a:rPr>
                <a:t>END</a:t>
              </a:r>
              <a:r>
                <a:rPr lang="en-IN" b="1" dirty="0">
                  <a:solidFill>
                    <a:srgbClr val="333333"/>
                  </a:solidFill>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5" name="Rectangle 1">
            <a:extLst>
              <a:ext uri="{FF2B5EF4-FFF2-40B4-BE49-F238E27FC236}">
                <a16:creationId xmlns:a16="http://schemas.microsoft.com/office/drawing/2014/main" id="{D1B29C5E-4CF9-7591-B770-4FC0FAF0CDFC}"/>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0929565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260648"/>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960193"/>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239105"/>
            <a:ext cx="1070479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2" name="Rectangle 1">
            <a:extLst>
              <a:ext uri="{FF2B5EF4-FFF2-40B4-BE49-F238E27FC236}">
                <a16:creationId xmlns:a16="http://schemas.microsoft.com/office/drawing/2014/main" id="{D838231F-6BCD-F85A-C59D-715044658EC2}"/>
              </a:ext>
            </a:extLst>
          </p:cNvPr>
          <p:cNvSpPr>
            <a:spLocks noChangeArrowheads="1"/>
          </p:cNvSpPr>
          <p:nvPr/>
        </p:nvSpPr>
        <p:spPr bwMode="auto">
          <a:xfrm>
            <a:off x="263353" y="1796672"/>
            <a:ext cx="11737302" cy="1200280"/>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p>
          <a:p>
            <a:pPr lvl="0" eaLnBrk="0" fontAlgn="base" hangingPunct="0">
              <a:spcBef>
                <a:spcPct val="0"/>
              </a:spcBef>
              <a:spcAft>
                <a:spcPct val="0"/>
              </a:spcAft>
            </a:pPr>
            <a:endParaRPr lang="en-IN" sz="800" dirty="0">
              <a:solidFill>
                <a:srgbClr val="DB7BC9"/>
              </a:solidFill>
              <a:latin typeface="Liberation Mono"/>
            </a:endParaRPr>
          </a:p>
          <a:p>
            <a:pPr eaLnBrk="0" fontAlgn="base" hangingPunct="0">
              <a:spcBef>
                <a:spcPct val="0"/>
              </a:spcBef>
              <a:spcAft>
                <a:spcPct val="0"/>
              </a:spcAft>
            </a:pPr>
            <a:r>
              <a:rPr lang="en-IN" sz="2000" dirty="0">
                <a:solidFill>
                  <a:srgbClr val="DB7BC9"/>
                </a:solidFill>
                <a:latin typeface="Liberation Mono"/>
              </a:rPr>
              <a:t>CASE</a:t>
            </a:r>
            <a:r>
              <a:rPr lang="en-IN" sz="2000" dirty="0">
                <a:solidFill>
                  <a:srgbClr val="0077AA"/>
                </a:solidFill>
                <a:latin typeface="Liberation Mono"/>
              </a:rPr>
              <a:t> </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EXISTS (</a:t>
            </a:r>
            <a:r>
              <a:rPr lang="en-IN" sz="2000" dirty="0">
                <a:solidFill>
                  <a:srgbClr val="0077AA"/>
                </a:solidFill>
                <a:latin typeface="Liberation Mono"/>
              </a:rPr>
              <a:t>SELECT</a:t>
            </a:r>
            <a:r>
              <a:rPr lang="en-IN" sz="2000" dirty="0">
                <a:solidFill>
                  <a:schemeClr val="tx1">
                    <a:lumMod val="85000"/>
                    <a:lumOff val="15000"/>
                  </a:schemeClr>
                </a:solidFill>
                <a:latin typeface="Liberation Mono"/>
              </a:rPr>
              <a:t> </a:t>
            </a:r>
            <a:r>
              <a:rPr lang="en-IN" sz="2000" dirty="0">
                <a:solidFill>
                  <a:schemeClr val="accent4">
                    <a:lumMod val="50000"/>
                  </a:schemeClr>
                </a:solidFill>
                <a:latin typeface="Liberation Mono"/>
              </a:rPr>
              <a:t>true</a:t>
            </a:r>
            <a:r>
              <a:rPr lang="en-IN" sz="2000" dirty="0">
                <a:solidFill>
                  <a:schemeClr val="tx1">
                    <a:lumMod val="85000"/>
                    <a:lumOff val="15000"/>
                  </a:schemeClr>
                </a:solidFill>
                <a:latin typeface="Liberation Mono"/>
              </a:rPr>
              <a:t> </a:t>
            </a:r>
            <a:r>
              <a:rPr lang="en-IN" sz="2000" dirty="0">
                <a:solidFill>
                  <a:srgbClr val="0077AA"/>
                </a:solidFill>
                <a:latin typeface="Liberation Mono"/>
              </a:rPr>
              <a:t>FROM</a:t>
            </a:r>
            <a:r>
              <a:rPr lang="en-IN" sz="2000" dirty="0">
                <a:solidFill>
                  <a:schemeClr val="tx1">
                    <a:lumMod val="85000"/>
                    <a:lumOff val="15000"/>
                  </a:schemeClr>
                </a:solidFill>
                <a:latin typeface="Liberation Mono"/>
              </a:rPr>
              <a:t> R </a:t>
            </a:r>
            <a:r>
              <a:rPr lang="en-IN" sz="2000" dirty="0">
                <a:solidFill>
                  <a:srgbClr val="0077AA"/>
                </a:solidFill>
                <a:latin typeface="Liberation Mono"/>
              </a:rPr>
              <a:t>WHERE</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R.a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accent5">
                    <a:lumMod val="75000"/>
                  </a:schemeClr>
                </a:solidFill>
                <a:latin typeface="Liberation Mono"/>
                <a:cs typeface="Arial" panose="020B0604020202020204" pitchFamily="34" charset="0"/>
              </a:rPr>
              <a:t>=</a:t>
            </a:r>
            <a:r>
              <a:rPr lang="en-IN" sz="2000" dirty="0">
                <a:solidFill>
                  <a:schemeClr val="tx1">
                    <a:lumMod val="85000"/>
                    <a:lumOff val="15000"/>
                  </a:schemeClr>
                </a:solidFill>
                <a:latin typeface="Liberation Mono"/>
              </a:rPr>
              <a:t> </a:t>
            </a:r>
            <a:r>
              <a:rPr lang="en-IN" sz="2000" b="1" i="1" dirty="0">
                <a:solidFill>
                  <a:schemeClr val="tx1">
                    <a:lumMod val="85000"/>
                    <a:lumOff val="15000"/>
                  </a:schemeClr>
                </a:solidFill>
                <a:latin typeface="Liberation Mono"/>
              </a:rPr>
              <a:t>S.a</a:t>
            </a:r>
            <a:r>
              <a:rPr lang="en-IN" sz="2000" b="1" i="1" baseline="-25000" dirty="0">
                <a:solidFill>
                  <a:schemeClr val="tx1">
                    <a:lumMod val="85000"/>
                    <a:lumOff val="15000"/>
                  </a:schemeClr>
                </a:solidFill>
                <a:latin typeface="Liberation Mono"/>
              </a:rPr>
              <a:t>1</a:t>
            </a:r>
            <a:r>
              <a:rPr lang="en-IN" sz="2000" b="1" i="1"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B7BC9"/>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i="1" dirty="0">
                <a:solidFill>
                  <a:schemeClr val="tx1">
                    <a:lumMod val="85000"/>
                    <a:lumOff val="15000"/>
                  </a:schemeClr>
                </a:solidFill>
                <a:latin typeface="Liberation Mono"/>
              </a:rPr>
              <a:t>condition</a:t>
            </a:r>
            <a:r>
              <a:rPr lang="en-IN" sz="2000" dirty="0">
                <a:solidFill>
                  <a:schemeClr val="tx1">
                    <a:lumMod val="85000"/>
                    <a:lumOff val="15000"/>
                  </a:schemeClr>
                </a:solidFill>
                <a:latin typeface="Liberation Mono"/>
              </a:rPr>
              <a:t>] </a:t>
            </a:r>
            <a:r>
              <a:rPr lang="en-IN" sz="2000" dirty="0">
                <a:solidFill>
                  <a:srgbClr val="DB7BC9"/>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B7BC9"/>
                </a:solidFill>
                <a:latin typeface="Liberation Mono"/>
              </a:rPr>
              <a:t>ELSE</a:t>
            </a:r>
            <a:r>
              <a:rPr lang="en-IN" sz="2000" dirty="0">
                <a:solidFill>
                  <a:srgbClr val="0077AA"/>
                </a:solidFill>
                <a:latin typeface="Liberation Mono"/>
              </a:rPr>
              <a:t> </a:t>
            </a:r>
            <a:r>
              <a:rPr lang="en-IN" sz="2000" i="1" dirty="0">
                <a:solidFill>
                  <a:schemeClr val="tx1">
                    <a:lumMod val="85000"/>
                    <a:lumOff val="15000"/>
                  </a:schemeClr>
                </a:solidFill>
                <a:latin typeface="Liberation Mono"/>
              </a:rPr>
              <a:t>result</a:t>
            </a:r>
            <a:r>
              <a:rPr lang="en-IN" sz="2000" dirty="0">
                <a:solidFill>
                  <a:schemeClr val="tx1">
                    <a:lumMod val="85000"/>
                    <a:lumOff val="15000"/>
                  </a:schemeClr>
                </a:solidFill>
                <a:latin typeface="Liberation Mono"/>
              </a:rPr>
              <a:t>] </a:t>
            </a:r>
            <a:r>
              <a:rPr lang="en-IN" sz="2000" dirty="0">
                <a:solidFill>
                  <a:srgbClr val="DB7BC9"/>
                </a:solidFill>
                <a:latin typeface="Liberation Mono"/>
              </a:rPr>
              <a:t>END</a:t>
            </a:r>
            <a:endParaRPr lang="en-US" sz="2000" dirty="0">
              <a:solidFill>
                <a:srgbClr val="0077AA"/>
              </a:solidFill>
              <a:latin typeface="Liberation Mono"/>
            </a:endParaRPr>
          </a:p>
        </p:txBody>
      </p:sp>
    </p:spTree>
    <p:extLst>
      <p:ext uri="{BB962C8B-B14F-4D97-AF65-F5344CB8AC3E}">
        <p14:creationId xmlns:p14="http://schemas.microsoft.com/office/powerpoint/2010/main" val="343526452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i="1"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1">
                    <a:lumMod val="75000"/>
                  </a:schemeClr>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accent1">
                    <a:lumMod val="75000"/>
                  </a:schemeClr>
                </a:solidFill>
                <a:latin typeface="Liberation Mono"/>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solidFill>
                  <a:schemeClr val="accent5">
                    <a:lumMod val="75000"/>
                  </a:schemeClr>
                </a:solidFill>
                <a:latin typeface="Liberation Mono"/>
                <a:cs typeface="Arial" panose="020B0604020202020204" pitchFamily="34" charset="0"/>
              </a:rPr>
              <a:t>=</a:t>
            </a:r>
            <a:r>
              <a:rPr lang="en-IN" dirty="0">
                <a:latin typeface="Liberation Mono"/>
              </a:rPr>
              <a:t>'Friday',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val="980967617"/>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47A2FF4F-6530-1B9A-FFDC-239CE3347BA6}"/>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chemeClr val="accent1">
                    <a:lumMod val="75000"/>
                  </a:schemeClr>
                </a:solidFill>
                <a:latin typeface="Liberation Mono"/>
              </a:rPr>
              <a:t>date</a:t>
            </a:r>
            <a:r>
              <a:rPr lang="en-IN" sz="2000" dirty="0">
                <a:solidFill>
                  <a:srgbClr val="0077AA"/>
                </a:solidFill>
                <a:latin typeface="Liberation Mono"/>
              </a:rPr>
              <a: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Tree>
    <p:extLst>
      <p:ext uri="{BB962C8B-B14F-4D97-AF65-F5344CB8AC3E}">
        <p14:creationId xmlns:p14="http://schemas.microsoft.com/office/powerpoint/2010/main" val="8537371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'Saturday',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3F6971"/>
                </a:solidFill>
                <a:latin typeface="Liberation Mono"/>
              </a:rPr>
              <a:t>INTERVAL</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'Sunday',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'Monday',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7</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'Tuesday',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6</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'Wednesday',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'Thursday',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'Friday', hiredate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1210961770"/>
              </p:ext>
            </p:extLst>
          </p:nvPr>
        </p:nvGraphicFramePr>
        <p:xfrm>
          <a:off x="191344" y="620688"/>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ABC</a:t>
                      </a:r>
                      <a:endParaRPr kumimoji="0" lang="en-IN" sz="1400" b="1"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
        <p:nvSpPr>
          <p:cNvPr id="2" name="Rectangle 1">
            <a:extLst>
              <a:ext uri="{FF2B5EF4-FFF2-40B4-BE49-F238E27FC236}">
                <a16:creationId xmlns:a16="http://schemas.microsoft.com/office/drawing/2014/main" id="{A3A16706-C24B-A755-035E-D79B66B01582}"/>
              </a:ext>
            </a:extLst>
          </p:cNvPr>
          <p:cNvSpPr/>
          <p:nvPr/>
        </p:nvSpPr>
        <p:spPr>
          <a:xfrm>
            <a:off x="191344" y="3356992"/>
            <a:ext cx="11809312" cy="3416320"/>
          </a:xfrm>
          <a:prstGeom prst="rect">
            <a:avLst/>
          </a:prstGeom>
        </p:spPr>
        <p:txBody>
          <a:bodyPr wrap="square">
            <a:spAutoFit/>
          </a:bodyPr>
          <a:lstStyle/>
          <a:p>
            <a:r>
              <a:rPr lang="en-IN" sz="2400" b="1" dirty="0"/>
              <a:t>Properties of Relational Tables</a:t>
            </a:r>
            <a:r>
              <a:rPr lang="en-IN" sz="2400" b="1" dirty="0">
                <a:latin typeface="Arial" panose="020B0604020202020204" pitchFamily="34" charset="0"/>
                <a:cs typeface="Arial" panose="020B0604020202020204" pitchFamily="34" charset="0"/>
              </a:rPr>
              <a:t>:</a:t>
            </a:r>
          </a:p>
          <a:p>
            <a:endParaRPr lang="en-IN"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 (</a:t>
            </a:r>
            <a:r>
              <a:rPr lang="en-IN" dirty="0">
                <a:latin typeface="Palatino Linotype" panose="02040502050505030304" pitchFamily="18" charset="0"/>
              </a:rPr>
              <a:t>no multivalued cells</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 constraints 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columns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sequence/order of rows is </a:t>
            </a:r>
            <a:r>
              <a:rPr lang="en-IN" dirty="0">
                <a:latin typeface="Palatino Linotype" panose="02040502050505030304" pitchFamily="18" charset="0"/>
              </a:rPr>
              <a:t>irrelevant</a:t>
            </a:r>
            <a:r>
              <a:rPr lang="en-IN" dirty="0">
                <a:solidFill>
                  <a:schemeClr val="tx2">
                    <a:lumMod val="50000"/>
                  </a:schemeClr>
                </a:solidFill>
                <a:latin typeface="Palatino Linotype" panose="02040502050505030304" pitchFamily="18" charset="0"/>
              </a:rPr>
              <a:t> – (unimportant).</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
            </a:r>
            <a:r>
              <a:rPr lang="en-IN" dirty="0">
                <a:latin typeface="Palatino Linotype" panose="02040502050505030304" pitchFamily="18" charset="0"/>
              </a:rPr>
              <a:t>table name, </a:t>
            </a:r>
            <a:r>
              <a:rPr lang="en-IN" dirty="0">
                <a:solidFill>
                  <a:schemeClr val="tx2">
                    <a:lumMod val="50000"/>
                  </a:schemeClr>
                </a:solidFill>
                <a:latin typeface="Palatino Linotype" panose="02040502050505030304" pitchFamily="18" charset="0"/>
              </a:rPr>
              <a:t>attribute/column must have a unique name.</a:t>
            </a:r>
          </a:p>
          <a:p>
            <a:pPr marL="285750" indent="-285750">
              <a:buFont typeface="Arial" panose="020B0604020202020204" pitchFamily="34" charset="0"/>
              <a:buChar char="•"/>
            </a:pPr>
            <a:endParaRPr lang="en-IN" sz="400" dirty="0">
              <a:solidFill>
                <a:schemeClr val="tx2">
                  <a:lumMod val="50000"/>
                </a:schemeClr>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Attributes may contain </a:t>
            </a:r>
            <a:r>
              <a:rPr lang="en-US" b="1" dirty="0">
                <a:latin typeface="Palatino Linotype" panose="02040502050505030304" pitchFamily="18" charset="0"/>
              </a:rPr>
              <a:t>NULL</a:t>
            </a:r>
            <a:r>
              <a:rPr lang="en-US" dirty="0">
                <a:latin typeface="Palatino Linotype" panose="02040502050505030304" pitchFamily="18" charset="0"/>
              </a:rPr>
              <a:t> (unknown/missing values)</a:t>
            </a:r>
            <a:endParaRPr lang="en-IN" dirty="0">
              <a:solidFill>
                <a:schemeClr val="tx2">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a:t>
            </a:r>
            <a:r>
              <a:rPr lang="en-IN" sz="2000" dirty="0">
                <a:latin typeface="Liberation Mono"/>
              </a:rPr>
              <a:t>date</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rgbClr val="DD4A68"/>
                </a:solidFill>
                <a:latin typeface="Liberation Mono"/>
              </a:rPr>
              <a:t>INTERVAL</a:t>
            </a:r>
            <a:r>
              <a:rPr lang="en-IN" sz="2000" dirty="0">
                <a:solidFill>
                  <a:srgbClr val="0077AA"/>
                </a:solidFill>
                <a:latin typeface="Liberation Mono"/>
              </a:rPr>
              <a:t> </a:t>
            </a:r>
            <a:r>
              <a:rPr lang="en-IN" sz="2000" i="1"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i="1" dirty="0">
                <a:solidFill>
                  <a:schemeClr val="tx2"/>
                </a:solidFill>
                <a:latin typeface="Liberation Mono"/>
              </a:rPr>
              <a:t>expr1</a:t>
            </a:r>
            <a:r>
              <a:rPr lang="en-IN" sz="2000" dirty="0">
                <a:solidFill>
                  <a:schemeClr val="tx2"/>
                </a:solidFill>
                <a:latin typeface="Liberation Mono"/>
              </a:rPr>
              <a:t>,</a:t>
            </a:r>
            <a:r>
              <a:rPr lang="en-IN" sz="2000" dirty="0">
                <a:solidFill>
                  <a:srgbClr val="0077AA"/>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198625924"/>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i="1" dirty="0">
                <a:solidFill>
                  <a:schemeClr val="tx2"/>
                </a:solidFill>
                <a:latin typeface="Liberation Mono"/>
              </a:rPr>
              <a:t>expr1</a:t>
            </a:r>
            <a:r>
              <a:rPr lang="en-IN" sz="2000" dirty="0">
                <a:solidFill>
                  <a:schemeClr val="tx2"/>
                </a:solidFill>
                <a:latin typeface="Liberation Mono"/>
              </a:rPr>
              <a:t>, </a:t>
            </a:r>
            <a:r>
              <a:rPr lang="en-IN" sz="2000" i="1"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a:t>
            </a:r>
            <a:r>
              <a:rPr lang="en-IN" i="1" dirty="0">
                <a:solidFill>
                  <a:schemeClr val="bg1">
                    <a:lumMod val="50000"/>
                  </a:schemeClr>
                </a:solidFill>
                <a:latin typeface="Liberation Mono"/>
              </a:rPr>
              <a:t>Updated_time</a:t>
            </a:r>
            <a:r>
              <a:rPr lang="en-IN" dirty="0">
                <a:latin typeface="Liberation Mono"/>
              </a:rPr>
              <a:t>;</a:t>
            </a:r>
          </a:p>
        </p:txBody>
      </p:sp>
    </p:spTree>
    <p:extLst>
      <p:ext uri="{BB962C8B-B14F-4D97-AF65-F5344CB8AC3E}">
        <p14:creationId xmlns:p14="http://schemas.microsoft.com/office/powerpoint/2010/main" val="314957646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i="1" dirty="0">
                <a:solidFill>
                  <a:schemeClr val="tx2"/>
                </a:solidFill>
                <a:latin typeface="Liberation Mono"/>
              </a:rPr>
              <a:t>unit</a:t>
            </a:r>
            <a:r>
              <a:rPr lang="en-IN" sz="2000" dirty="0">
                <a:solidFill>
                  <a:srgbClr val="0077AA"/>
                </a:solidFill>
                <a:latin typeface="Liberation Mono"/>
              </a:rPr>
              <a:t> FROM </a:t>
            </a:r>
            <a:r>
              <a:rPr lang="en-IN" sz="2000" i="1"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a:t>
            </a:r>
            <a:r>
              <a:rPr lang="en-IN" sz="2000" i="1" dirty="0">
                <a:latin typeface="Liberation Mono"/>
              </a:rPr>
              <a:t>Period1, Period2</a:t>
            </a:r>
            <a:r>
              <a:rPr lang="en-IN" sz="2000" dirty="0">
                <a:solidFill>
                  <a:srgbClr val="0077AA"/>
                </a:solidFill>
                <a:latin typeface="Liberation Mono"/>
              </a:rPr>
              <a:t>);</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151922880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i="1"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817458"/>
            <a:ext cx="11377264" cy="70788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4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02027741"/>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i="1"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i="1"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i="1"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i="1"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A67F59"/>
                </a:solidFill>
                <a:latin typeface="Liberation Mono"/>
              </a:rPr>
              <a:t>AND</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A67F59"/>
                </a:solidFill>
                <a:latin typeface="Liberation Mono"/>
              </a:rPr>
              <a:t>OR</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latin typeface="Liberation Mono"/>
                <a:ea typeface="Times New Roman" panose="02020603050405020304" pitchFamily="18" charset="0"/>
              </a:rPr>
              <a:t>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301208"/>
            <a:ext cx="11448704" cy="110799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3352" y="3284984"/>
            <a:ext cx="11448704" cy="830997"/>
          </a:xfrm>
          <a:prstGeom prst="rect">
            <a:avLst/>
          </a:prstGeom>
        </p:spPr>
        <p:txBody>
          <a:bodyPr wrap="square">
            <a:spAutoFit/>
          </a:bodyPr>
          <a:lstStyle/>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DATE_FORMAT</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a:t>
            </a:r>
            <a:r>
              <a:rPr lang="en-US" dirty="0">
                <a:solidFill>
                  <a:srgbClr val="3F6971"/>
                </a:solidFill>
                <a:latin typeface="Liberation Mono"/>
              </a:rPr>
              <a:t>CURDATE()</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"Last Day"</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hiredate, </a:t>
            </a:r>
            <a:r>
              <a:rPr lang="en-US" dirty="0">
                <a:solidFill>
                  <a:srgbClr val="3F6971"/>
                </a:solidFill>
                <a:latin typeface="Liberation Mono"/>
              </a:rPr>
              <a:t>DATE_FORMAT</a:t>
            </a:r>
            <a:r>
              <a:rPr lang="en-US" dirty="0">
                <a:latin typeface="Liberation Mono"/>
                <a:ea typeface="Times New Roman" panose="02020603050405020304" pitchFamily="18" charset="0"/>
              </a:rPr>
              <a:t>(hiredate, </a:t>
            </a:r>
            <a:r>
              <a:rPr lang="en-US" dirty="0">
                <a:solidFill>
                  <a:srgbClr val="669900"/>
                </a:solidFill>
                <a:latin typeface="Liberation Mono"/>
              </a:rPr>
              <a:t>'%Y-%m-01'</a:t>
            </a:r>
            <a:r>
              <a:rPr lang="en-US" dirty="0">
                <a:latin typeface="Liberation Mono"/>
                <a:ea typeface="Times New Roman" panose="02020603050405020304" pitchFamily="18" charset="0"/>
              </a:rPr>
              <a:t>) AS </a:t>
            </a:r>
            <a:r>
              <a:rPr lang="en-US" i="1" dirty="0">
                <a:solidFill>
                  <a:schemeClr val="bg1">
                    <a:lumMod val="50000"/>
                  </a:schemeClr>
                </a:solidFill>
                <a:latin typeface="Liberation Mono"/>
              </a:rPr>
              <a:t>"First Day"</a:t>
            </a:r>
            <a:r>
              <a:rPr lang="en-US" dirty="0">
                <a:latin typeface="Liberation Mono"/>
                <a:ea typeface="Times New Roman" panose="02020603050405020304" pitchFamily="18" charset="0"/>
              </a:rPr>
              <a:t>, </a:t>
            </a:r>
            <a:r>
              <a:rPr lang="en-US" dirty="0">
                <a:solidFill>
                  <a:srgbClr val="3F6971"/>
                </a:solidFill>
                <a:latin typeface="Liberation Mono"/>
              </a:rPr>
              <a:t>LAST_DAY</a:t>
            </a:r>
            <a:r>
              <a:rPr lang="en-US" dirty="0">
                <a:latin typeface="Liberation Mono"/>
                <a:ea typeface="Times New Roman" panose="02020603050405020304" pitchFamily="18" charset="0"/>
              </a:rPr>
              <a:t>(hiredate) AS </a:t>
            </a:r>
            <a:r>
              <a:rPr lang="en-US" i="1" dirty="0">
                <a:solidFill>
                  <a:schemeClr val="bg1">
                    <a:lumMod val="50000"/>
                  </a:schemeClr>
                </a:solidFill>
                <a:latin typeface="Liberation Mono"/>
              </a:rPr>
              <a:t>"Last Day" </a:t>
            </a:r>
            <a:r>
              <a:rPr lang="en-US" dirty="0">
                <a:solidFill>
                  <a:srgbClr val="0077AA"/>
                </a:solidFill>
                <a:latin typeface="Liberation Mono"/>
              </a:rPr>
              <a:t>FROM</a:t>
            </a:r>
            <a:r>
              <a:rPr lang="en-US" dirty="0">
                <a:latin typeface="Liberation Mono"/>
                <a:ea typeface="Times New Roman" panose="02020603050405020304" pitchFamily="18" charset="0"/>
              </a:rPr>
              <a:t> emp;</a:t>
            </a:r>
            <a:endParaRPr lang="en-IN" dirty="0">
              <a:latin typeface="Liberation Mono"/>
              <a:ea typeface="Times New Roman" panose="02020603050405020304" pitchFamily="18" charset="0"/>
            </a:endParaRPr>
          </a:p>
        </p:txBody>
      </p:sp>
      <p:graphicFrame>
        <p:nvGraphicFramePr>
          <p:cNvPr id="2" name="Table 1">
            <a:extLst>
              <a:ext uri="{FF2B5EF4-FFF2-40B4-BE49-F238E27FC236}">
                <a16:creationId xmlns:a16="http://schemas.microsoft.com/office/drawing/2014/main" id="{D8047349-D0F5-5EF4-1351-F950D14D9B58}"/>
              </a:ext>
            </a:extLst>
          </p:cNvPr>
          <p:cNvGraphicFramePr>
            <a:graphicFrameLocks noGrp="1"/>
          </p:cNvGraphicFramePr>
          <p:nvPr/>
        </p:nvGraphicFramePr>
        <p:xfrm>
          <a:off x="695400" y="1196752"/>
          <a:ext cx="1512168" cy="74168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246443360"/>
                    </a:ext>
                  </a:extLst>
                </a:gridCol>
              </a:tblGrid>
              <a:tr h="370840">
                <a:tc>
                  <a:txBody>
                    <a:bodyPr/>
                    <a:lstStyle/>
                    <a:p>
                      <a:r>
                        <a:rPr lang="en-US" dirty="0">
                          <a:latin typeface="Arial" panose="020B0604020202020204" pitchFamily="34" charset="0"/>
                          <a:cs typeface="Arial" panose="020B0604020202020204" pitchFamily="34" charset="0"/>
                        </a:rPr>
                        <a:t>curdate()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2680460669"/>
                  </a:ext>
                </a:extLst>
              </a:tr>
              <a:tr h="370840">
                <a:tc>
                  <a:txBody>
                    <a:bodyPr/>
                    <a:lstStyle/>
                    <a:p>
                      <a:r>
                        <a:rPr lang="en-IN" dirty="0">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graphicFrame>
        <p:nvGraphicFramePr>
          <p:cNvPr id="3" name="Table 2">
            <a:extLst>
              <a:ext uri="{FF2B5EF4-FFF2-40B4-BE49-F238E27FC236}">
                <a16:creationId xmlns:a16="http://schemas.microsoft.com/office/drawing/2014/main" id="{E90DE515-0511-F517-01CD-1B4DFD5F4C4F}"/>
              </a:ext>
            </a:extLst>
          </p:cNvPr>
          <p:cNvGraphicFramePr>
            <a:graphicFrameLocks noGrp="1"/>
          </p:cNvGraphicFramePr>
          <p:nvPr>
            <p:extLst>
              <p:ext uri="{D42A27DB-BD31-4B8C-83A1-F6EECF244321}">
                <p14:modId xmlns:p14="http://schemas.microsoft.com/office/powerpoint/2010/main" val="62448692"/>
              </p:ext>
            </p:extLst>
          </p:nvPr>
        </p:nvGraphicFramePr>
        <p:xfrm>
          <a:off x="2999656" y="1196752"/>
          <a:ext cx="2880320" cy="741680"/>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2246443360"/>
                    </a:ext>
                  </a:extLst>
                </a:gridCol>
                <a:gridCol w="1440160">
                  <a:extLst>
                    <a:ext uri="{9D8B030D-6E8A-4147-A177-3AD203B41FA5}">
                      <a16:colId xmlns:a16="http://schemas.microsoft.com/office/drawing/2014/main" val="2721581543"/>
                    </a:ext>
                  </a:extLst>
                </a:gridCol>
              </a:tblGrid>
              <a:tr h="370840">
                <a:tc>
                  <a:txBody>
                    <a:bodyPr/>
                    <a:lstStyle/>
                    <a:p>
                      <a:r>
                        <a:rPr lang="en-US" b="1" dirty="0">
                          <a:latin typeface="Arial" panose="020B0604020202020204" pitchFamily="34" charset="0"/>
                          <a:cs typeface="Arial" panose="020B0604020202020204" pitchFamily="34" charset="0"/>
                        </a:rPr>
                        <a:t>First Date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r>
                        <a:rPr lang="en-US" b="1" dirty="0">
                          <a:latin typeface="Arial" panose="020B0604020202020204" pitchFamily="34" charset="0"/>
                          <a:cs typeface="Arial" panose="020B0604020202020204" pitchFamily="34" charset="0"/>
                        </a:rPr>
                        <a:t>Last Date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26804606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2025-06-30</a:t>
                      </a:r>
                    </a:p>
                  </a:txBody>
                  <a:tcPr/>
                </a:tc>
                <a:extLst>
                  <a:ext uri="{0D108BD9-81ED-4DB2-BD59-A6C34878D82A}">
                    <a16:rowId xmlns:a16="http://schemas.microsoft.com/office/drawing/2014/main" val="1947234767"/>
                  </a:ext>
                </a:extLst>
              </a:tr>
            </a:tbl>
          </a:graphicData>
        </a:graphic>
      </p:graphicFrame>
      <p:sp>
        <p:nvSpPr>
          <p:cNvPr id="4" name="TextBox 3">
            <a:extLst>
              <a:ext uri="{FF2B5EF4-FFF2-40B4-BE49-F238E27FC236}">
                <a16:creationId xmlns:a16="http://schemas.microsoft.com/office/drawing/2014/main" id="{109111FD-2DA0-D40F-D099-DA3F3AC12D46}"/>
              </a:ext>
            </a:extLst>
          </p:cNvPr>
          <p:cNvSpPr txBox="1"/>
          <p:nvPr/>
        </p:nvSpPr>
        <p:spPr>
          <a:xfrm>
            <a:off x="2999656"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6" name="TextBox 5">
            <a:extLst>
              <a:ext uri="{FF2B5EF4-FFF2-40B4-BE49-F238E27FC236}">
                <a16:creationId xmlns:a16="http://schemas.microsoft.com/office/drawing/2014/main" id="{1E80233A-8BD2-96AF-E14B-5F5EFB250621}"/>
              </a:ext>
            </a:extLst>
          </p:cNvPr>
          <p:cNvSpPr txBox="1"/>
          <p:nvPr/>
        </p:nvSpPr>
        <p:spPr>
          <a:xfrm>
            <a:off x="695400" y="777015"/>
            <a:ext cx="1008112" cy="400110"/>
          </a:xfrm>
          <a:prstGeom prst="rect">
            <a:avLst/>
          </a:prstGeom>
          <a:noFill/>
        </p:spPr>
        <p:txBody>
          <a:bodyPr wrap="square">
            <a:spAutoFit/>
          </a:bodyPr>
          <a:lstStyle/>
          <a:p>
            <a:r>
              <a:rPr lang="en-IN" sz="2000" b="1" dirty="0">
                <a:latin typeface="Liberation Mono"/>
              </a:rPr>
              <a:t>Input</a:t>
            </a:r>
            <a:endParaRPr lang="en-IN" sz="2000" b="1" dirty="0"/>
          </a:p>
        </p:txBody>
      </p:sp>
      <p:sp>
        <p:nvSpPr>
          <p:cNvPr id="5" name="Rectangle 4">
            <a:extLst>
              <a:ext uri="{FF2B5EF4-FFF2-40B4-BE49-F238E27FC236}">
                <a16:creationId xmlns:a16="http://schemas.microsoft.com/office/drawing/2014/main" id="{3F93E5D5-6261-2B73-4289-05F9D74097F2}"/>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49B7F708-03E8-60FF-B80F-55080CF27C24}"/>
              </a:ext>
            </a:extLst>
          </p:cNvPr>
          <p:cNvSpPr/>
          <p:nvPr/>
        </p:nvSpPr>
        <p:spPr>
          <a:xfrm>
            <a:off x="25175" y="44624"/>
            <a:ext cx="5782793"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Print the </a:t>
            </a:r>
            <a:r>
              <a:rPr lang="en-IN" sz="2000" b="1" dirty="0">
                <a:solidFill>
                  <a:schemeClr val="accent2">
                    <a:lumMod val="50000"/>
                  </a:schemeClr>
                </a:solidFill>
                <a:latin typeface="Arial" panose="020B0604020202020204" pitchFamily="34" charset="0"/>
                <a:cs typeface="Arial" panose="020B0604020202020204" pitchFamily="34" charset="0"/>
              </a:rPr>
              <a:t>first</a:t>
            </a:r>
            <a:r>
              <a:rPr lang="en-IN" sz="2000" dirty="0">
                <a:solidFill>
                  <a:schemeClr val="accent2">
                    <a:lumMod val="50000"/>
                  </a:schemeClr>
                </a:solidFill>
                <a:latin typeface="Arial" panose="020B0604020202020204" pitchFamily="34" charset="0"/>
                <a:cs typeface="Arial" panose="020B0604020202020204" pitchFamily="34" charset="0"/>
              </a:rPr>
              <a:t> and the </a:t>
            </a:r>
            <a:r>
              <a:rPr lang="en-IN" sz="2000" b="1" dirty="0">
                <a:solidFill>
                  <a:schemeClr val="accent2">
                    <a:lumMod val="50000"/>
                  </a:schemeClr>
                </a:solidFill>
                <a:latin typeface="Arial" panose="020B0604020202020204" pitchFamily="34" charset="0"/>
                <a:cs typeface="Arial" panose="020B0604020202020204" pitchFamily="34" charset="0"/>
              </a:rPr>
              <a:t>last</a:t>
            </a:r>
            <a:r>
              <a:rPr lang="en-IN" sz="2000" dirty="0">
                <a:solidFill>
                  <a:schemeClr val="accent2">
                    <a:lumMod val="50000"/>
                  </a:schemeClr>
                </a:solidFill>
                <a:latin typeface="Arial" panose="020B0604020202020204" pitchFamily="34" charset="0"/>
                <a:cs typeface="Arial" panose="020B0604020202020204" pitchFamily="34" charset="0"/>
              </a:rPr>
              <a:t> day of every month.</a:t>
            </a:r>
          </a:p>
        </p:txBody>
      </p:sp>
    </p:spTree>
    <p:extLst>
      <p:ext uri="{BB962C8B-B14F-4D97-AF65-F5344CB8AC3E}">
        <p14:creationId xmlns:p14="http://schemas.microsoft.com/office/powerpoint/2010/main" val="416956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
        <p:nvSpPr>
          <p:cNvPr id="3" name="TextBox 3">
            <a:extLst>
              <a:ext uri="{FF2B5EF4-FFF2-40B4-BE49-F238E27FC236}">
                <a16:creationId xmlns:a16="http://schemas.microsoft.com/office/drawing/2014/main" id="{61ADFAAD-618F-F94D-2C62-90FCDA663FC4}"/>
              </a:ext>
            </a:extLst>
          </p:cNvPr>
          <p:cNvSpPr txBox="1"/>
          <p:nvPr/>
        </p:nvSpPr>
        <p:spPr>
          <a:xfrm>
            <a:off x="227348" y="404664"/>
            <a:ext cx="11737304"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CREATE</a:t>
            </a:r>
            <a:r>
              <a:rPr lang="en-IN" dirty="0">
                <a:latin typeface="Liberation Mono"/>
              </a:rPr>
              <a:t> </a:t>
            </a:r>
            <a:r>
              <a:rPr lang="en-IN" dirty="0">
                <a:solidFill>
                  <a:srgbClr val="0077AA"/>
                </a:solidFill>
                <a:latin typeface="Liberation Mono"/>
                <a:cs typeface="Times New Roman" panose="02020603050405020304" pitchFamily="18" charset="0"/>
              </a:rPr>
              <a:t>TABLE</a:t>
            </a:r>
            <a:r>
              <a:rPr lang="en-IN" dirty="0">
                <a:latin typeface="Liberation Mono"/>
              </a:rPr>
              <a:t> hobbies(</a:t>
            </a:r>
          </a:p>
          <a:p>
            <a:r>
              <a:rPr lang="en-IN" dirty="0">
                <a:latin typeface="Liberation Mono"/>
              </a:rPr>
              <a:t>         hobbyid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00B050"/>
                </a:solidFill>
                <a:latin typeface="Liberation Mono"/>
              </a:rPr>
              <a:t>'1'</a:t>
            </a:r>
            <a:r>
              <a:rPr lang="en-IN" dirty="0">
                <a:latin typeface="Liberation Mono"/>
              </a:rPr>
              <a:t>,</a:t>
            </a:r>
            <a:r>
              <a:rPr lang="en-IN" dirty="0">
                <a:solidFill>
                  <a:srgbClr val="00B050"/>
                </a:solidFill>
                <a:latin typeface="Liberation Mono"/>
              </a:rPr>
              <a:t>'2'</a:t>
            </a:r>
            <a:r>
              <a:rPr lang="en-IN" dirty="0">
                <a:latin typeface="Liberation Mono"/>
              </a:rPr>
              <a:t>,</a:t>
            </a:r>
            <a:r>
              <a:rPr lang="en-IN">
                <a:solidFill>
                  <a:srgbClr val="00B050"/>
                </a:solidFill>
                <a:latin typeface="Liberation Mono"/>
              </a:rPr>
              <a:t>'3'</a:t>
            </a:r>
            <a:r>
              <a:rPr lang="en-IN">
                <a:latin typeface="Liberation Mono"/>
              </a:rPr>
              <a:t>,</a:t>
            </a:r>
            <a:r>
              <a:rPr lang="en-IN">
                <a:solidFill>
                  <a:srgbClr val="00B050"/>
                </a:solidFill>
                <a:latin typeface="Liberation Mono"/>
              </a:rPr>
              <a:t>'4</a:t>
            </a:r>
            <a:r>
              <a:rPr lang="en-IN" dirty="0">
                <a:solidFill>
                  <a:srgbClr val="00B050"/>
                </a:solidFill>
                <a:latin typeface="Liberation Mono"/>
              </a:rPr>
              <a:t>'</a:t>
            </a:r>
            <a:r>
              <a:rPr lang="en-IN" dirty="0">
                <a:latin typeface="Liberation Mono"/>
              </a:rPr>
              <a:t>),</a:t>
            </a:r>
          </a:p>
          <a:p>
            <a:r>
              <a:rPr lang="en-IN" dirty="0">
                <a:latin typeface="Liberation Mono"/>
              </a:rPr>
              <a:t>         hobbyName </a:t>
            </a:r>
            <a:r>
              <a:rPr lang="en-IN" dirty="0">
                <a:solidFill>
                  <a:srgbClr val="834689"/>
                </a:solidFill>
                <a:latin typeface="Liberation Mono"/>
                <a:cs typeface="Arial" panose="020B0604020202020204" pitchFamily="34" charset="0"/>
              </a:rPr>
              <a:t>VARCHAR</a:t>
            </a:r>
            <a:r>
              <a:rPr lang="en-IN" dirty="0">
                <a:latin typeface="Liberation Mono"/>
              </a:rPr>
              <a:t>(20) </a:t>
            </a:r>
            <a:r>
              <a:rPr lang="en-IN" dirty="0">
                <a:solidFill>
                  <a:srgbClr val="0077AA"/>
                </a:solidFill>
                <a:latin typeface="Liberation Mono"/>
                <a:cs typeface="Arial" panose="020B0604020202020204" pitchFamily="34" charset="0"/>
              </a:rPr>
              <a:t>GENERATED</a:t>
            </a:r>
            <a:r>
              <a:rPr lang="en-IN" dirty="0">
                <a:latin typeface="Liberation Mono"/>
              </a:rPr>
              <a:t> </a:t>
            </a:r>
            <a:r>
              <a:rPr lang="en-IN" dirty="0">
                <a:solidFill>
                  <a:srgbClr val="0077AA"/>
                </a:solidFill>
                <a:latin typeface="Liberation Mono"/>
                <a:cs typeface="Arial" panose="020B0604020202020204" pitchFamily="34" charset="0"/>
              </a:rPr>
              <a:t>ALWAYS</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DD4A68"/>
                </a:solidFill>
                <a:latin typeface="Liberation Mono"/>
              </a:rPr>
              <a:t>ELT</a:t>
            </a:r>
            <a:r>
              <a:rPr lang="en-IN" dirty="0">
                <a:latin typeface="Liberation Mono"/>
              </a:rPr>
              <a:t>(hobbyid, </a:t>
            </a:r>
            <a:r>
              <a:rPr lang="en-IN" dirty="0">
                <a:solidFill>
                  <a:srgbClr val="00B050"/>
                </a:solidFill>
                <a:latin typeface="Liberation Mono"/>
              </a:rPr>
              <a:t>'Windsurfing'</a:t>
            </a:r>
            <a:r>
              <a:rPr lang="en-IN" dirty="0">
                <a:latin typeface="Liberation Mono"/>
              </a:rPr>
              <a:t>, </a:t>
            </a:r>
            <a:r>
              <a:rPr lang="en-IN" dirty="0">
                <a:solidFill>
                  <a:srgbClr val="00B050"/>
                </a:solidFill>
                <a:latin typeface="Liberation Mono"/>
              </a:rPr>
              <a:t>'Fishing'</a:t>
            </a:r>
            <a:r>
              <a:rPr lang="en-IN" dirty="0">
                <a:latin typeface="Liberation Mono"/>
              </a:rPr>
              <a:t>, </a:t>
            </a:r>
            <a:r>
              <a:rPr lang="en-IN" dirty="0">
                <a:solidFill>
                  <a:srgbClr val="00B050"/>
                </a:solidFill>
                <a:latin typeface="Liberation Mono"/>
              </a:rPr>
              <a:t>'Swimming'</a:t>
            </a:r>
            <a:r>
              <a:rPr lang="en-IN" dirty="0">
                <a:latin typeface="Liberation Mono"/>
              </a:rPr>
              <a:t>, </a:t>
            </a:r>
            <a:r>
              <a:rPr lang="en-IN" dirty="0">
                <a:solidFill>
                  <a:srgbClr val="00B050"/>
                </a:solidFill>
                <a:latin typeface="Liberation Mono"/>
              </a:rPr>
              <a:t>'Shopping'</a:t>
            </a:r>
            <a:r>
              <a:rPr lang="en-IN" dirty="0">
                <a:latin typeface="Liberation Mono"/>
              </a:rPr>
              <a:t>))</a:t>
            </a:r>
          </a:p>
          <a:p>
            <a:r>
              <a:rPr lang="en-IN" dirty="0">
                <a:latin typeface="Liberation Mono"/>
              </a:rPr>
              <a:t>      );</a:t>
            </a:r>
          </a:p>
        </p:txBody>
      </p:sp>
    </p:spTree>
    <p:extLst>
      <p:ext uri="{BB962C8B-B14F-4D97-AF65-F5344CB8AC3E}">
        <p14:creationId xmlns:p14="http://schemas.microsoft.com/office/powerpoint/2010/main" val="368939650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02277"/>
              </p:ext>
            </p:extLst>
          </p:nvPr>
        </p:nvGraphicFramePr>
        <p:xfrm>
          <a:off x="262800" y="612000"/>
          <a:ext cx="11737304" cy="5258223"/>
        </p:xfrm>
        <a:graphic>
          <a:graphicData uri="http://schemas.openxmlformats.org/drawingml/2006/table">
            <a:tbl>
              <a:tblPr firstRow="1" bandRow="1">
                <a:tableStyleId>{7E9639D4-E3E2-4D34-9284-5A2195B3D0D7}</a:tableStyleId>
              </a:tblPr>
              <a:tblGrid>
                <a:gridCol w="2749500">
                  <a:extLst>
                    <a:ext uri="{9D8B030D-6E8A-4147-A177-3AD203B41FA5}">
                      <a16:colId xmlns:a16="http://schemas.microsoft.com/office/drawing/2014/main" val="20000"/>
                    </a:ext>
                  </a:extLst>
                </a:gridCol>
                <a:gridCol w="8987804">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a:t>
                      </a:r>
                      <a:r>
                        <a:rPr kumimoji="0" lang="en-IN" sz="1800" i="1" kern="1200" dirty="0">
                          <a:solidFill>
                            <a:schemeClr val="tx1"/>
                          </a:solidFill>
                          <a:latin typeface="Liberation Mono"/>
                          <a:ea typeface="+mn-ea"/>
                          <a:cs typeface="+mn-cs"/>
                        </a:rPr>
                        <a:t>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i="1" kern="1200" dirty="0">
                          <a:solidFill>
                            <a:schemeClr val="tx1"/>
                          </a:solidFill>
                          <a:latin typeface="Liberation Mono"/>
                          <a:ea typeface="+mn-ea"/>
                          <a:cs typeface="+mn-cs"/>
                        </a:rPr>
                        <a:t>str1,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#output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a:t>
                      </a:r>
                      <a:r>
                        <a:rPr kumimoji="0" lang="en-IN" sz="1800" i="1" kern="1200" dirty="0">
                          <a:solidFill>
                            <a:schemeClr val="tx1"/>
                          </a:solidFill>
                          <a:latin typeface="Liberation Mono"/>
                          <a:ea typeface="+mn-ea"/>
                          <a:cs typeface="+mn-cs"/>
                        </a:rPr>
                        <a:t>N, str1, str2,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400" kern="1200" dirty="0">
                        <a:solidFill>
                          <a:srgbClr val="0077AA"/>
                        </a:solidFill>
                        <a:latin typeface="Liberation Mon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3" name="TextBox 2">
            <a:extLst>
              <a:ext uri="{FF2B5EF4-FFF2-40B4-BE49-F238E27FC236}">
                <a16:creationId xmlns:a16="http://schemas.microsoft.com/office/drawing/2014/main" id="{E80E5048-42F7-F0FA-637C-C3A736698091}"/>
              </a:ext>
            </a:extLst>
          </p:cNvPr>
          <p:cNvSpPr txBox="1"/>
          <p:nvPr/>
        </p:nvSpPr>
        <p:spPr>
          <a:xfrm>
            <a:off x="275214" y="5887000"/>
            <a:ext cx="11724889" cy="98488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Name, rnk, </a:t>
            </a:r>
            <a:r>
              <a:rPr lang="en-IN" dirty="0">
                <a:solidFill>
                  <a:srgbClr val="DD4A68"/>
                </a:solidFill>
                <a:latin typeface="Liberation Mono"/>
              </a:rPr>
              <a:t>ELT</a:t>
            </a:r>
            <a:r>
              <a:rPr lang="en-IN" dirty="0">
                <a:latin typeface="Liberation Mono"/>
              </a:rPr>
              <a:t>(rnk,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'C'</a:t>
            </a:r>
            <a:r>
              <a:rPr lang="en-IN" dirty="0">
                <a:latin typeface="Liberation Mono"/>
              </a:rPr>
              <a:t>, </a:t>
            </a:r>
            <a:r>
              <a:rPr lang="en-IN" dirty="0">
                <a:solidFill>
                  <a:srgbClr val="00B050"/>
                </a:solidFill>
                <a:latin typeface="Liberation Mono"/>
              </a:rPr>
              <a:t>'D'</a:t>
            </a:r>
            <a:r>
              <a:rPr lang="en-IN" dirty="0">
                <a:latin typeface="Liberation Mono"/>
              </a:rPr>
              <a:t>) </a:t>
            </a:r>
            <a:r>
              <a:rPr lang="en-IN" i="1" dirty="0">
                <a:solidFill>
                  <a:schemeClr val="bg1">
                    <a:lumMod val="50000"/>
                  </a:schemeClr>
                </a:solidFill>
                <a:latin typeface="Liberation Mono"/>
              </a:rPr>
              <a:t>grade</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student;</a:t>
            </a:r>
          </a:p>
          <a:p>
            <a:pPr marL="285750" indent="-285750">
              <a:buFont typeface="Arial" panose="020B0604020202020204" pitchFamily="34" charset="0"/>
              <a:buChar char="•"/>
            </a:pPr>
            <a:endParaRPr lang="en-IN" sz="2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bankName, accountNumber, riskStatus,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riskStatus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'No risk'</a:t>
            </a:r>
            <a:r>
              <a:rPr lang="en-US" dirty="0">
                <a:latin typeface="Liberation Mono"/>
              </a:rPr>
              <a:t> </a:t>
            </a:r>
            <a:r>
              <a:rPr lang="en-US" dirty="0">
                <a:solidFill>
                  <a:srgbClr val="DB7BC9"/>
                </a:solidFill>
                <a:latin typeface="Liberation Mono"/>
              </a:rPr>
              <a:t>ELSE</a:t>
            </a:r>
            <a:r>
              <a:rPr lang="en-US" dirty="0">
                <a:latin typeface="Liberation Mono"/>
              </a:rPr>
              <a:t> </a:t>
            </a:r>
            <a:r>
              <a:rPr lang="en-IN" dirty="0">
                <a:solidFill>
                  <a:srgbClr val="DD4A68"/>
                </a:solidFill>
                <a:latin typeface="Liberation Mono"/>
              </a:rPr>
              <a:t>ELT</a:t>
            </a:r>
            <a:r>
              <a:rPr lang="en-US" dirty="0">
                <a:latin typeface="Liberation Mono"/>
              </a:rPr>
              <a:t>(riskStatus, </a:t>
            </a:r>
            <a:r>
              <a:rPr lang="en-US" dirty="0">
                <a:solidFill>
                  <a:srgbClr val="00B050"/>
                </a:solidFill>
                <a:latin typeface="Liberation Mono"/>
              </a:rPr>
              <a:t>'Low'</a:t>
            </a:r>
            <a:r>
              <a:rPr lang="en-US" dirty="0">
                <a:latin typeface="Liberation Mono"/>
              </a:rPr>
              <a:t>, </a:t>
            </a:r>
            <a:r>
              <a:rPr lang="en-US" dirty="0">
                <a:solidFill>
                  <a:srgbClr val="00B050"/>
                </a:solidFill>
                <a:latin typeface="Liberation Mono"/>
              </a:rPr>
              <a:t>'Moderate'</a:t>
            </a:r>
            <a:r>
              <a:rPr lang="en-US" dirty="0">
                <a:latin typeface="Liberation Mono"/>
              </a:rPr>
              <a:t>, </a:t>
            </a:r>
            <a:r>
              <a:rPr lang="en-US" dirty="0">
                <a:solidFill>
                  <a:srgbClr val="00B050"/>
                </a:solidFill>
                <a:latin typeface="Liberation Mono"/>
              </a:rPr>
              <a:t>'High'</a:t>
            </a:r>
            <a:r>
              <a:rPr lang="en-US" dirty="0">
                <a:latin typeface="Liberation Mono"/>
              </a:rPr>
              <a:t>, </a:t>
            </a:r>
            <a:r>
              <a:rPr lang="en-US" dirty="0">
                <a:solidFill>
                  <a:srgbClr val="00B050"/>
                </a:solidFill>
                <a:latin typeface="Liberation Mono"/>
              </a:rPr>
              <a:t>'Critical'</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riskStatus</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bankLoan;</a:t>
            </a:r>
            <a:endParaRPr lang="en-IN" dirty="0">
              <a:latin typeface="Liberation Mono"/>
            </a:endParaRPr>
          </a:p>
        </p:txBody>
      </p:sp>
    </p:spTree>
    <p:extLst>
      <p:ext uri="{BB962C8B-B14F-4D97-AF65-F5344CB8AC3E}">
        <p14:creationId xmlns:p14="http://schemas.microsoft.com/office/powerpoint/2010/main" val="40352988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2090796"/>
              </p:ext>
            </p:extLst>
          </p:nvPr>
        </p:nvGraphicFramePr>
        <p:xfrm>
          <a:off x="263352" y="612000"/>
          <a:ext cx="11593288" cy="3751578"/>
        </p:xfrm>
        <a:graphic>
          <a:graphicData uri="http://schemas.openxmlformats.org/drawingml/2006/table">
            <a:tbl>
              <a:tblPr firstRow="1" bandRow="1">
                <a:tableStyleId>{7E9639D4-E3E2-4D34-9284-5A2195B3D0D7}</a:tableStyleId>
              </a:tblPr>
              <a:tblGrid>
                <a:gridCol w="2608490">
                  <a:extLst>
                    <a:ext uri="{9D8B030D-6E8A-4147-A177-3AD203B41FA5}">
                      <a16:colId xmlns:a16="http://schemas.microsoft.com/office/drawing/2014/main" val="20000"/>
                    </a:ext>
                  </a:extLst>
                </a:gridCol>
                <a:gridCol w="8984798">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i="1" kern="1200" dirty="0">
                          <a:solidFill>
                            <a:schemeClr val="tx2"/>
                          </a:solidFill>
                          <a:latin typeface="Liberation Mono"/>
                          <a:ea typeface="+mn-ea"/>
                          <a:cs typeface="+mn-cs"/>
                        </a:rPr>
                        <a:t>expr1</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i="1"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263352" y="4437112"/>
            <a:ext cx="11593288"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 bookName, Type, Cost </a:t>
            </a:r>
            <a:r>
              <a:rPr lang="en-US" dirty="0">
                <a:solidFill>
                  <a:srgbClr val="0077AA"/>
                </a:solidFill>
                <a:latin typeface="Liberation Mono"/>
                <a:cs typeface="Times New Roman" panose="02020603050405020304" pitchFamily="18" charset="0"/>
              </a:rPr>
              <a:t>FROM</a:t>
            </a:r>
            <a:r>
              <a:rPr lang="en-US" dirty="0">
                <a:latin typeface="Liberation Mono"/>
              </a:rPr>
              <a:t> books;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LPAD</a:t>
            </a:r>
            <a:r>
              <a:rPr lang="en-US" dirty="0">
                <a:latin typeface="Liberation Mono"/>
              </a:rPr>
              <a:t>(prodid, </a:t>
            </a:r>
            <a:r>
              <a:rPr lang="en-US" dirty="0">
                <a:solidFill>
                  <a:srgbClr val="990055"/>
                </a:solidFill>
                <a:latin typeface="Liberation Mono"/>
              </a:rPr>
              <a:t>9</a:t>
            </a:r>
            <a:r>
              <a:rPr lang="en-US" dirty="0">
                <a:latin typeface="Liberation Mono"/>
              </a:rPr>
              <a:t>, 'x'), Descrip, Price </a:t>
            </a:r>
            <a:r>
              <a:rPr lang="en-US" dirty="0">
                <a:solidFill>
                  <a:srgbClr val="0077AA"/>
                </a:solidFill>
                <a:latin typeface="Liberation Mono"/>
                <a:cs typeface="Times New Roman" panose="02020603050405020304" pitchFamily="18" charset="0"/>
              </a:rPr>
              <a:t>FROM</a:t>
            </a:r>
            <a:r>
              <a:rPr lang="en-US" dirty="0">
                <a:latin typeface="Liberation Mono"/>
              </a:rPr>
              <a:t> product;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latin typeface="Liberation Mono"/>
              </a:rPr>
              <a:t>('TKT', </a:t>
            </a:r>
            <a:r>
              <a:rPr lang="en-US" dirty="0">
                <a:solidFill>
                  <a:srgbClr val="DD4A68"/>
                </a:solidFill>
                <a:latin typeface="Liberation Mono"/>
              </a:rPr>
              <a:t>LPAD</a:t>
            </a:r>
            <a:r>
              <a:rPr lang="en-US" dirty="0">
                <a:latin typeface="Liberation Mono"/>
              </a:rPr>
              <a:t>(id, </a:t>
            </a:r>
            <a:r>
              <a:rPr lang="en-US" dirty="0">
                <a:solidFill>
                  <a:srgbClr val="990055"/>
                </a:solidFill>
                <a:latin typeface="Liberation Mono"/>
              </a:rPr>
              <a:t>7</a:t>
            </a:r>
            <a:r>
              <a:rPr lang="en-US" dirty="0">
                <a:latin typeface="Liberation Mono"/>
              </a:rPr>
              <a:t>, </a:t>
            </a:r>
            <a:r>
              <a:rPr lang="en-US" dirty="0">
                <a:solidFill>
                  <a:srgbClr val="990055"/>
                </a:solidFill>
                <a:latin typeface="Liberation Mono"/>
              </a:rPr>
              <a:t>0</a:t>
            </a:r>
            <a:r>
              <a:rPr lang="en-US" dirty="0">
                <a:latin typeface="Liberation Mono"/>
              </a:rPr>
              <a:t>)) </a:t>
            </a:r>
            <a:r>
              <a:rPr lang="en-US" i="1" dirty="0">
                <a:solidFill>
                  <a:schemeClr val="bg1">
                    <a:lumMod val="50000"/>
                  </a:schemeClr>
                </a:solidFill>
                <a:latin typeface="Liberation Mono"/>
              </a:rPr>
              <a:t>'Ticket ID' </a:t>
            </a:r>
            <a:r>
              <a:rPr lang="en-US" dirty="0">
                <a:solidFill>
                  <a:srgbClr val="0077AA"/>
                </a:solidFill>
                <a:latin typeface="Liberation Mono"/>
                <a:cs typeface="Times New Roman" panose="02020603050405020304" pitchFamily="18" charset="0"/>
              </a:rPr>
              <a:t>FROM</a:t>
            </a:r>
            <a:r>
              <a:rPr lang="en-US" dirty="0">
                <a:latin typeface="Liberation Mono"/>
              </a:rPr>
              <a:t> hall_ticket;</a:t>
            </a:r>
          </a:p>
          <a:p>
            <a:pPr marL="285750" indent="-285750">
              <a:buFont typeface="Arial" panose="020B0604020202020204" pitchFamily="34" charset="0"/>
              <a:buChar char="•"/>
            </a:pPr>
            <a:endParaRPr lang="en-US" sz="6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'In Process'</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'(I)'</a:t>
            </a:r>
            <a:r>
              <a:rPr lang="en-US" dirty="0">
                <a:latin typeface="Liberation Mono"/>
              </a:rPr>
              <a:t>) </a:t>
            </a:r>
            <a:r>
              <a:rPr lang="en-US" dirty="0">
                <a:solidFill>
                  <a:srgbClr val="DB7BC9"/>
                </a:solidFill>
                <a:latin typeface="Liberation Mono"/>
              </a:rPr>
              <a:t>WHEN</a:t>
            </a:r>
            <a:r>
              <a:rPr lang="en-US" dirty="0">
                <a:latin typeface="Liberation Mono"/>
              </a:rPr>
              <a:t> status </a:t>
            </a:r>
            <a:r>
              <a:rPr lang="en-US" dirty="0">
                <a:solidFill>
                  <a:schemeClr val="accent4">
                    <a:lumMod val="50000"/>
                  </a:schemeClr>
                </a:solidFill>
                <a:latin typeface="Liberation Mono"/>
              </a:rPr>
              <a:t>=</a:t>
            </a:r>
            <a:r>
              <a:rPr lang="en-US" dirty="0">
                <a:latin typeface="Liberation Mono"/>
              </a:rPr>
              <a:t> </a:t>
            </a:r>
            <a:r>
              <a:rPr lang="en-US" dirty="0">
                <a:solidFill>
                  <a:srgbClr val="00B050"/>
                </a:solidFill>
                <a:latin typeface="Liberation Mono"/>
              </a:rPr>
              <a:t>'Delivered'</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LPAD</a:t>
            </a:r>
            <a:r>
              <a:rPr lang="en-US" dirty="0">
                <a:latin typeface="Liberation Mono"/>
              </a:rPr>
              <a:t>(ordid, </a:t>
            </a:r>
            <a:r>
              <a:rPr lang="en-US" dirty="0">
                <a:solidFill>
                  <a:srgbClr val="DD4A68"/>
                </a:solidFill>
                <a:latin typeface="Liberation Mono"/>
              </a:rPr>
              <a:t>LENGTH</a:t>
            </a:r>
            <a:r>
              <a:rPr lang="en-US" dirty="0">
                <a:latin typeface="Liberation Mono"/>
              </a:rPr>
              <a:t>(ordid)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00B050"/>
                </a:solidFill>
                <a:latin typeface="Liberation Mono"/>
              </a:rPr>
              <a:t>'(D)'</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'TODO'</a:t>
            </a:r>
            <a:r>
              <a:rPr lang="en-US" dirty="0">
                <a:latin typeface="Liberation Mono"/>
              </a:rPr>
              <a:t> </a:t>
            </a:r>
            <a:r>
              <a:rPr lang="en-US" dirty="0">
                <a:solidFill>
                  <a:srgbClr val="DB7BC9"/>
                </a:solidFill>
                <a:latin typeface="Liberation Mono"/>
              </a:rPr>
              <a:t>END</a:t>
            </a:r>
            <a:r>
              <a:rPr lang="en-US" dirty="0">
                <a:latin typeface="Liberation Mono"/>
              </a:rPr>
              <a:t> ordid, orderDate, custID, Status, Total </a:t>
            </a:r>
            <a:r>
              <a:rPr lang="en-US" dirty="0">
                <a:solidFill>
                  <a:srgbClr val="0077AA"/>
                </a:solidFill>
                <a:latin typeface="Liberation Mono"/>
                <a:cs typeface="Times New Roman" panose="02020603050405020304" pitchFamily="18" charset="0"/>
              </a:rPr>
              <a:t>FROM</a:t>
            </a:r>
            <a:r>
              <a:rPr lang="en-US" dirty="0">
                <a:latin typeface="Liberation Mono"/>
              </a:rPr>
              <a:t> ord;</a:t>
            </a:r>
          </a:p>
        </p:txBody>
      </p:sp>
    </p:spTree>
    <p:extLst>
      <p:ext uri="{BB962C8B-B14F-4D97-AF65-F5344CB8AC3E}">
        <p14:creationId xmlns:p14="http://schemas.microsoft.com/office/powerpoint/2010/main" val="9810627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94AB1-8741-8033-FE4E-976011201129}"/>
              </a:ext>
            </a:extLst>
          </p:cNvPr>
          <p:cNvSpPr txBox="1"/>
          <p:nvPr/>
        </p:nvSpPr>
        <p:spPr>
          <a:xfrm>
            <a:off x="259142" y="4869160"/>
            <a:ext cx="11736000" cy="1261884"/>
          </a:xfrm>
          <a:prstGeom prst="rect">
            <a:avLst/>
          </a:prstGeom>
          <a:noFill/>
        </p:spPr>
        <p:txBody>
          <a:bodyPr wrap="square">
            <a:spAutoFit/>
          </a:bodyPr>
          <a:lstStyle/>
          <a:p>
            <a:r>
              <a:rPr kumimoji="0" lang="en-US" sz="1800" kern="1200" dirty="0">
                <a:solidFill>
                  <a:srgbClr val="0077AA"/>
                </a:solidFill>
                <a:latin typeface="Liberation Mono"/>
                <a:ea typeface="+mn-ea"/>
                <a:cs typeface="+mn-cs"/>
              </a:rPr>
              <a:t>FIND_IN_SET</a:t>
            </a:r>
            <a:r>
              <a:rPr lang="en-US" dirty="0">
                <a:solidFill>
                  <a:srgbClr val="0077AA"/>
                </a:solidFill>
                <a:latin typeface="Liberation Mono"/>
              </a:rPr>
              <a:t>:- </a:t>
            </a:r>
            <a:r>
              <a:rPr lang="en-US" dirty="0">
                <a:latin typeface="Liberation Mono"/>
              </a:rPr>
              <a:t> This function of MySQL is used to find the position of a string within a comma-separated list of strings.</a:t>
            </a:r>
            <a:endParaRPr kumimoji="0" lang="en-US" sz="1800" kern="1200" dirty="0">
              <a:latin typeface="Liberation Mono"/>
              <a:ea typeface="+mn-ea"/>
              <a:cs typeface="+mn-cs"/>
            </a:endParaRPr>
          </a:p>
          <a:p>
            <a:pPr algn="l"/>
            <a:endParaRPr lang="en-US" sz="400" b="0" i="0" dirty="0">
              <a:solidFill>
                <a:srgbClr val="000000"/>
              </a:solidFill>
              <a:effectLst/>
              <a:latin typeface="Liberation Mono"/>
            </a:endParaRP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is not found in </a:t>
            </a:r>
            <a:r>
              <a:rPr lang="en-US" b="0" i="1" dirty="0">
                <a:solidFill>
                  <a:srgbClr val="000000"/>
                </a:solidFill>
                <a:effectLst/>
                <a:latin typeface="Liberation Mono"/>
              </a:rPr>
              <a:t>string_list</a:t>
            </a:r>
            <a:r>
              <a:rPr lang="en-US" b="0" i="0" dirty="0">
                <a:solidFill>
                  <a:srgbClr val="000000"/>
                </a:solidFill>
                <a:effectLst/>
                <a:latin typeface="Liberation Mono"/>
              </a:rPr>
              <a:t>, this function returns 0</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a:t>
            </a:r>
            <a:r>
              <a:rPr lang="en-US" b="0" i="0" dirty="0">
                <a:solidFill>
                  <a:srgbClr val="000000"/>
                </a:solidFill>
                <a:effectLst/>
                <a:latin typeface="Liberation Mono"/>
              </a:rPr>
              <a:t> or </a:t>
            </a:r>
            <a:r>
              <a:rPr lang="en-US" b="0" i="1" dirty="0">
                <a:solidFill>
                  <a:srgbClr val="000000"/>
                </a:solidFill>
                <a:effectLst/>
                <a:latin typeface="Liberation Mono"/>
              </a:rPr>
              <a:t>string_list</a:t>
            </a:r>
            <a:r>
              <a:rPr lang="en-US" b="0" i="0" dirty="0">
                <a:solidFill>
                  <a:srgbClr val="000000"/>
                </a:solidFill>
                <a:effectLst/>
                <a:latin typeface="Liberation Mono"/>
              </a:rPr>
              <a:t> is NULL, this function returns NULL</a:t>
            </a:r>
          </a:p>
          <a:p>
            <a:pPr marL="285750" indent="-285750" algn="l">
              <a:buFont typeface="Arial" panose="020B0604020202020204" pitchFamily="34" charset="0"/>
              <a:buChar char="•"/>
            </a:pPr>
            <a:r>
              <a:rPr lang="en-US" b="0" i="0" dirty="0">
                <a:solidFill>
                  <a:srgbClr val="000000"/>
                </a:solidFill>
                <a:effectLst/>
                <a:latin typeface="Liberation Mono"/>
              </a:rPr>
              <a:t>If </a:t>
            </a:r>
            <a:r>
              <a:rPr lang="en-US" b="0" i="1" dirty="0">
                <a:solidFill>
                  <a:srgbClr val="000000"/>
                </a:solidFill>
                <a:effectLst/>
                <a:latin typeface="Liberation Mono"/>
              </a:rPr>
              <a:t>string_list</a:t>
            </a:r>
            <a:r>
              <a:rPr lang="en-US" b="0" i="0" dirty="0">
                <a:solidFill>
                  <a:srgbClr val="000000"/>
                </a:solidFill>
                <a:effectLst/>
                <a:latin typeface="Liberation Mono"/>
              </a:rPr>
              <a:t> is an empty string (""), this function returns 0</a:t>
            </a:r>
          </a:p>
        </p:txBody>
      </p:sp>
      <p:graphicFrame>
        <p:nvGraphicFramePr>
          <p:cNvPr id="4" name="Table 3"/>
          <p:cNvGraphicFramePr>
            <a:graphicFrameLocks noGrp="1"/>
          </p:cNvGraphicFramePr>
          <p:nvPr>
            <p:extLst>
              <p:ext uri="{D42A27DB-BD31-4B8C-83A1-F6EECF244321}">
                <p14:modId xmlns:p14="http://schemas.microsoft.com/office/powerpoint/2010/main" val="548794464"/>
              </p:ext>
            </p:extLst>
          </p:nvPr>
        </p:nvGraphicFramePr>
        <p:xfrm>
          <a:off x="263352" y="612000"/>
          <a:ext cx="11665296" cy="4193961"/>
        </p:xfrm>
        <a:graphic>
          <a:graphicData uri="http://schemas.openxmlformats.org/drawingml/2006/table">
            <a:tbl>
              <a:tblPr firstRow="1" bandRow="1">
                <a:tableStyleId>{7E9639D4-E3E2-4D34-9284-5A2195B3D0D7}</a:tableStyleId>
              </a:tblPr>
              <a:tblGrid>
                <a:gridCol w="2880310">
                  <a:extLst>
                    <a:ext uri="{9D8B030D-6E8A-4147-A177-3AD203B41FA5}">
                      <a16:colId xmlns:a16="http://schemas.microsoft.com/office/drawing/2014/main" val="20000"/>
                    </a:ext>
                  </a:extLst>
                </a:gridCol>
                <a:gridCol w="878498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i="1"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that will be searched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substr,</a:t>
                      </a:r>
                      <a:r>
                        <a:rPr kumimoji="0" lang="en-US" b="0" i="0" kern="1200" dirty="0">
                          <a:solidFill>
                            <a:schemeClr val="tx1"/>
                          </a:solidFill>
                          <a:effectLst/>
                          <a:latin typeface="Liberation Mono"/>
                          <a:ea typeface="+mn-ea"/>
                          <a:cs typeface="+mn-cs"/>
                        </a:rPr>
                        <a:t> The string to search for in string1. If string2 is not found, this function returns 0</a:t>
                      </a:r>
                      <a:endParaRPr kumimoji="0" lang="en-IN" b="0" i="0" kern="1200" dirty="0">
                        <a:solidFill>
                          <a:schemeClr val="tx1"/>
                        </a:solidFill>
                        <a:effectLst/>
                        <a:latin typeface="Liberation Mono"/>
                        <a:ea typeface="+mn-ea"/>
                        <a:cs typeface="+mn-cs"/>
                      </a:endParaRPr>
                    </a:p>
                  </a:txBody>
                  <a:tcPr marL="68580" marR="68580" marT="0" marB="0" anchor="ctr"/>
                </a:tc>
                <a:extLst>
                  <a:ext uri="{0D108BD9-81ED-4DB2-BD59-A6C34878D82A}">
                    <a16:rowId xmlns:a16="http://schemas.microsoft.com/office/drawing/2014/main" val="15050040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The string to search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1" kern="1200" dirty="0">
                          <a:solidFill>
                            <a:schemeClr val="tx2"/>
                          </a:solidFill>
                          <a:latin typeface="Liberation Mono"/>
                          <a:ea typeface="+mn-ea"/>
                          <a:cs typeface="+mn-cs"/>
                        </a:rPr>
                        <a:t>string_list,</a:t>
                      </a:r>
                      <a:r>
                        <a:rPr kumimoji="0" lang="en-US" b="0" i="0" kern="1200" dirty="0">
                          <a:solidFill>
                            <a:schemeClr val="tx1"/>
                          </a:solidFill>
                          <a:effectLst/>
                          <a:latin typeface="Liberation Mono"/>
                          <a:ea typeface="+mn-ea"/>
                          <a:cs typeface="+mn-cs"/>
                        </a:rPr>
                        <a:t> The list of string values to be searched (separated by commas)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2410374730"/>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5DA27EB5-7BE0-D71D-E6B0-513087A03922}"/>
              </a:ext>
            </a:extLst>
          </p:cNvPr>
          <p:cNvSpPr txBox="1"/>
          <p:nvPr/>
        </p:nvSpPr>
        <p:spPr>
          <a:xfrm>
            <a:off x="259142" y="6165304"/>
            <a:ext cx="11665295" cy="70788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p:txBody>
      </p:sp>
    </p:spTree>
    <p:extLst>
      <p:ext uri="{BB962C8B-B14F-4D97-AF65-F5344CB8AC3E}">
        <p14:creationId xmlns:p14="http://schemas.microsoft.com/office/powerpoint/2010/main" val="2143790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E84B-9C4F-0122-A4A5-880DDD72DD5F}"/>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C0E4317-B914-1114-8675-6B1190BBB5B3}"/>
              </a:ext>
            </a:extLst>
          </p:cNvPr>
          <p:cNvGraphicFramePr>
            <a:graphicFrameLocks noGrp="1"/>
          </p:cNvGraphicFramePr>
          <p:nvPr>
            <p:extLst>
              <p:ext uri="{D42A27DB-BD31-4B8C-83A1-F6EECF244321}">
                <p14:modId xmlns:p14="http://schemas.microsoft.com/office/powerpoint/2010/main" val="3418098782"/>
              </p:ext>
            </p:extLst>
          </p:nvPr>
        </p:nvGraphicFramePr>
        <p:xfrm>
          <a:off x="119336" y="1532062"/>
          <a:ext cx="5559817" cy="4348480"/>
        </p:xfrm>
        <a:graphic>
          <a:graphicData uri="http://schemas.openxmlformats.org/drawingml/2006/table">
            <a:tbl>
              <a:tblPr firstRow="1" bandRow="1">
                <a:tableStyleId>{5940675A-B579-460E-94D1-54222C63F5DA}</a:tableStyleId>
              </a:tblPr>
              <a:tblGrid>
                <a:gridCol w="972968">
                  <a:extLst>
                    <a:ext uri="{9D8B030D-6E8A-4147-A177-3AD203B41FA5}">
                      <a16:colId xmlns:a16="http://schemas.microsoft.com/office/drawing/2014/main" val="928063234"/>
                    </a:ext>
                  </a:extLst>
                </a:gridCol>
                <a:gridCol w="45868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37122D05-82AD-76A3-9480-B7872FC6ED58}"/>
              </a:ext>
            </a:extLst>
          </p:cNvPr>
          <p:cNvSpPr txBox="1"/>
          <p:nvPr/>
        </p:nvSpPr>
        <p:spPr>
          <a:xfrm rot="20285913">
            <a:off x="4684536" y="568628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0BB25D7-ADA4-B5A9-A022-91340C5C021F}"/>
              </a:ext>
            </a:extLst>
          </p:cNvPr>
          <p:cNvSpPr txBox="1"/>
          <p:nvPr/>
        </p:nvSpPr>
        <p:spPr>
          <a:xfrm>
            <a:off x="407367" y="1052736"/>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0E0F3B82-6C1A-90DD-7D39-E4C0877556BA}"/>
              </a:ext>
            </a:extLst>
          </p:cNvPr>
          <p:cNvSpPr txBox="1"/>
          <p:nvPr/>
        </p:nvSpPr>
        <p:spPr>
          <a:xfrm>
            <a:off x="5807968" y="1052736"/>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43C91355-944A-D781-814B-39420DCF683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0745965D-50EF-6615-1415-9FED98E9CF4F}"/>
              </a:ext>
            </a:extLst>
          </p:cNvPr>
          <p:cNvGraphicFramePr>
            <a:graphicFrameLocks noGrp="1"/>
          </p:cNvGraphicFramePr>
          <p:nvPr>
            <p:extLst>
              <p:ext uri="{D42A27DB-BD31-4B8C-83A1-F6EECF244321}">
                <p14:modId xmlns:p14="http://schemas.microsoft.com/office/powerpoint/2010/main" val="98453321"/>
              </p:ext>
            </p:extLst>
          </p:nvPr>
        </p:nvGraphicFramePr>
        <p:xfrm>
          <a:off x="5807968" y="1532062"/>
          <a:ext cx="6314400"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4032448">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Position</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0</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3</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a:t>
                      </a:r>
                      <a:endPar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517A5D6F-1906-F756-885F-0A31575CB54B}"/>
              </a:ext>
            </a:extLst>
          </p:cNvPr>
          <p:cNvSpPr txBox="1"/>
          <p:nvPr/>
        </p:nvSpPr>
        <p:spPr>
          <a:xfrm>
            <a:off x="284398" y="6228020"/>
            <a:ext cx="11716258" cy="36933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members, </a:t>
            </a:r>
            <a:r>
              <a:rPr lang="en-US" dirty="0">
                <a:solidFill>
                  <a:srgbClr val="DD4A68"/>
                </a:solidFill>
                <a:latin typeface="Liberation Mono"/>
              </a:rPr>
              <a:t>FIND_IN_SET</a:t>
            </a:r>
            <a:r>
              <a:rPr lang="en-US" dirty="0">
                <a:latin typeface="Liberation Mono"/>
              </a:rPr>
              <a:t>(</a:t>
            </a:r>
            <a:r>
              <a:rPr lang="en-US" dirty="0">
                <a:solidFill>
                  <a:srgbClr val="00B050"/>
                </a:solidFill>
                <a:latin typeface="Liberation Mono"/>
              </a:rPr>
              <a:t>'Boy'</a:t>
            </a:r>
            <a:r>
              <a:rPr lang="en-US" dirty="0">
                <a:latin typeface="Liberation Mono"/>
              </a:rPr>
              <a:t>, </a:t>
            </a:r>
            <a:r>
              <a:rPr lang="en-US" dirty="0">
                <a:solidFill>
                  <a:srgbClr val="DD4A68"/>
                </a:solidFill>
                <a:latin typeface="Liberation Mono"/>
              </a:rPr>
              <a:t>REPLACE</a:t>
            </a:r>
            <a:r>
              <a:rPr lang="en-US" dirty="0">
                <a:latin typeface="Liberation Mono"/>
              </a:rPr>
              <a:t>(members, ' ', '' )) </a:t>
            </a:r>
            <a:r>
              <a:rPr lang="en-US" i="1" dirty="0">
                <a:solidFill>
                  <a:schemeClr val="bg1">
                    <a:lumMod val="50000"/>
                  </a:schemeClr>
                </a:solidFill>
                <a:latin typeface="Liberation Mono"/>
              </a:rPr>
              <a:t>Position</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teams;</a:t>
            </a:r>
            <a:endParaRPr lang="en-IN" dirty="0">
              <a:latin typeface="Liberation Mono"/>
            </a:endParaRPr>
          </a:p>
        </p:txBody>
      </p:sp>
      <p:sp>
        <p:nvSpPr>
          <p:cNvPr id="6" name="TextBox 5">
            <a:extLst>
              <a:ext uri="{FF2B5EF4-FFF2-40B4-BE49-F238E27FC236}">
                <a16:creationId xmlns:a16="http://schemas.microsoft.com/office/drawing/2014/main" id="{D64F16F7-7D45-F2DF-909A-B541CCED4023}"/>
              </a:ext>
            </a:extLst>
          </p:cNvPr>
          <p:cNvSpPr txBox="1"/>
          <p:nvPr/>
        </p:nvSpPr>
        <p:spPr>
          <a:xfrm>
            <a:off x="119336" y="630729"/>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kern="1200" dirty="0">
                <a:solidFill>
                  <a:schemeClr val="tx1"/>
                </a:solidFill>
                <a:effectLst/>
                <a:latin typeface="Liberation Mono"/>
                <a:ea typeface="+mn-ea"/>
                <a:cs typeface="+mn-cs"/>
              </a:rPr>
              <a:t> </a:t>
            </a:r>
            <a:r>
              <a:rPr kumimoji="0" lang="en-US" sz="1800" kern="1200" dirty="0">
                <a:solidFill>
                  <a:srgbClr val="0077AA"/>
                </a:solidFill>
                <a:latin typeface="Liberation Mono"/>
                <a:ea typeface="+mn-ea"/>
                <a:cs typeface="+mn-cs"/>
              </a:rPr>
              <a:t>FIND_IN_SET(</a:t>
            </a:r>
            <a:r>
              <a:rPr kumimoji="0" lang="en-IN" sz="1800" i="1" kern="1200" dirty="0">
                <a:solidFill>
                  <a:schemeClr val="tx2"/>
                </a:solidFill>
                <a:latin typeface="Liberation Mono"/>
                <a:ea typeface="+mn-ea"/>
                <a:cs typeface="+mn-cs"/>
              </a:rPr>
              <a:t>str</a:t>
            </a:r>
            <a:r>
              <a:rPr kumimoji="0" lang="en-US" b="0" i="0" kern="1200" dirty="0">
                <a:solidFill>
                  <a:schemeClr val="tx1"/>
                </a:solidFill>
                <a:effectLst/>
                <a:latin typeface="Liberation Mono"/>
                <a:ea typeface="+mn-ea"/>
                <a:cs typeface="+mn-cs"/>
              </a:rPr>
              <a:t>, </a:t>
            </a:r>
            <a:r>
              <a:rPr kumimoji="0" lang="en-US" sz="1800" i="1" kern="1200" dirty="0">
                <a:solidFill>
                  <a:schemeClr val="tx2"/>
                </a:solidFill>
                <a:latin typeface="Liberation Mono"/>
                <a:ea typeface="+mn-ea"/>
                <a:cs typeface="+mn-cs"/>
              </a:rPr>
              <a:t>string_list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p:txBody>
      </p:sp>
      <p:sp>
        <p:nvSpPr>
          <p:cNvPr id="5" name="Rectangle 4">
            <a:extLst>
              <a:ext uri="{FF2B5EF4-FFF2-40B4-BE49-F238E27FC236}">
                <a16:creationId xmlns:a16="http://schemas.microsoft.com/office/drawing/2014/main" id="{B10D16B1-CC5D-0589-1072-085894CB14F2}"/>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Find the position of the given name.</a:t>
            </a:r>
          </a:p>
        </p:txBody>
      </p:sp>
    </p:spTree>
    <p:extLst>
      <p:ext uri="{BB962C8B-B14F-4D97-AF65-F5344CB8AC3E}">
        <p14:creationId xmlns:p14="http://schemas.microsoft.com/office/powerpoint/2010/main" val="297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50578189"/>
              </p:ext>
            </p:extLst>
          </p:nvPr>
        </p:nvGraphicFramePr>
        <p:xfrm>
          <a:off x="263352" y="612000"/>
          <a:ext cx="11665296" cy="3521709"/>
        </p:xfrm>
        <a:graphic>
          <a:graphicData uri="http://schemas.openxmlformats.org/drawingml/2006/table">
            <a:tbl>
              <a:tblPr firstRow="1" bandRow="1">
                <a:tableStyleId>{7E9639D4-E3E2-4D34-9284-5A2195B3D0D7}</a:tableStyleId>
              </a:tblPr>
              <a:tblGrid>
                <a:gridCol w="3135049">
                  <a:extLst>
                    <a:ext uri="{9D8B030D-6E8A-4147-A177-3AD203B41FA5}">
                      <a16:colId xmlns:a16="http://schemas.microsoft.com/office/drawing/2014/main" val="20000"/>
                    </a:ext>
                  </a:extLst>
                </a:gridCol>
                <a:gridCol w="8530247">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from_str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i="1"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i="1" kern="1200" dirty="0">
                          <a:solidFill>
                            <a:schemeClr val="tx2"/>
                          </a:solidFill>
                          <a:latin typeface="Liberation Mono"/>
                          <a:ea typeface="+mn-ea"/>
                          <a:cs typeface="+mn-cs"/>
                        </a:rPr>
                        <a:t>str</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pos</a:t>
                      </a:r>
                      <a:r>
                        <a:rPr kumimoji="0" lang="en-IN" sz="1800" i="1" kern="1200" dirty="0">
                          <a:solidFill>
                            <a:schemeClr val="tx1"/>
                          </a:solidFill>
                          <a:latin typeface="Liberation Mono"/>
                          <a:ea typeface="+mn-ea"/>
                          <a:cs typeface="+mn-cs"/>
                        </a:rPr>
                        <a:t>,</a:t>
                      </a:r>
                      <a:r>
                        <a:rPr kumimoji="0" lang="en-IN" sz="1800" i="1"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263352" y="4293096"/>
            <a:ext cx="11665296" cy="184665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latin typeface="Liberation Mono"/>
              </a:rPr>
              <a:t>(</a:t>
            </a:r>
            <a:r>
              <a:rPr lang="en-IN" dirty="0">
                <a:solidFill>
                  <a:srgbClr val="DD4A68"/>
                </a:solidFill>
                <a:latin typeface="Liberation Mono"/>
              </a:rPr>
              <a:t>ISNULL</a:t>
            </a:r>
            <a:r>
              <a:rPr lang="en-IN" dirty="0">
                <a:latin typeface="Liberation Mono"/>
              </a:rPr>
              <a:t>(phone),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latin typeface="Liberation Mono"/>
              </a:rPr>
              <a:t>(</a:t>
            </a:r>
            <a:r>
              <a:rPr lang="en-IN" dirty="0">
                <a:solidFill>
                  <a:srgbClr val="DD4A68"/>
                </a:solidFill>
                <a:latin typeface="Liberation Mono"/>
              </a:rPr>
              <a:t>LEFT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 </a:t>
            </a:r>
            <a:r>
              <a:rPr lang="en-US" dirty="0">
                <a:solidFill>
                  <a:srgbClr val="990055"/>
                </a:solidFill>
                <a:latin typeface="Liberation Mono"/>
              </a:rPr>
              <a:t>4</a:t>
            </a:r>
            <a:r>
              <a:rPr lang="en-US" dirty="0">
                <a:solidFill>
                  <a:schemeClr val="tx1">
                    <a:lumMod val="65000"/>
                    <a:lumOff val="35000"/>
                  </a:schemeClr>
                </a:solidFill>
                <a:latin typeface="Liberation Mono"/>
              </a:rPr>
              <a: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a:t>
            </a:r>
            <a:r>
              <a:rPr lang="en-US" dirty="0">
                <a:solidFill>
                  <a:srgbClr val="00B050"/>
                </a:solidFill>
                <a:latin typeface="Liberation Mono"/>
              </a:rPr>
              <a:t>"Weak User"</a:t>
            </a:r>
            <a:r>
              <a:rPr lang="en-US" dirty="0">
                <a:latin typeface="Liberation Mono"/>
              </a:rPr>
              <a:t>, `user name`)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latin typeface="Liberation Mono"/>
              </a:rPr>
              <a:t>(job, job, </a:t>
            </a:r>
            <a:r>
              <a:rPr lang="en-US" dirty="0">
                <a:solidFill>
                  <a:srgbClr val="DD4A68"/>
                </a:solidFill>
                <a:latin typeface="Liberation Mono"/>
              </a:rPr>
              <a:t>LOWER</a:t>
            </a:r>
            <a:r>
              <a:rPr lang="en-US" dirty="0">
                <a:latin typeface="Liberation Mono"/>
              </a:rPr>
              <a:t>(job));</a:t>
            </a:r>
          </a:p>
        </p:txBody>
      </p:sp>
      <p:sp>
        <p:nvSpPr>
          <p:cNvPr id="3" name="TextBox 2">
            <a:extLst>
              <a:ext uri="{FF2B5EF4-FFF2-40B4-BE49-F238E27FC236}">
                <a16:creationId xmlns:a16="http://schemas.microsoft.com/office/drawing/2014/main" id="{65EC2FB3-26F2-E223-3044-5C848572E8B6}"/>
              </a:ext>
            </a:extLst>
          </p:cNvPr>
          <p:cNvSpPr txBox="1"/>
          <p:nvPr/>
        </p:nvSpPr>
        <p:spPr>
          <a:xfrm>
            <a:off x="263352" y="116632"/>
            <a:ext cx="7128792" cy="369332"/>
          </a:xfrm>
          <a:prstGeom prst="rect">
            <a:avLst/>
          </a:prstGeom>
          <a:noFill/>
        </p:spPr>
        <p:txBody>
          <a:bodyPr wrap="square">
            <a:spAutoFit/>
          </a:bodyPr>
          <a:lstStyle/>
          <a:p>
            <a:r>
              <a:rPr lang="en-IN" dirty="0">
                <a:solidFill>
                  <a:srgbClr val="0077AA"/>
                </a:solidFill>
                <a:latin typeface="Liberation Mono"/>
              </a:rPr>
              <a:t>SUBSTRING_INDEX</a:t>
            </a:r>
            <a:r>
              <a:rPr lang="en-IN" dirty="0">
                <a:latin typeface="Liberation Mono"/>
              </a:rPr>
              <a:t>(</a:t>
            </a:r>
            <a:r>
              <a:rPr lang="en-IN" i="1" dirty="0">
                <a:solidFill>
                  <a:schemeClr val="tx2"/>
                </a:solidFill>
                <a:latin typeface="Liberation Mono"/>
              </a:rPr>
              <a:t>str</a:t>
            </a:r>
            <a:r>
              <a:rPr lang="en-IN" dirty="0">
                <a:latin typeface="Liberation Mono"/>
              </a:rPr>
              <a:t>, </a:t>
            </a:r>
            <a:r>
              <a:rPr lang="en-IN" i="1" dirty="0">
                <a:solidFill>
                  <a:schemeClr val="tx2"/>
                </a:solidFill>
                <a:latin typeface="Liberation Mono"/>
              </a:rPr>
              <a:t>delimiter</a:t>
            </a:r>
            <a:r>
              <a:rPr lang="en-IN" dirty="0">
                <a:latin typeface="Liberation Mono"/>
              </a:rPr>
              <a:t>, </a:t>
            </a:r>
            <a:r>
              <a:rPr lang="en-IN" i="1" dirty="0">
                <a:solidFill>
                  <a:schemeClr val="tx2"/>
                </a:solidFill>
                <a:latin typeface="Liberation Mono"/>
              </a:rPr>
              <a:t>count</a:t>
            </a:r>
            <a:r>
              <a:rPr lang="en-IN" dirty="0">
                <a:latin typeface="Liberation Mono"/>
              </a:rPr>
              <a:t>) </a:t>
            </a:r>
            <a:r>
              <a:rPr lang="en-IN" b="1" dirty="0">
                <a:latin typeface="Liberation Mono"/>
              </a:rPr>
              <a:t>// count can be either </a:t>
            </a:r>
            <a:r>
              <a:rPr lang="en-IN" b="1" dirty="0"/>
              <a:t>+ve or -ve</a:t>
            </a:r>
            <a:endParaRPr lang="en-IN" b="1" dirty="0">
              <a:latin typeface="Liberation Mono"/>
            </a:endParaRPr>
          </a:p>
        </p:txBody>
      </p:sp>
    </p:spTree>
    <p:extLst>
      <p:ext uri="{BB962C8B-B14F-4D97-AF65-F5344CB8AC3E}">
        <p14:creationId xmlns:p14="http://schemas.microsoft.com/office/powerpoint/2010/main" val="154986425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692696"/>
            <a:ext cx="11809312" cy="498598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solidFill>
                  <a:srgbClr val="669900"/>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i="1" dirty="0">
                <a:solidFill>
                  <a:schemeClr val="bg1">
                    <a:lumMod val="50000"/>
                  </a:schemeClr>
                </a:solidFill>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4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pt-BR" dirty="0">
                <a:solidFill>
                  <a:srgbClr val="0077AA"/>
                </a:solidFill>
                <a:latin typeface="Liberation Mono"/>
                <a:cs typeface="Times New Roman" panose="02020603050405020304" pitchFamily="18" charset="0"/>
              </a:rPr>
              <a:t>SELECT</a:t>
            </a:r>
            <a:r>
              <a:rPr lang="pt-BR" dirty="0">
                <a:latin typeface="Liberation Mono"/>
              </a:rPr>
              <a:t> </a:t>
            </a:r>
            <a:r>
              <a:rPr lang="pt-BR" dirty="0">
                <a:solidFill>
                  <a:srgbClr val="990055"/>
                </a:solidFill>
                <a:latin typeface="Liberation Mono"/>
              </a:rPr>
              <a:t>9850884228</a:t>
            </a:r>
            <a:r>
              <a:rPr lang="pt-BR" dirty="0">
                <a:latin typeface="Liberation Mono"/>
              </a:rPr>
              <a:t>, </a:t>
            </a:r>
            <a:r>
              <a:rPr lang="pt-BR" dirty="0">
                <a:solidFill>
                  <a:srgbClr val="DD4A68"/>
                </a:solidFill>
                <a:latin typeface="Liberation Mono"/>
              </a:rPr>
              <a:t>LPAD</a:t>
            </a:r>
            <a:r>
              <a:rPr lang="pt-BR" dirty="0">
                <a:latin typeface="Liberation Mono"/>
              </a:rPr>
              <a:t>(</a:t>
            </a:r>
            <a:r>
              <a:rPr lang="pt-BR" dirty="0">
                <a:solidFill>
                  <a:srgbClr val="DD4A68"/>
                </a:solidFill>
                <a:latin typeface="Liberation Mono"/>
              </a:rPr>
              <a:t>SUBSTR</a:t>
            </a:r>
            <a:r>
              <a:rPr lang="pt-BR" dirty="0">
                <a:solidFill>
                  <a:schemeClr val="tx1">
                    <a:lumMod val="65000"/>
                    <a:lumOff val="35000"/>
                  </a:schemeClr>
                </a:solidFill>
                <a:latin typeface="Liberation Mono"/>
              </a:rPr>
              <a:t>(</a:t>
            </a:r>
            <a:r>
              <a:rPr lang="pt-BR" dirty="0">
                <a:solidFill>
                  <a:srgbClr val="990055"/>
                </a:solidFill>
                <a:latin typeface="Liberation Mono"/>
              </a:rPr>
              <a:t>9850884228, -4</a:t>
            </a:r>
            <a:r>
              <a:rPr lang="pt-BR" dirty="0">
                <a:solidFill>
                  <a:schemeClr val="tx1">
                    <a:lumMod val="65000"/>
                    <a:lumOff val="35000"/>
                  </a:schemeClr>
                </a:solidFill>
                <a:latin typeface="Liberation Mono"/>
              </a:rPr>
              <a:t>)</a:t>
            </a:r>
            <a:r>
              <a:rPr lang="pt-BR" dirty="0">
                <a:latin typeface="Liberation Mono"/>
              </a:rPr>
              <a:t>,</a:t>
            </a:r>
            <a:r>
              <a:rPr lang="pt-BR" dirty="0">
                <a:solidFill>
                  <a:srgbClr val="990055"/>
                </a:solidFill>
                <a:latin typeface="Liberation Mono"/>
              </a:rPr>
              <a:t>10</a:t>
            </a:r>
            <a:r>
              <a:rPr lang="pt-BR" dirty="0">
                <a:latin typeface="Liberation Mono"/>
              </a:rPr>
              <a:t>,</a:t>
            </a:r>
            <a:r>
              <a:rPr lang="pt-BR" dirty="0">
                <a:solidFill>
                  <a:srgbClr val="669900"/>
                </a:solidFill>
                <a:latin typeface="Liberation Mono"/>
              </a:rPr>
              <a:t>'*'</a:t>
            </a:r>
            <a:r>
              <a:rPr lang="pt-BR" dirty="0">
                <a:solidFill>
                  <a:schemeClr val="tx1">
                    <a:lumMod val="65000"/>
                    <a:lumOff val="35000"/>
                  </a:schemeClr>
                </a:solidFill>
                <a:latin typeface="Liberation Mono"/>
              </a:rPr>
              <a:t>)</a:t>
            </a:r>
            <a:r>
              <a:rPr lang="pt-BR" dirty="0">
                <a:latin typeface="Liberation Mono"/>
              </a:rPr>
              <a:t> </a:t>
            </a:r>
            <a:r>
              <a:rPr lang="pt-BR" i="1" dirty="0">
                <a:solidFill>
                  <a:schemeClr val="bg1">
                    <a:lumMod val="50000"/>
                  </a:schemeClr>
                </a:solidFill>
                <a:latin typeface="Liberation Mono"/>
              </a:rPr>
              <a:t>R1</a:t>
            </a:r>
            <a:r>
              <a:rPr lang="pt-BR" dirty="0">
                <a:latin typeface="Liberation Mono"/>
              </a:rPr>
              <a:t>;</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i="1" dirty="0">
                <a:solidFill>
                  <a:schemeClr val="bg1">
                    <a:lumMod val="50000"/>
                  </a:schemeClr>
                </a:solidFill>
                <a:latin typeface="Liberation Mono"/>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4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82BBB-A8D8-FD4E-80F8-5E1E4E08C81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AE1A5C7-40C5-E7FF-EE6B-656E91894AA8}"/>
              </a:ext>
            </a:extLst>
          </p:cNvPr>
          <p:cNvGraphicFramePr>
            <a:graphicFrameLocks noGrp="1"/>
          </p:cNvGraphicFramePr>
          <p:nvPr>
            <p:extLst>
              <p:ext uri="{D42A27DB-BD31-4B8C-83A1-F6EECF244321}">
                <p14:modId xmlns:p14="http://schemas.microsoft.com/office/powerpoint/2010/main" val="3882072230"/>
              </p:ext>
            </p:extLst>
          </p:nvPr>
        </p:nvGraphicFramePr>
        <p:xfrm>
          <a:off x="119336" y="1256341"/>
          <a:ext cx="5559817" cy="37541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404764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response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n,n,n,y,y,y,y,n,y,n,y,y,n,n,y,n,n,n,n,n,n,n,n,y,y,y,y,y,y,y,n,y,n,y,y,y,n,n,n,y,y,y,y,n,n,n,n,n,y</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y,n,n,y,y,y,y,n,y,n,y,y,n,n,y,n,n,y,n,y,n,y,n,y,y,y,y,y,y,y,n,y,n,y,y,y,n,n,n,y,y,y,y,y,y,y,n,y,n,y,n,y,n,n,n,y,y,y,n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s-ES" sz="1800" dirty="0">
                          <a:latin typeface="Arial" panose="020B0604020202020204" pitchFamily="34" charset="0"/>
                          <a:cs typeface="Arial" panose="020B0604020202020204" pitchFamily="34" charset="0"/>
                        </a:rPr>
                        <a:t>y,y,y,y,y,y,y,n,y,y,y,y,n,y,y,y,y,y,n,y,y,y,y,y,y,y,y,y,y,y,n,y,y,y,y,y,n,y,y,y,y,y,y,y,n,y,n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n,n,n,y,y,n,n,n,y,n,y,y,n,n,y,n,y,n,n,y,n,y,n,y,y,n,y,n,y,y,n,y,n,y,n,y,n,n,n,y,y,n,n</a:t>
                      </a:r>
                    </a:p>
                  </a:txBody>
                  <a:tcPr anchor="ctr"/>
                </a:tc>
                <a:extLst>
                  <a:ext uri="{0D108BD9-81ED-4DB2-BD59-A6C34878D82A}">
                    <a16:rowId xmlns:a16="http://schemas.microsoft.com/office/drawing/2014/main" val="621527498"/>
                  </a:ext>
                </a:extLst>
              </a:tr>
            </a:tbl>
          </a:graphicData>
        </a:graphic>
      </p:graphicFrame>
      <p:sp>
        <p:nvSpPr>
          <p:cNvPr id="3" name="TextBox 2">
            <a:extLst>
              <a:ext uri="{FF2B5EF4-FFF2-40B4-BE49-F238E27FC236}">
                <a16:creationId xmlns:a16="http://schemas.microsoft.com/office/drawing/2014/main" id="{6700A094-1689-1CBD-7C9A-B89DF5081E8D}"/>
              </a:ext>
            </a:extLst>
          </p:cNvPr>
          <p:cNvSpPr txBox="1"/>
          <p:nvPr/>
        </p:nvSpPr>
        <p:spPr>
          <a:xfrm rot="19597909">
            <a:off x="5805234" y="426707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96B6349E-E67F-74D6-82CF-6A343888CB52}"/>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vote_response</a:t>
            </a:r>
          </a:p>
        </p:txBody>
      </p:sp>
      <p:sp>
        <p:nvSpPr>
          <p:cNvPr id="8" name="TextBox 7">
            <a:extLst>
              <a:ext uri="{FF2B5EF4-FFF2-40B4-BE49-F238E27FC236}">
                <a16:creationId xmlns:a16="http://schemas.microsoft.com/office/drawing/2014/main" id="{FA374358-2E4A-2AE1-412B-7BEF570B4890}"/>
              </a:ext>
            </a:extLst>
          </p:cNvPr>
          <p:cNvSpPr txBox="1"/>
          <p:nvPr/>
        </p:nvSpPr>
        <p:spPr>
          <a:xfrm>
            <a:off x="5807968"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6316A90-1279-FB62-0D6D-41D49425FC9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49B4B447-BB82-C092-A6F2-AB0BFA512F08}"/>
              </a:ext>
            </a:extLst>
          </p:cNvPr>
          <p:cNvGraphicFramePr>
            <a:graphicFrameLocks noGrp="1"/>
          </p:cNvGraphicFramePr>
          <p:nvPr>
            <p:extLst>
              <p:ext uri="{D42A27DB-BD31-4B8C-83A1-F6EECF244321}">
                <p14:modId xmlns:p14="http://schemas.microsoft.com/office/powerpoint/2010/main" val="2406233272"/>
              </p:ext>
            </p:extLst>
          </p:nvPr>
        </p:nvGraphicFramePr>
        <p:xfrm>
          <a:off x="5807968" y="1256341"/>
          <a:ext cx="6314400" cy="266192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928063234"/>
                    </a:ext>
                  </a:extLst>
                </a:gridCol>
                <a:gridCol w="3528392">
                  <a:extLst>
                    <a:ext uri="{9D8B030D-6E8A-4147-A177-3AD203B41FA5}">
                      <a16:colId xmlns:a16="http://schemas.microsoft.com/office/drawing/2014/main" val="790049539"/>
                    </a:ext>
                  </a:extLst>
                </a:gridCol>
                <a:gridCol w="1273840">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CandidateID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Yes Votes</a:t>
                      </a: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Total Votes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36</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yyyyyyyyyyyyyyyyyyyyyyyyyyyyyyyyyyyyyyyy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yyyyyyyyyyyyyyyyyyy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19</a:t>
                      </a:r>
                    </a:p>
                  </a:txBody>
                  <a:tcPr anchor="ct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1002DDD6-A566-BD46-7E00-A95DF384757D}"/>
              </a:ext>
            </a:extLst>
          </p:cNvPr>
          <p:cNvSpPr txBox="1"/>
          <p:nvPr/>
        </p:nvSpPr>
        <p:spPr>
          <a:xfrm>
            <a:off x="284398" y="5374957"/>
            <a:ext cx="11500234"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candidateID,  </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'Yes Votes'</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REPLACE</a:t>
            </a:r>
            <a:r>
              <a:rPr lang="en-IN" dirty="0">
                <a:latin typeface="Liberation Mono"/>
              </a:rPr>
              <a:t>(response, ',', '') ,</a:t>
            </a:r>
            <a:r>
              <a:rPr lang="en-IN" dirty="0">
                <a:solidFill>
                  <a:srgbClr val="00B050"/>
                </a:solidFill>
                <a:latin typeface="Liberation Mono"/>
              </a:rPr>
              <a:t>'n'</a:t>
            </a:r>
            <a:r>
              <a:rPr lang="en-IN" dirty="0">
                <a:latin typeface="Liberation Mono"/>
              </a:rPr>
              <a:t>, '')) </a:t>
            </a:r>
            <a:r>
              <a:rPr lang="en-IN" i="1" dirty="0">
                <a:solidFill>
                  <a:schemeClr val="bg1">
                    <a:lumMod val="50000"/>
                  </a:schemeClr>
                </a:solidFill>
                <a:latin typeface="Liberation Mono"/>
              </a:rPr>
              <a:t>'Total Votes' </a:t>
            </a:r>
            <a:r>
              <a:rPr lang="en-IN" dirty="0">
                <a:solidFill>
                  <a:srgbClr val="0077AA"/>
                </a:solidFill>
                <a:latin typeface="Liberation Mono"/>
                <a:cs typeface="Times New Roman" panose="02020603050405020304" pitchFamily="18" charset="0"/>
              </a:rPr>
              <a:t>FROM</a:t>
            </a:r>
            <a:r>
              <a:rPr lang="en-IN" dirty="0">
                <a:latin typeface="Liberation Mono"/>
              </a:rPr>
              <a:t> vote_response;</a:t>
            </a:r>
          </a:p>
        </p:txBody>
      </p:sp>
      <p:sp>
        <p:nvSpPr>
          <p:cNvPr id="7" name="Rectangle 6">
            <a:extLst>
              <a:ext uri="{FF2B5EF4-FFF2-40B4-BE49-F238E27FC236}">
                <a16:creationId xmlns:a16="http://schemas.microsoft.com/office/drawing/2014/main" id="{4B689561-5EC4-051F-501B-F56E4A9BCE3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total </a:t>
            </a:r>
            <a:r>
              <a:rPr lang="en-IN" sz="2000" b="1" i="1" dirty="0">
                <a:solidFill>
                  <a:schemeClr val="accent2">
                    <a:lumMod val="50000"/>
                  </a:schemeClr>
                </a:solidFill>
                <a:latin typeface="Arial" panose="020B0604020202020204" pitchFamily="34" charset="0"/>
                <a:cs typeface="Arial" panose="020B0604020202020204" pitchFamily="34" charset="0"/>
              </a:rPr>
              <a:t>y</a:t>
            </a:r>
            <a:r>
              <a:rPr lang="en-IN" sz="2000" dirty="0">
                <a:solidFill>
                  <a:schemeClr val="accent2">
                    <a:lumMod val="50000"/>
                  </a:schemeClr>
                </a:solidFill>
                <a:latin typeface="Arial" panose="020B0604020202020204" pitchFamily="34" charset="0"/>
                <a:cs typeface="Arial" panose="020B0604020202020204" pitchFamily="34" charset="0"/>
              </a:rPr>
              <a:t> votes.</a:t>
            </a:r>
          </a:p>
        </p:txBody>
      </p:sp>
    </p:spTree>
    <p:extLst>
      <p:ext uri="{BB962C8B-B14F-4D97-AF65-F5344CB8AC3E}">
        <p14:creationId xmlns:p14="http://schemas.microsoft.com/office/powerpoint/2010/main" val="32283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a:t>
            </a:r>
            <a:r>
              <a:rPr lang="en-US" i="1" dirty="0">
                <a:solidFill>
                  <a:schemeClr val="bg1">
                    <a:lumMod val="50000"/>
                  </a:schemeClr>
                </a:solidFill>
                <a:latin typeface="Liberation Mono"/>
              </a:rPr>
              <a:t>"Title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
        <p:nvSpPr>
          <p:cNvPr id="2" name="TextBox 1">
            <a:extLst>
              <a:ext uri="{FF2B5EF4-FFF2-40B4-BE49-F238E27FC236}">
                <a16:creationId xmlns:a16="http://schemas.microsoft.com/office/drawing/2014/main" id="{3356C1A6-C4C2-44A1-9740-B9C180258723}"/>
              </a:ext>
            </a:extLst>
          </p:cNvPr>
          <p:cNvSpPr txBox="1"/>
          <p:nvPr/>
        </p:nvSpPr>
        <p:spPr>
          <a:xfrm>
            <a:off x="407369" y="3861048"/>
            <a:ext cx="11377263"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part1</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669900"/>
                </a:solidFill>
                <a:latin typeface="Liberation Mono"/>
              </a:rPr>
              <a:t>'State'</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part2</a:t>
            </a:r>
            <a:r>
              <a:rPr lang="en-IN" dirty="0">
                <a:latin typeface="Liberation Mono"/>
              </a:rPr>
              <a:t>, 	 </a:t>
            </a:r>
            <a:r>
              <a:rPr lang="en-IN" dirty="0">
                <a:solidFill>
                  <a:srgbClr val="669900"/>
                </a:solidFill>
                <a:latin typeface="Liberation Mono"/>
              </a:rPr>
              <a:t>-- 'Bank'</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 ', </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part3</a:t>
            </a:r>
            <a:r>
              <a:rPr lang="en-IN" dirty="0">
                <a:latin typeface="Liberation Mono"/>
              </a:rPr>
              <a:t>,	 </a:t>
            </a:r>
            <a:r>
              <a:rPr lang="en-IN" dirty="0">
                <a:solidFill>
                  <a:srgbClr val="669900"/>
                </a:solidFill>
                <a:latin typeface="Liberation Mono"/>
              </a:rPr>
              <a:t>-- 'of'</a:t>
            </a:r>
          </a:p>
          <a:p>
            <a:r>
              <a:rPr lang="en-IN" dirty="0">
                <a:latin typeface="Liberation Mono"/>
              </a:rPr>
              <a:t>     </a:t>
            </a:r>
            <a:r>
              <a:rPr lang="en-IN" dirty="0">
                <a:solidFill>
                  <a:srgbClr val="DD4A68"/>
                </a:solidFill>
                <a:latin typeface="Liberation Mono"/>
              </a:rPr>
              <a:t>SUBSTRING_INDEX</a:t>
            </a:r>
            <a:r>
              <a:rPr lang="en-IN" dirty="0">
                <a:latin typeface="Liberation Mono"/>
              </a:rPr>
              <a:t>(</a:t>
            </a:r>
            <a:r>
              <a:rPr lang="en-IN" dirty="0">
                <a:solidFill>
                  <a:srgbClr val="669900"/>
                </a:solidFill>
                <a:latin typeface="Liberation Mono"/>
              </a:rPr>
              <a:t>'State Bank of India'</a:t>
            </a:r>
            <a:r>
              <a:rPr lang="en-IN" dirty="0">
                <a:latin typeface="Liberation Mono"/>
              </a:rPr>
              <a:t>, </a:t>
            </a:r>
            <a:r>
              <a:rPr lang="en-IN" dirty="0">
                <a:solidFill>
                  <a:srgbClr val="669900"/>
                </a:solidFill>
                <a:latin typeface="Liberation Mono"/>
              </a:rPr>
              <a:t>' '</a:t>
            </a:r>
            <a:r>
              <a:rPr lang="en-IN" dirty="0">
                <a:latin typeface="Liberation Mono"/>
              </a:rPr>
              <a:t>, </a:t>
            </a:r>
            <a:r>
              <a:rPr lang="en-IN" dirty="0">
                <a:solidFill>
                  <a:srgbClr val="990055"/>
                </a:solidFill>
                <a:latin typeface="Liberation Mono"/>
              </a:rPr>
              <a:t>-1</a:t>
            </a:r>
            <a:r>
              <a:rPr lang="en-IN" dirty="0">
                <a:latin typeface="Liberation Mono"/>
              </a:rPr>
              <a:t>) AS </a:t>
            </a:r>
            <a:r>
              <a:rPr lang="en-IN" i="1" dirty="0">
                <a:solidFill>
                  <a:schemeClr val="bg1">
                    <a:lumMod val="50000"/>
                  </a:schemeClr>
                </a:solidFill>
                <a:latin typeface="Liberation Mono"/>
              </a:rPr>
              <a:t>part4</a:t>
            </a:r>
            <a:r>
              <a:rPr lang="en-IN" dirty="0">
                <a:latin typeface="Liberation Mono"/>
              </a:rPr>
              <a:t>;    			 </a:t>
            </a:r>
            <a:r>
              <a:rPr lang="en-IN" dirty="0">
                <a:solidFill>
                  <a:srgbClr val="669900"/>
                </a:solidFill>
                <a:latin typeface="Liberation Mono"/>
              </a:rPr>
              <a:t>-- 'India'</a:t>
            </a:r>
          </a:p>
        </p:txBody>
      </p:sp>
    </p:spTree>
    <p:extLst>
      <p:ext uri="{BB962C8B-B14F-4D97-AF65-F5344CB8AC3E}">
        <p14:creationId xmlns:p14="http://schemas.microsoft.com/office/powerpoint/2010/main" val="34003519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38C0-6FD4-9890-7F1C-EC65274A9502}"/>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BF162B-E906-D8A0-E4CA-B6FF8B8FF89D}"/>
              </a:ext>
            </a:extLst>
          </p:cNvPr>
          <p:cNvGraphicFramePr>
            <a:graphicFrameLocks noGrp="1"/>
          </p:cNvGraphicFramePr>
          <p:nvPr>
            <p:extLst>
              <p:ext uri="{D42A27DB-BD31-4B8C-83A1-F6EECF244321}">
                <p14:modId xmlns:p14="http://schemas.microsoft.com/office/powerpoint/2010/main" val="1117087512"/>
              </p:ext>
            </p:extLst>
          </p:nvPr>
        </p:nvGraphicFramePr>
        <p:xfrm>
          <a:off x="227776" y="1256341"/>
          <a:ext cx="4860112" cy="434848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385200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Members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025A5C6E-0897-2464-CA06-8509ACB36603}"/>
              </a:ext>
            </a:extLst>
          </p:cNvPr>
          <p:cNvSpPr txBox="1"/>
          <p:nvPr/>
        </p:nvSpPr>
        <p:spPr>
          <a:xfrm>
            <a:off x="4319258" y="5649965"/>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5A2A878E-4ABE-DDE6-3C5F-867444381176}"/>
              </a:ext>
            </a:extLst>
          </p:cNvPr>
          <p:cNvSpPr txBox="1"/>
          <p:nvPr/>
        </p:nvSpPr>
        <p:spPr>
          <a:xfrm>
            <a:off x="515807" y="777015"/>
            <a:ext cx="2520281" cy="400110"/>
          </a:xfrm>
          <a:prstGeom prst="rect">
            <a:avLst/>
          </a:prstGeom>
          <a:noFill/>
        </p:spPr>
        <p:txBody>
          <a:bodyPr wrap="square">
            <a:spAutoFit/>
          </a:bodyPr>
          <a:lstStyle/>
          <a:p>
            <a:r>
              <a:rPr lang="en-IN" sz="2000" b="1" dirty="0">
                <a:latin typeface="Liberation Mono"/>
              </a:rPr>
              <a:t>Table:- teams</a:t>
            </a:r>
            <a:endParaRPr lang="en-IN" sz="2000" b="1" dirty="0"/>
          </a:p>
        </p:txBody>
      </p:sp>
      <p:sp>
        <p:nvSpPr>
          <p:cNvPr id="8" name="TextBox 7">
            <a:extLst>
              <a:ext uri="{FF2B5EF4-FFF2-40B4-BE49-F238E27FC236}">
                <a16:creationId xmlns:a16="http://schemas.microsoft.com/office/drawing/2014/main" id="{80C77F49-C173-7C72-6EF3-6A21DF2F36AA}"/>
              </a:ext>
            </a:extLst>
          </p:cNvPr>
          <p:cNvSpPr txBox="1"/>
          <p:nvPr/>
        </p:nvSpPr>
        <p:spPr>
          <a:xfrm>
            <a:off x="5663952"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E869D077-ED8E-18BC-0EEF-D6AFF2286EC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A1F0632B-E5E3-8044-66CC-64F93FB144BE}"/>
              </a:ext>
            </a:extLst>
          </p:cNvPr>
          <p:cNvGraphicFramePr>
            <a:graphicFrameLocks noGrp="1"/>
          </p:cNvGraphicFramePr>
          <p:nvPr>
            <p:extLst>
              <p:ext uri="{D42A27DB-BD31-4B8C-83A1-F6EECF244321}">
                <p14:modId xmlns:p14="http://schemas.microsoft.com/office/powerpoint/2010/main" val="2155010486"/>
              </p:ext>
            </p:extLst>
          </p:nvPr>
        </p:nvGraphicFramePr>
        <p:xfrm>
          <a:off x="5663952" y="1256341"/>
          <a:ext cx="6331041" cy="461772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928063234"/>
                    </a:ext>
                  </a:extLst>
                </a:gridCol>
                <a:gridCol w="3851294">
                  <a:extLst>
                    <a:ext uri="{9D8B030D-6E8A-4147-A177-3AD203B41FA5}">
                      <a16:colId xmlns:a16="http://schemas.microsoft.com/office/drawing/2014/main" val="790049539"/>
                    </a:ext>
                  </a:extLst>
                </a:gridCol>
                <a:gridCol w="1471747">
                  <a:extLst>
                    <a:ext uri="{9D8B030D-6E8A-4147-A177-3AD203B41FA5}">
                      <a16:colId xmlns:a16="http://schemas.microsoft.com/office/drawing/2014/main" val="413055074"/>
                    </a:ext>
                  </a:extLst>
                </a:gridCol>
              </a:tblGrid>
              <a:tr h="370840">
                <a:tc>
                  <a:txBody>
                    <a:bodyPr/>
                    <a:lstStyle/>
                    <a:p>
                      <a:pPr algn="ctr"/>
                      <a:r>
                        <a:rPr lang="en-US" dirty="0">
                          <a:latin typeface="Arial" panose="020B0604020202020204" pitchFamily="34" charset="0"/>
                          <a:cs typeface="Arial" panose="020B0604020202020204" pitchFamily="34" charset="0"/>
                        </a:rPr>
                        <a:t>TeamID</a:t>
                      </a:r>
                      <a:endParaRPr lang="en-IN" dirty="0">
                        <a:latin typeface="Arial" panose="020B0604020202020204" pitchFamily="34" charset="0"/>
                        <a:cs typeface="Arial" panose="020B0604020202020204" pitchFamily="34" charset="0"/>
                      </a:endParaRPr>
                    </a:p>
                  </a:txBody>
                  <a:tcPr anchor="ctr">
                    <a:solidFill>
                      <a:srgbClr val="92D050"/>
                    </a:solidFill>
                  </a:tcPr>
                </a:tc>
                <a:tc>
                  <a:txBody>
                    <a:bodyPr/>
                    <a:lstStyle/>
                    <a:p>
                      <a:pPr algn="ctr"/>
                      <a:r>
                        <a:rPr lang="en-IN" dirty="0">
                          <a:latin typeface="Arial" panose="020B0604020202020204" pitchFamily="34" charset="0"/>
                          <a:cs typeface="Arial" panose="020B0604020202020204" pitchFamily="34" charset="0"/>
                        </a:rPr>
                        <a:t>Members</a:t>
                      </a:r>
                    </a:p>
                  </a:txBody>
                  <a:tcPr anchor="ctr">
                    <a:solidFill>
                      <a:srgbClr val="92D050"/>
                    </a:solidFill>
                  </a:tcPr>
                </a:tc>
                <a:tc>
                  <a:txBody>
                    <a:bodyPr/>
                    <a:lstStyle/>
                    <a:p>
                      <a:pPr algn="ctr"/>
                      <a:r>
                        <a:rPr lang="en-IN" b="1" dirty="0">
                          <a:latin typeface="Arial" panose="020B0604020202020204" pitchFamily="34" charset="0"/>
                          <a:cs typeface="Arial" panose="020B0604020202020204" pitchFamily="34" charset="0"/>
                        </a:rPr>
                        <a:t>Total Members</a:t>
                      </a:r>
                    </a:p>
                  </a:txBody>
                  <a:tcPr anchor="ct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Saleel, Sharmin, Vrushali, Gau</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Kaushal, </a:t>
                      </a:r>
                      <a:r>
                        <a:rPr kumimoji="0" lang="en-IN" sz="1800" kern="1200" dirty="0">
                          <a:solidFill>
                            <a:schemeClr val="tx1"/>
                          </a:solidFill>
                          <a:latin typeface="Arial" panose="020B0604020202020204" pitchFamily="34" charset="0"/>
                          <a:ea typeface="+mn-ea"/>
                          <a:cs typeface="Arial" panose="020B0604020202020204" pitchFamily="34" charset="0"/>
                        </a:rPr>
                        <a:t>Natsha, Ruhan</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3</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US" sz="1800" dirty="0">
                          <a:latin typeface="Arial" panose="020B0604020202020204" pitchFamily="34" charset="0"/>
                          <a:cs typeface="Arial" panose="020B0604020202020204" pitchFamily="34" charset="0"/>
                        </a:rPr>
                        <a:t>Lalu, Brooke, Boy, Naru, Bhavin</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5</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Bhuru, Baba, Anoop, Meera, Boy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Dilu, Fredy</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Daigo, Harshil, Boy, Raju, Bothyo</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Bandish, Supriya, Sangita</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US" sz="1800" dirty="0">
                          <a:latin typeface="Arial" panose="020B0604020202020204" pitchFamily="34" charset="0"/>
                          <a:cs typeface="Arial" panose="020B0604020202020204" pitchFamily="34" charset="0"/>
                        </a:rPr>
                        <a:t>Monika, Karishma, William, Varsha, Jack, Grace</a:t>
                      </a:r>
                      <a:endParaRPr lang="en-IN" sz="1800" dirty="0">
                        <a:latin typeface="Arial" panose="020B0604020202020204" pitchFamily="34" charset="0"/>
                        <a:cs typeface="Arial" panose="020B0604020202020204" pitchFamily="34" charset="0"/>
                      </a:endParaRP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r>
                        <a:rPr lang="en-IN" sz="1800" dirty="0">
                          <a:latin typeface="Arial" panose="020B0604020202020204" pitchFamily="34" charset="0"/>
                          <a:cs typeface="Arial" panose="020B0604020202020204" pitchFamily="34" charset="0"/>
                        </a:rPr>
                        <a:t>Vasant, Neel</a:t>
                      </a:r>
                    </a:p>
                  </a:txBody>
                  <a:tcPr anchor="ctr"/>
                </a:tc>
                <a:tc>
                  <a:txBody>
                    <a:bodyPr/>
                    <a:lstStyle/>
                    <a:p>
                      <a:pPr algn="ctr"/>
                      <a:r>
                        <a:rPr lang="en-US" sz="1800" dirty="0">
                          <a:solidFill>
                            <a:srgbClr val="B212AA"/>
                          </a:solidFill>
                          <a:latin typeface="Arial" panose="020B0604020202020204" pitchFamily="34" charset="0"/>
                          <a:cs typeface="Arial" panose="020B0604020202020204" pitchFamily="34" charset="0"/>
                        </a:rPr>
                        <a:t>2</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Nitish, Bipin, Mai, Didi</a:t>
                      </a:r>
                    </a:p>
                  </a:txBody>
                  <a:tcPr anchor="ctr"/>
                </a:tc>
                <a:tc>
                  <a:txBody>
                    <a:bodyPr/>
                    <a:lstStyle/>
                    <a:p>
                      <a:pPr algn="ct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919731575"/>
                  </a:ext>
                </a:extLst>
              </a:tr>
            </a:tbl>
          </a:graphicData>
        </a:graphic>
      </p:graphicFrame>
      <p:sp>
        <p:nvSpPr>
          <p:cNvPr id="13" name="TextBox 12">
            <a:extLst>
              <a:ext uri="{FF2B5EF4-FFF2-40B4-BE49-F238E27FC236}">
                <a16:creationId xmlns:a16="http://schemas.microsoft.com/office/drawing/2014/main" id="{88719B21-4FE9-E4A1-4EB3-C802F2DF5A74}"/>
              </a:ext>
            </a:extLst>
          </p:cNvPr>
          <p:cNvSpPr txBox="1"/>
          <p:nvPr/>
        </p:nvSpPr>
        <p:spPr>
          <a:xfrm>
            <a:off x="284398" y="6165304"/>
            <a:ext cx="11716258" cy="369332"/>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TeamID, members, </a:t>
            </a:r>
            <a:r>
              <a:rPr lang="en-IN" dirty="0">
                <a:solidFill>
                  <a:srgbClr val="DD4A68"/>
                </a:solidFill>
                <a:latin typeface="Liberation Mono"/>
              </a:rPr>
              <a:t>LENGTH</a:t>
            </a:r>
            <a:r>
              <a:rPr lang="en-IN" dirty="0">
                <a:latin typeface="Liberation Mono"/>
              </a:rPr>
              <a:t>(members)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(members,",", ""))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`Total Members` </a:t>
            </a:r>
            <a:r>
              <a:rPr lang="en-IN" dirty="0">
                <a:solidFill>
                  <a:srgbClr val="0077AA"/>
                </a:solidFill>
                <a:latin typeface="Liberation Mono"/>
                <a:cs typeface="Times New Roman" panose="02020603050405020304" pitchFamily="18" charset="0"/>
              </a:rPr>
              <a:t>FROM</a:t>
            </a:r>
            <a:r>
              <a:rPr lang="en-IN" dirty="0">
                <a:latin typeface="Liberation Mono"/>
              </a:rPr>
              <a:t> teams;</a:t>
            </a:r>
          </a:p>
        </p:txBody>
      </p:sp>
      <p:sp>
        <p:nvSpPr>
          <p:cNvPr id="5" name="Rectangle 4">
            <a:extLst>
              <a:ext uri="{FF2B5EF4-FFF2-40B4-BE49-F238E27FC236}">
                <a16:creationId xmlns:a16="http://schemas.microsoft.com/office/drawing/2014/main" id="{356B4AC5-C127-7909-476C-1256A6BF260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elements in </a:t>
            </a:r>
            <a:r>
              <a:rPr lang="en-IN" sz="2000" b="1" dirty="0">
                <a:solidFill>
                  <a:schemeClr val="accent2">
                    <a:lumMod val="50000"/>
                  </a:schemeClr>
                </a:solidFill>
                <a:latin typeface="Arial" panose="020B0604020202020204" pitchFamily="34" charset="0"/>
                <a:cs typeface="Arial" panose="020B0604020202020204" pitchFamily="34" charset="0"/>
              </a:rPr>
              <a:t>enum</a:t>
            </a:r>
            <a:r>
              <a:rPr lang="en-IN" sz="2000" dirty="0">
                <a:solidFill>
                  <a:schemeClr val="accent2">
                    <a:lumMod val="50000"/>
                  </a:schemeClr>
                </a:solidFill>
                <a:latin typeface="Arial" panose="020B0604020202020204" pitchFamily="34" charset="0"/>
                <a:cs typeface="Arial" panose="020B0604020202020204" pitchFamily="34" charset="0"/>
              </a:rPr>
              <a:t> data-type</a:t>
            </a:r>
          </a:p>
        </p:txBody>
      </p:sp>
    </p:spTree>
    <p:extLst>
      <p:ext uri="{BB962C8B-B14F-4D97-AF65-F5344CB8AC3E}">
        <p14:creationId xmlns:p14="http://schemas.microsoft.com/office/powerpoint/2010/main" val="3083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57308"/>
            <a:ext cx="11449272" cy="5019964"/>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600" dirty="0">
              <a:solidFill>
                <a:schemeClr val="accent5">
                  <a:lumMod val="7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-1.23</a:t>
            </a:r>
            <a:r>
              <a:rPr lang="en-US" dirty="0">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latin typeface="Liberation Mono"/>
                <a:cs typeface="Arial" panose="020B0604020202020204" pitchFamily="34" charset="0"/>
              </a:rPr>
              <a:t>(</a:t>
            </a:r>
            <a:r>
              <a:rPr lang="en-US" dirty="0">
                <a:solidFill>
                  <a:srgbClr val="990055"/>
                </a:solidFill>
                <a:latin typeface="Liberation Mono"/>
              </a:rPr>
              <a:t>-1.58</a:t>
            </a:r>
            <a:r>
              <a:rPr lang="en-US" dirty="0">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US" dirty="0">
                <a:latin typeface="Liberation Mono"/>
                <a:ea typeface="Times New Roman" panose="02020603050405020304" pitchFamily="18" charset="0"/>
              </a:rPr>
              <a:t>(</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DD4A68"/>
                </a:solidFill>
                <a:latin typeface="Liberation Mono"/>
              </a:rPr>
              <a:t>RAND()</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1 to 100</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between 20 to 75</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OTP</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 </a:t>
            </a:r>
            <a:r>
              <a:rPr lang="en-IN" dirty="0">
                <a:solidFill>
                  <a:srgbClr val="00B050"/>
                </a:solidFill>
                <a:latin typeface="Liberation Mono"/>
              </a:rPr>
              <a:t>6 digit</a:t>
            </a:r>
            <a:endParaRPr lang="en-US" dirty="0">
              <a:solidFill>
                <a:srgbClr val="00B050"/>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latin typeface="Liberation Mono"/>
                <a:cs typeface="Arial" panose="020B0604020202020204" pitchFamily="34" charset="0"/>
              </a:rPr>
              <a:t>(</a:t>
            </a:r>
            <a:r>
              <a:rPr lang="en-US" dirty="0">
                <a:solidFill>
                  <a:srgbClr val="DD4A68"/>
                </a:solidFill>
                <a:latin typeface="Liberation Mono"/>
              </a:rPr>
              <a:t>MOD</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990055"/>
                </a:solidFill>
                <a:latin typeface="Liberation Mono"/>
              </a:rPr>
              <a:t>2</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i="1" dirty="0">
                <a:solidFill>
                  <a:schemeClr val="bg1">
                    <a:lumMod val="50000"/>
                  </a:schemeClr>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151865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D68C-BFD0-357C-88AE-E29D3421901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D6031B-1379-0933-30D8-EE911A2E719D}"/>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8" name="TextBox 7">
            <a:extLst>
              <a:ext uri="{FF2B5EF4-FFF2-40B4-BE49-F238E27FC236}">
                <a16:creationId xmlns:a16="http://schemas.microsoft.com/office/drawing/2014/main" id="{7CF2B484-5AF4-BB12-B0BB-1596D41CA21E}"/>
              </a:ext>
            </a:extLst>
          </p:cNvPr>
          <p:cNvSpPr txBox="1"/>
          <p:nvPr/>
        </p:nvSpPr>
        <p:spPr>
          <a:xfrm>
            <a:off x="407368" y="3279600"/>
            <a:ext cx="7128792" cy="2173031"/>
          </a:xfrm>
          <a:prstGeom prst="rect">
            <a:avLst/>
          </a:prstGeom>
          <a:noFill/>
        </p:spPr>
        <p:txBody>
          <a:bodyPr wrap="square">
            <a:spAutoFit/>
          </a:bodyPr>
          <a:lstStyle/>
          <a:p>
            <a:r>
              <a:rPr lang="en-US" sz="2100" b="1" dirty="0">
                <a:solidFill>
                  <a:srgbClr val="0070C0"/>
                </a:solidFill>
                <a:latin typeface="Liberation Mono"/>
                <a:ea typeface="Times New Roman" panose="02020603050405020304" pitchFamily="18" charset="0"/>
                <a:cs typeface="Times New Roman" panose="02020603050405020304" pitchFamily="18" charset="0"/>
              </a:rPr>
              <a:t>random numbers between</a:t>
            </a:r>
          </a:p>
          <a:p>
            <a:endParaRPr lang="en-US" sz="600" b="1" dirty="0">
              <a:solidFill>
                <a:srgbClr val="0070C0"/>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100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100</a:t>
            </a:r>
            <a:r>
              <a:rPr lang="en-IN" dirty="0">
                <a:latin typeface="Liberation Mono"/>
              </a:rPr>
              <a:t>);</a:t>
            </a:r>
          </a:p>
          <a:p>
            <a:pPr marL="285750" indent="-285750">
              <a:lnSpc>
                <a:spcPct val="150000"/>
              </a:lnSpc>
              <a:buFont typeface="Arial" panose="020B0604020202020204" pitchFamily="34" charset="0"/>
              <a:buChar char="•"/>
            </a:pPr>
            <a:r>
              <a:rPr lang="en-US" dirty="0">
                <a:latin typeface="Liberation Mono"/>
                <a:cs typeface="Arial" panose="020B0604020202020204" pitchFamily="34" charset="0"/>
              </a:rPr>
              <a:t>1 to 14 </a:t>
            </a:r>
            <a:r>
              <a:rPr lang="en-IN" dirty="0">
                <a:latin typeface="Liberation Mono"/>
              </a:rPr>
              <a:t>→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14</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20 to 75 → </a:t>
            </a:r>
            <a:r>
              <a:rPr lang="en-IN" dirty="0">
                <a:solidFill>
                  <a:srgbClr val="DD4A68"/>
                </a:solidFill>
                <a:latin typeface="Liberation Mono"/>
              </a:rPr>
              <a:t>FLOOR</a:t>
            </a:r>
            <a:r>
              <a:rPr lang="en-IN" dirty="0">
                <a:latin typeface="Liberation Mono"/>
                <a:cs typeface="Arial" panose="020B0604020202020204" pitchFamily="34" charset="0"/>
              </a:rPr>
              <a:t>(</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56</a:t>
            </a:r>
            <a:r>
              <a:rPr lang="en-IN" dirty="0">
                <a:latin typeface="Liberation Mono"/>
              </a:rPr>
              <a:t>);</a:t>
            </a:r>
          </a:p>
          <a:p>
            <a:pPr marL="285750" indent="-285750">
              <a:lnSpc>
                <a:spcPct val="150000"/>
              </a:lnSpc>
              <a:buFont typeface="Arial" panose="020B0604020202020204" pitchFamily="34" charset="0"/>
              <a:buChar char="•"/>
            </a:pPr>
            <a:r>
              <a:rPr lang="en-IN" dirty="0">
                <a:latin typeface="Liberation Mono"/>
              </a:rPr>
              <a:t>6 digit OPT number → </a:t>
            </a:r>
            <a:r>
              <a:rPr lang="en-IN" dirty="0">
                <a:solidFill>
                  <a:srgbClr val="DD4A68"/>
                </a:solidFill>
                <a:latin typeface="Liberation Mono"/>
              </a:rPr>
              <a:t>FLOOR</a:t>
            </a:r>
            <a:r>
              <a:rPr lang="en-IN" dirty="0">
                <a:latin typeface="Liberation Mono"/>
                <a:cs typeface="Arial" panose="020B0604020202020204" pitchFamily="34" charset="0"/>
              </a:rPr>
              <a:t>(</a:t>
            </a:r>
            <a:r>
              <a:rPr lang="en-US" dirty="0">
                <a:solidFill>
                  <a:srgbClr val="990055"/>
                </a:solidFill>
                <a:latin typeface="Liberation Mono"/>
              </a:rPr>
              <a:t>899999</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solidFill>
                  <a:schemeClr val="bg1">
                    <a:lumMod val="65000"/>
                  </a:schemeClr>
                </a:solidFill>
                <a:latin typeface="Liberation Mono"/>
                <a:cs typeface="Arial" panose="020B0604020202020204" pitchFamily="34" charset="0"/>
              </a:rPr>
              <a:t> </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990055"/>
                </a:solidFill>
                <a:latin typeface="Liberation Mono"/>
              </a:rPr>
              <a:t>100000</a:t>
            </a:r>
            <a:r>
              <a:rPr lang="en-IN" dirty="0">
                <a:latin typeface="Liberation Mono"/>
              </a:rPr>
              <a:t>);</a:t>
            </a:r>
          </a:p>
        </p:txBody>
      </p:sp>
      <p:sp>
        <p:nvSpPr>
          <p:cNvPr id="3" name="TextBox 5">
            <a:extLst>
              <a:ext uri="{FF2B5EF4-FFF2-40B4-BE49-F238E27FC236}">
                <a16:creationId xmlns:a16="http://schemas.microsoft.com/office/drawing/2014/main" id="{CD1AC9FC-D275-6EDF-2EB4-521295BA02E1}"/>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
        <p:nvSpPr>
          <p:cNvPr id="4" name="TextBox 3">
            <a:extLst>
              <a:ext uri="{FF2B5EF4-FFF2-40B4-BE49-F238E27FC236}">
                <a16:creationId xmlns:a16="http://schemas.microsoft.com/office/drawing/2014/main" id="{FEB2020B-C259-EC4E-9649-07B08D362A2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Tree>
    <p:extLst>
      <p:ext uri="{BB962C8B-B14F-4D97-AF65-F5344CB8AC3E}">
        <p14:creationId xmlns:p14="http://schemas.microsoft.com/office/powerpoint/2010/main" val="2013061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5E626-08F2-E4D5-18F2-9ED271F002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CAE64C3-679F-6DAB-04B1-A4453A96DCB3}"/>
              </a:ext>
            </a:extLst>
          </p:cNvPr>
          <p:cNvSpPr txBox="1"/>
          <p:nvPr/>
        </p:nvSpPr>
        <p:spPr>
          <a:xfrm>
            <a:off x="181355" y="5738565"/>
            <a:ext cx="114492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chemeClr val="tx1"/>
                </a:solidFill>
                <a:effectLst/>
                <a:latin typeface="Liberation Mono"/>
                <a:ea typeface="+mn-ea"/>
                <a:cs typeface="+mn-cs"/>
              </a:rPr>
              <a:t>(</a:t>
            </a:r>
            <a:r>
              <a:rPr kumimoji="0" lang="en-IN" sz="1800" kern="1200" dirty="0">
                <a:solidFill>
                  <a:srgbClr val="DD4A68"/>
                </a:solidFill>
                <a:latin typeface="Liberation Mono"/>
                <a:ea typeface="+mn-ea"/>
                <a:cs typeface="+mn-cs"/>
              </a:rPr>
              <a:t>FLOOR</a:t>
            </a:r>
            <a:r>
              <a:rPr kumimoji="0" lang="en-IN" sz="1800" b="0" kern="1200" dirty="0">
                <a:solidFill>
                  <a:schemeClr val="tx1"/>
                </a:solidFill>
                <a:effectLst/>
                <a:latin typeface="Liberation Mono"/>
                <a:ea typeface="+mn-ea"/>
                <a:cs typeface="+mn-cs"/>
              </a:rPr>
              <a:t>(</a:t>
            </a:r>
            <a:r>
              <a:rPr kumimoji="0"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RAND</a:t>
            </a:r>
            <a:r>
              <a:rPr kumimoji="0" lang="en-IN" sz="1800" b="0" kern="1200" dirty="0">
                <a:solidFill>
                  <a:schemeClr val="tx1"/>
                </a:solidFill>
                <a:effectLst/>
                <a:latin typeface="Liberation Mono"/>
                <a:ea typeface="+mn-ea"/>
                <a:cs typeface="+mn-cs"/>
              </a:rPr>
              <a:t>() </a:t>
            </a:r>
            <a:r>
              <a:rPr lang="en-IN" dirty="0">
                <a:solidFill>
                  <a:schemeClr val="accent5">
                    <a:lumMod val="75000"/>
                  </a:schemeClr>
                </a:solidFill>
                <a:latin typeface="Liberation Mono"/>
                <a:cs typeface="Arial" panose="020B0604020202020204" pitchFamily="34" charset="0"/>
              </a:rPr>
              <a:t>*</a:t>
            </a:r>
            <a:r>
              <a:rPr kumimoji="0" lang="en-IN" sz="1800" b="0" kern="1200" dirty="0">
                <a:solidFill>
                  <a:schemeClr val="tx1"/>
                </a:solidFill>
                <a:effectLst/>
                <a:latin typeface="Liberation Mono"/>
                <a:ea typeface="+mn-ea"/>
                <a:cs typeface="+mn-cs"/>
              </a:rPr>
              <a:t> </a:t>
            </a:r>
            <a:r>
              <a:rPr kumimoji="0" lang="en-IN" sz="1800" kern="1200" dirty="0">
                <a:solidFill>
                  <a:srgbClr val="990055"/>
                </a:solidFill>
                <a:latin typeface="Liberation Mono"/>
                <a:ea typeface="+mn-ea"/>
                <a:cs typeface="+mn-cs"/>
              </a:rPr>
              <a:t>14</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'Pending'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'Shipped'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'Delivered'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'Cancelled'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'Processing'</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'In Transit'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'Out for Delivery'</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'Failed Attempt'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 to Origin'</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'Returned'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'Lost'</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'Damaged'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'On Hold'</a:t>
            </a:r>
            <a:r>
              <a:rPr kumimoji="0" lang="en-IN" sz="1800" b="0" kern="1200" dirty="0">
                <a:solidFill>
                  <a:schemeClr val="tx1"/>
                </a:solidFill>
                <a:effectLst/>
                <a:latin typeface="Liberation Mono"/>
                <a:ea typeface="+mn-ea"/>
                <a:cs typeface="+mn-cs"/>
              </a:rPr>
              <a:t>, </a:t>
            </a:r>
            <a:r>
              <a:rPr kumimoji="0" lang="en-IN" sz="1800" b="0" kern="1200" dirty="0">
                <a:solidFill>
                  <a:srgbClr val="00B050"/>
                </a:solidFill>
                <a:effectLst/>
                <a:latin typeface="Liberation Mono"/>
                <a:ea typeface="+mn-ea"/>
                <a:cs typeface="+mn-cs"/>
              </a:rPr>
              <a:t>'Ready for Pickup'</a:t>
            </a:r>
            <a:r>
              <a:rPr kumimoji="0" lang="en-IN" sz="1800" b="0" kern="1200" dirty="0">
                <a:solidFill>
                  <a:schemeClr val="tx1"/>
                </a:solidFill>
                <a:effectLst/>
                <a:latin typeface="Liberation Mono"/>
                <a:ea typeface="+mn-ea"/>
                <a:cs typeface="+mn-cs"/>
              </a:rPr>
              <a:t>) </a:t>
            </a:r>
            <a:r>
              <a:rPr lang="en-IN" i="1" dirty="0">
                <a:solidFill>
                  <a:schemeClr val="bg1">
                    <a:lumMod val="50000"/>
                  </a:schemeClr>
                </a:solidFill>
                <a:latin typeface="Liberation Mono"/>
              </a:rPr>
              <a:t>Status</a:t>
            </a:r>
            <a:r>
              <a:rPr kumimoji="0" lang="en-IN" sz="1800" b="0" kern="1200" dirty="0">
                <a:solidFill>
                  <a:schemeClr val="tx1"/>
                </a:solidFill>
                <a:effectLst/>
                <a:latin typeface="Liberation Mono"/>
                <a:ea typeface="+mn-ea"/>
                <a:cs typeface="+mn-cs"/>
              </a:rPr>
              <a:t>;</a:t>
            </a:r>
          </a:p>
        </p:txBody>
      </p:sp>
      <p:sp>
        <p:nvSpPr>
          <p:cNvPr id="9" name="TextBox 8">
            <a:extLst>
              <a:ext uri="{FF2B5EF4-FFF2-40B4-BE49-F238E27FC236}">
                <a16:creationId xmlns:a16="http://schemas.microsoft.com/office/drawing/2014/main" id="{228C01F3-FAD3-0234-D79A-107889A257D7}"/>
              </a:ext>
            </a:extLst>
          </p:cNvPr>
          <p:cNvSpPr txBox="1"/>
          <p:nvPr/>
        </p:nvSpPr>
        <p:spPr>
          <a:xfrm>
            <a:off x="191344" y="3279755"/>
            <a:ext cx="11737304" cy="212365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65</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CAST</a:t>
            </a:r>
            <a:r>
              <a:rPr lang="en-IN" dirty="0">
                <a:latin typeface="Liberation Mono"/>
              </a:rPr>
              <a:t>(</a:t>
            </a:r>
            <a:r>
              <a:rPr lang="en-IN" dirty="0">
                <a:solidFill>
                  <a:srgbClr val="DD4A68"/>
                </a:solidFill>
                <a:latin typeface="Liberation Mono"/>
              </a:rPr>
              <a:t>CHAR</a:t>
            </a:r>
            <a:r>
              <a:rPr lang="en-IN" dirty="0">
                <a:latin typeface="Liberation Mono"/>
              </a:rPr>
              <a:t>(</a:t>
            </a:r>
            <a:r>
              <a:rPr lang="en-IN" dirty="0">
                <a:solidFill>
                  <a:srgbClr val="DD4A68"/>
                </a:solidFill>
                <a:latin typeface="Liberation Mono"/>
              </a:rPr>
              <a:t>FLOOR</a:t>
            </a:r>
            <a:r>
              <a:rPr lang="en-IN" dirty="0">
                <a:latin typeface="Liberation Mono"/>
              </a:rPr>
              <a:t>( </a:t>
            </a:r>
            <a:r>
              <a:rPr lang="en-IN" dirty="0">
                <a:solidFill>
                  <a:srgbClr val="990055"/>
                </a:solidFill>
                <a:latin typeface="Liberation Mono"/>
              </a:rPr>
              <a:t>97</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26</a:t>
            </a:r>
            <a:r>
              <a:rPr lang="en-IN" dirty="0">
                <a:latin typeface="Liberation Mono"/>
              </a:rPr>
              <a:t>)) </a:t>
            </a:r>
            <a:r>
              <a:rPr lang="en-US" dirty="0">
                <a:latin typeface="Liberation Mono"/>
              </a:rPr>
              <a:t>AS</a:t>
            </a:r>
            <a:r>
              <a:rPr lang="en-IN" dirty="0">
                <a:latin typeface="Liberation Mono"/>
              </a:rPr>
              <a:t> CHAR)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letter (a–z)</a:t>
            </a:r>
          </a:p>
          <a:p>
            <a:pPr marL="171450" indent="-171450">
              <a:buFont typeface="Arial" panose="020B0604020202020204" pitchFamily="34" charset="0"/>
              <a:buChar char="•"/>
            </a:pPr>
            <a:endParaRPr lang="en-IN" sz="600" dirty="0">
              <a:latin typeface="Liberation Mono"/>
            </a:endParaRPr>
          </a:p>
          <a:p>
            <a:pPr marL="171450" indent="-1714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latin typeface="Liberation Mono"/>
              </a:rPr>
              <a:t> </a:t>
            </a:r>
            <a:r>
              <a:rPr lang="en-US"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fr-FR"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n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n</a:t>
            </a:r>
            <a:r>
              <a:rPr lang="en-IN" dirty="0">
                <a:latin typeface="Liberation Mono"/>
              </a:rPr>
              <a:t> </a:t>
            </a:r>
            <a:r>
              <a:rPr lang="en-IN" dirty="0">
                <a:solidFill>
                  <a:srgbClr val="990055"/>
                </a:solidFill>
                <a:latin typeface="Liberation Mono"/>
              </a:rPr>
              <a:t>&lt;=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FLOOR</a:t>
            </a:r>
            <a:r>
              <a:rPr lang="en-IN" dirty="0">
                <a:latin typeface="Liberation Mono"/>
              </a:rPr>
              <a:t>(</a:t>
            </a:r>
            <a:r>
              <a:rPr lang="en-IN" dirty="0">
                <a:solidFill>
                  <a:srgbClr val="990055"/>
                </a:solidFill>
                <a:latin typeface="Liberation Mono"/>
              </a:rPr>
              <a:t>0</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DD4A68"/>
                </a:solidFill>
                <a:latin typeface="Liberation Mono"/>
              </a:rPr>
              <a:t>RAND</a:t>
            </a:r>
            <a:r>
              <a:rPr lang="en-IN" dirty="0">
                <a:latin typeface="Liberation Mono"/>
              </a:rPr>
              <a:t>() </a:t>
            </a:r>
            <a:r>
              <a:rPr lang="en-IN" dirty="0">
                <a:solidFill>
                  <a:srgbClr val="990055"/>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B050"/>
                </a:solidFill>
                <a:latin typeface="Liberation Mono"/>
              </a:rPr>
              <a:t>// digit (0–9)</a:t>
            </a:r>
          </a:p>
        </p:txBody>
      </p:sp>
      <p:sp>
        <p:nvSpPr>
          <p:cNvPr id="3" name="TextBox 2">
            <a:extLst>
              <a:ext uri="{FF2B5EF4-FFF2-40B4-BE49-F238E27FC236}">
                <a16:creationId xmlns:a16="http://schemas.microsoft.com/office/drawing/2014/main" id="{395D301C-00F0-9FAF-FDF9-016314227D76}"/>
              </a:ext>
            </a:extLst>
          </p:cNvPr>
          <p:cNvSpPr txBox="1"/>
          <p:nvPr/>
        </p:nvSpPr>
        <p:spPr>
          <a:xfrm>
            <a:off x="371364" y="1423314"/>
            <a:ext cx="11413268"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65</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uppercase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CAST</a:t>
            </a:r>
            <a:r>
              <a:rPr lang="en-IN" sz="2000" dirty="0">
                <a:latin typeface="Liberation Mono"/>
              </a:rPr>
              <a:t>(</a:t>
            </a:r>
            <a:r>
              <a:rPr lang="en-IN" sz="2000" dirty="0">
                <a:solidFill>
                  <a:srgbClr val="DD4A68"/>
                </a:solidFill>
                <a:latin typeface="Liberation Mono"/>
              </a:rPr>
              <a:t>CHAR</a:t>
            </a:r>
            <a:r>
              <a:rPr lang="en-IN" sz="2000" dirty="0">
                <a:latin typeface="Liberation Mono"/>
              </a:rPr>
              <a:t>(</a:t>
            </a: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97</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26</a:t>
            </a:r>
            <a:r>
              <a:rPr lang="en-IN" sz="2000" dirty="0">
                <a:latin typeface="Liberation Mono"/>
              </a:rPr>
              <a:t>)) AS CHAR) → </a:t>
            </a:r>
            <a:r>
              <a:rPr lang="en-IN" sz="2000" dirty="0">
                <a:solidFill>
                  <a:srgbClr val="0070C0"/>
                </a:solidFill>
                <a:latin typeface="Liberation Mono"/>
              </a:rPr>
              <a:t>Random lowercase letter (a–z)</a:t>
            </a:r>
          </a:p>
          <a:p>
            <a:pPr marL="285750" indent="-285750">
              <a:lnSpc>
                <a:spcPct val="150000"/>
              </a:lnSpc>
              <a:buFont typeface="Arial" panose="020B0604020202020204" pitchFamily="34" charset="0"/>
              <a:buChar char="•"/>
            </a:pPr>
            <a:r>
              <a:rPr lang="en-IN" sz="2000" dirty="0">
                <a:solidFill>
                  <a:srgbClr val="DD4A68"/>
                </a:solidFill>
                <a:latin typeface="Liberation Mono"/>
              </a:rPr>
              <a:t>FLOOR</a:t>
            </a:r>
            <a:r>
              <a:rPr lang="en-IN" sz="2000" dirty="0">
                <a:latin typeface="Liberation Mono"/>
              </a:rPr>
              <a:t>(</a:t>
            </a:r>
            <a:r>
              <a:rPr lang="en-IN" sz="2000" dirty="0">
                <a:solidFill>
                  <a:srgbClr val="990055"/>
                </a:solidFill>
                <a:latin typeface="Liberation Mono"/>
              </a:rPr>
              <a:t>0</a:t>
            </a:r>
            <a:r>
              <a:rPr lang="en-IN" sz="2000" dirty="0">
                <a:latin typeface="Liberation Mono"/>
              </a:rPr>
              <a:t> + </a:t>
            </a:r>
            <a:r>
              <a:rPr lang="en-IN" sz="2000" dirty="0">
                <a:solidFill>
                  <a:srgbClr val="DD4A68"/>
                </a:solidFill>
                <a:latin typeface="Liberation Mono"/>
              </a:rPr>
              <a:t>RAND</a:t>
            </a:r>
            <a:r>
              <a:rPr lang="en-IN" sz="2000" dirty="0">
                <a:latin typeface="Liberation Mono"/>
              </a:rPr>
              <a:t>() * </a:t>
            </a:r>
            <a:r>
              <a:rPr lang="en-IN" sz="2000" dirty="0">
                <a:solidFill>
                  <a:srgbClr val="990055"/>
                </a:solidFill>
                <a:latin typeface="Liberation Mono"/>
              </a:rPr>
              <a:t>10</a:t>
            </a:r>
            <a:r>
              <a:rPr lang="en-IN" sz="2000" dirty="0">
                <a:latin typeface="Liberation Mono"/>
              </a:rPr>
              <a:t>)) → </a:t>
            </a:r>
            <a:r>
              <a:rPr lang="en-IN" sz="2000" dirty="0">
                <a:solidFill>
                  <a:srgbClr val="0070C0"/>
                </a:solidFill>
                <a:latin typeface="Liberation Mono"/>
              </a:rPr>
              <a:t>Random digit (0–9)</a:t>
            </a:r>
          </a:p>
        </p:txBody>
      </p:sp>
      <p:sp>
        <p:nvSpPr>
          <p:cNvPr id="4" name="Rectangle 3">
            <a:extLst>
              <a:ext uri="{FF2B5EF4-FFF2-40B4-BE49-F238E27FC236}">
                <a16:creationId xmlns:a16="http://schemas.microsoft.com/office/drawing/2014/main" id="{40B85F80-E519-A9D2-ADFF-220F68ED035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random characters / number</a:t>
            </a:r>
          </a:p>
        </p:txBody>
      </p:sp>
      <p:sp>
        <p:nvSpPr>
          <p:cNvPr id="7" name="TextBox 5">
            <a:extLst>
              <a:ext uri="{FF2B5EF4-FFF2-40B4-BE49-F238E27FC236}">
                <a16:creationId xmlns:a16="http://schemas.microsoft.com/office/drawing/2014/main" id="{A2E5D838-977E-E413-2B94-5A0FC36DE0AB}"/>
              </a:ext>
            </a:extLst>
          </p:cNvPr>
          <p:cNvSpPr txBox="1"/>
          <p:nvPr/>
        </p:nvSpPr>
        <p:spPr>
          <a:xfrm>
            <a:off x="278968" y="692696"/>
            <a:ext cx="10425544" cy="461665"/>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rgbClr val="DD4A68"/>
                </a:solidFill>
                <a:latin typeface="Liberation Mono"/>
              </a:rPr>
              <a:t>FLOOR</a:t>
            </a:r>
            <a:r>
              <a:rPr lang="en-IN" sz="2400" dirty="0">
                <a:latin typeface="Liberation Mono"/>
                <a:cs typeface="Arial" panose="020B0604020202020204" pitchFamily="34" charset="0"/>
              </a:rPr>
              <a:t>(</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DD4A68"/>
                </a:solidFill>
                <a:latin typeface="Liberation Mono"/>
              </a:rPr>
              <a:t>RAND</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latin typeface="Liberation Mono"/>
              </a:rPr>
              <a:t> difference between (</a:t>
            </a:r>
            <a:r>
              <a:rPr lang="en-IN" sz="2400" i="1" dirty="0">
                <a:latin typeface="Liberation Mono"/>
                <a:cs typeface="Arial" panose="020B0604020202020204" pitchFamily="34" charset="0"/>
              </a:rPr>
              <a:t>start_value</a:t>
            </a:r>
            <a:r>
              <a:rPr lang="en-IN" sz="2400" i="1" dirty="0">
                <a:solidFill>
                  <a:schemeClr val="bg1">
                    <a:lumMod val="65000"/>
                  </a:schemeClr>
                </a:solidFill>
                <a:latin typeface="Liberation Mono"/>
                <a:cs typeface="Arial" panose="020B0604020202020204" pitchFamily="34" charset="0"/>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i="1" dirty="0">
                <a:latin typeface="Liberation Mono"/>
                <a:cs typeface="Arial" panose="020B0604020202020204" pitchFamily="34" charset="0"/>
              </a:rPr>
              <a:t>end_value</a:t>
            </a:r>
            <a:r>
              <a:rPr lang="en-IN" sz="2400" i="1" dirty="0">
                <a:solidFill>
                  <a:schemeClr val="bg1">
                    <a:lumMod val="65000"/>
                  </a:schemeClr>
                </a:solidFill>
                <a:latin typeface="Liberation Mono"/>
                <a:cs typeface="Arial" panose="020B0604020202020204" pitchFamily="34" charset="0"/>
              </a:rPr>
              <a:t> </a:t>
            </a:r>
            <a:r>
              <a:rPr lang="en-IN" sz="2400" dirty="0">
                <a:latin typeface="Liberation Mono"/>
              </a:rPr>
              <a:t>) </a:t>
            </a:r>
            <a:r>
              <a:rPr lang="en-IN" sz="2400" dirty="0">
                <a:solidFill>
                  <a:schemeClr val="accent5">
                    <a:lumMod val="75000"/>
                  </a:schemeClr>
                </a:solidFill>
                <a:latin typeface="Liberation Mono"/>
                <a:cs typeface="Arial" panose="020B0604020202020204" pitchFamily="34" charset="0"/>
              </a:rPr>
              <a:t>+</a:t>
            </a:r>
            <a:r>
              <a:rPr lang="en-IN" sz="2400" dirty="0">
                <a:solidFill>
                  <a:schemeClr val="bg1">
                    <a:lumMod val="65000"/>
                  </a:schemeClr>
                </a:solidFill>
                <a:latin typeface="Liberation Mono"/>
                <a:cs typeface="Arial" panose="020B0604020202020204" pitchFamily="34" charset="0"/>
              </a:rPr>
              <a:t> </a:t>
            </a:r>
            <a:r>
              <a:rPr lang="en-IN" sz="2400" dirty="0">
                <a:solidFill>
                  <a:srgbClr val="990055"/>
                </a:solidFill>
                <a:latin typeface="Liberation Mono"/>
              </a:rPr>
              <a:t>1</a:t>
            </a:r>
            <a:r>
              <a:rPr lang="en-IN" sz="2400" dirty="0">
                <a:latin typeface="Liberation Mono"/>
              </a:rPr>
              <a:t>);</a:t>
            </a:r>
          </a:p>
        </p:txBody>
      </p:sp>
    </p:spTree>
    <p:extLst>
      <p:ext uri="{BB962C8B-B14F-4D97-AF65-F5344CB8AC3E}">
        <p14:creationId xmlns:p14="http://schemas.microsoft.com/office/powerpoint/2010/main" val="37054633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EBB09-1387-764E-5253-CC438BBF2D27}"/>
              </a:ext>
            </a:extLst>
          </p:cNvPr>
          <p:cNvSpPr txBox="1"/>
          <p:nvPr/>
        </p:nvSpPr>
        <p:spPr>
          <a:xfrm>
            <a:off x="292696" y="1700808"/>
            <a:ext cx="11491936" cy="830997"/>
          </a:xfrm>
          <a:prstGeom prst="rect">
            <a:avLst/>
          </a:prstGeom>
          <a:noFill/>
        </p:spPr>
        <p:txBody>
          <a:bodyPr wrap="square">
            <a:spAutoFit/>
          </a:bodyPr>
          <a:lstStyle/>
          <a:p>
            <a:r>
              <a:rPr lang="en-IN" sz="2400" b="1" i="1" dirty="0">
                <a:latin typeface="Liberation Mono"/>
              </a:rPr>
              <a:t>R</a:t>
            </a:r>
            <a:r>
              <a:rPr lang="en-IN" sz="2400" dirty="0">
                <a:latin typeface="Liberation Mono"/>
              </a:rPr>
              <a:t> = { userID INT PRIMARY KEY AUTO_INCREMENT, userName VARCHAR(20) NOT NULL, password VARCHAR(50) NOT NULL, passwordExpiry DATE NOT NULL }</a:t>
            </a:r>
          </a:p>
        </p:txBody>
      </p:sp>
      <p:sp>
        <p:nvSpPr>
          <p:cNvPr id="6" name="Rectangle 5">
            <a:extLst>
              <a:ext uri="{FF2B5EF4-FFF2-40B4-BE49-F238E27FC236}">
                <a16:creationId xmlns:a16="http://schemas.microsoft.com/office/drawing/2014/main" id="{2187BF48-D608-F5B0-762C-10E77D84ECA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reset password – using NodeJS, Express </a:t>
            </a:r>
          </a:p>
        </p:txBody>
      </p:sp>
      <p:sp>
        <p:nvSpPr>
          <p:cNvPr id="9" name="TextBox 8">
            <a:extLst>
              <a:ext uri="{FF2B5EF4-FFF2-40B4-BE49-F238E27FC236}">
                <a16:creationId xmlns:a16="http://schemas.microsoft.com/office/drawing/2014/main" id="{5A6A24ED-4B5B-BF87-AAD4-024197CEAB23}"/>
              </a:ext>
            </a:extLst>
          </p:cNvPr>
          <p:cNvSpPr txBox="1"/>
          <p:nvPr/>
        </p:nvSpPr>
        <p:spPr>
          <a:xfrm>
            <a:off x="292696" y="724634"/>
            <a:ext cx="5875312" cy="400110"/>
          </a:xfrm>
          <a:prstGeom prst="rect">
            <a:avLst/>
          </a:prstGeom>
          <a:solidFill>
            <a:schemeClr val="bg1">
              <a:lumMod val="95000"/>
            </a:schemeClr>
          </a:solidFill>
        </p:spPr>
        <p:txBody>
          <a:bodyPr wrap="square">
            <a:spAutoFit/>
          </a:bodyPr>
          <a:lstStyle/>
          <a:p>
            <a:pPr algn="ctr"/>
            <a:r>
              <a:rPr lang="en-US" sz="2000" dirty="0">
                <a:solidFill>
                  <a:srgbClr val="0070C0"/>
                </a:solidFill>
              </a:rPr>
              <a:t>User requests a password reset every after 10 minutes</a:t>
            </a:r>
            <a:endParaRPr lang="en-IN" sz="2000" dirty="0">
              <a:solidFill>
                <a:srgbClr val="0070C0"/>
              </a:solidFill>
            </a:endParaRPr>
          </a:p>
        </p:txBody>
      </p:sp>
      <p:sp>
        <p:nvSpPr>
          <p:cNvPr id="12" name="TextBox 11">
            <a:extLst>
              <a:ext uri="{FF2B5EF4-FFF2-40B4-BE49-F238E27FC236}">
                <a16:creationId xmlns:a16="http://schemas.microsoft.com/office/drawing/2014/main" id="{B8B7AC5B-C722-1BC1-8F02-D914F3C0E79C}"/>
              </a:ext>
            </a:extLst>
          </p:cNvPr>
          <p:cNvSpPr txBox="1"/>
          <p:nvPr/>
        </p:nvSpPr>
        <p:spPr>
          <a:xfrm>
            <a:off x="280692" y="3463171"/>
            <a:ext cx="11503940" cy="369332"/>
          </a:xfrm>
          <a:prstGeom prst="rect">
            <a:avLst/>
          </a:prstGeom>
          <a:noFill/>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Generate 10-character </a:t>
            </a:r>
            <a:r>
              <a:rPr lang="en-US" dirty="0">
                <a:latin typeface="Arial" panose="020B0604020202020204" pitchFamily="34" charset="0"/>
                <a:cs typeface="Arial" panose="020B0604020202020204" pitchFamily="34" charset="0"/>
              </a:rPr>
              <a:t>password and updating user record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82544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24BF66-D31A-2D2A-EF6E-18349E8B33DE}"/>
              </a:ext>
            </a:extLst>
          </p:cNvPr>
          <p:cNvSpPr txBox="1"/>
          <p:nvPr/>
        </p:nvSpPr>
        <p:spPr>
          <a:xfrm>
            <a:off x="1055440" y="4843933"/>
            <a:ext cx="92170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p:txBody>
      </p:sp>
    </p:spTree>
    <p:extLst>
      <p:ext uri="{BB962C8B-B14F-4D97-AF65-F5344CB8AC3E}">
        <p14:creationId xmlns:p14="http://schemas.microsoft.com/office/powerpoint/2010/main" val="3376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i="1" dirty="0">
                <a:solidFill>
                  <a:srgbClr val="000000"/>
                </a:solidFill>
                <a:latin typeface="Liberation Mono"/>
              </a:rPr>
              <a:t>col_name</a:t>
            </a:r>
            <a:r>
              <a:rPr lang="en-US" sz="2000" dirty="0">
                <a:latin typeface="Liberation Mono"/>
              </a:rPr>
              <a:t>] [</a:t>
            </a:r>
            <a:r>
              <a:rPr lang="en-US" sz="2000" dirty="0">
                <a:solidFill>
                  <a:srgbClr val="0077AA"/>
                </a:solidFill>
                <a:latin typeface="Liberation Mono"/>
              </a:rPr>
              <a:t>LIMIT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solidFill>
                  <a:srgbClr val="000000"/>
                </a:solidFill>
                <a:latin typeface="Liberation Mono"/>
              </a:rPr>
              <a:t> </a:t>
            </a:r>
            <a:r>
              <a:rPr lang="en-US" sz="2000" dirty="0">
                <a:latin typeface="Liberation Mono"/>
              </a:rPr>
              <a:t>[</a:t>
            </a:r>
            <a:r>
              <a:rPr lang="en-US" sz="2000" dirty="0">
                <a:solidFill>
                  <a:srgbClr val="0077AA"/>
                </a:solidFill>
                <a:latin typeface="Liberation Mono"/>
              </a:rPr>
              <a:t>OFFSET</a:t>
            </a:r>
            <a:r>
              <a:rPr lang="en-US" sz="2000" dirty="0">
                <a:solidFill>
                  <a:srgbClr val="000000"/>
                </a:solidFill>
                <a:latin typeface="Liberation Mono"/>
              </a:rPr>
              <a:t> </a:t>
            </a:r>
            <a:r>
              <a:rPr lang="en-US" sz="2000" i="1" dirty="0">
                <a:solidFill>
                  <a:srgbClr val="000000"/>
                </a:solidFill>
                <a:latin typeface="Liberation Mono"/>
              </a:rPr>
              <a:t>number</a:t>
            </a:r>
            <a:r>
              <a:rPr lang="en-US" sz="2000" dirty="0">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expression1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expression2 [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t>
            </a:r>
            <a:r>
              <a:rPr lang="en-US" sz="2000" i="1" dirty="0">
                <a:solidFill>
                  <a:schemeClr val="bg1">
                    <a:lumMod val="50000"/>
                  </a:schemeClr>
                </a:solidFill>
                <a:latin typeface="Liberation Mono"/>
              </a:rPr>
              <a:t>alias_name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where_condition1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where_condition2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a:t>
            </a:r>
            <a:r>
              <a:rPr lang="en-US" sz="2000" i="1" dirty="0">
                <a:solidFill>
                  <a:schemeClr val="tx1">
                    <a:lumMod val="95000"/>
                    <a:lumOff val="5000"/>
                  </a:schemeClr>
                </a:solidFill>
                <a:latin typeface="Liberation Mono"/>
                <a:cs typeface="Arial" panose="020B0604020202020204" pitchFamily="34" charset="0"/>
              </a:rPr>
              <a:t>having_condition1 </a:t>
            </a:r>
            <a:r>
              <a:rPr lang="en-US" sz="2000" dirty="0">
                <a:solidFill>
                  <a:schemeClr val="tx1">
                    <a:lumMod val="95000"/>
                    <a:lumOff val="5000"/>
                  </a:schemeClr>
                </a:solidFill>
                <a:latin typeface="Liberation Mono"/>
                <a:cs typeface="Arial" panose="020B0604020202020204" pitchFamily="34" charset="0"/>
              </a:rPr>
              <a:t>&gt;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a:t>
            </a:r>
            <a:r>
              <a:rPr lang="en-US" sz="2000" i="1" dirty="0">
                <a:solidFill>
                  <a:schemeClr val="tx1">
                    <a:lumMod val="95000"/>
                    <a:lumOff val="5000"/>
                  </a:schemeClr>
                </a:solidFill>
                <a:latin typeface="Liberation Mono"/>
                <a:cs typeface="Arial" panose="020B0604020202020204" pitchFamily="34" charset="0"/>
              </a:rPr>
              <a:t>having_condition2 </a:t>
            </a:r>
            <a:r>
              <a:rPr lang="en-US" sz="2000" dirty="0">
                <a:solidFill>
                  <a:schemeClr val="tx1">
                    <a:lumMod val="95000"/>
                    <a:lumOff val="5000"/>
                  </a:schemeClr>
                </a:solidFill>
                <a:latin typeface="Liberation Mono"/>
                <a:cs typeface="Arial" panose="020B0604020202020204" pitchFamily="34" charset="0"/>
              </a:rPr>
              <a:t>&gt;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expr</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position</a:t>
            </a:r>
            <a:r>
              <a:rPr lang="en-US" sz="2000" dirty="0">
                <a:solidFill>
                  <a:schemeClr val="tx1">
                    <a:lumMod val="95000"/>
                    <a:lumOff val="5000"/>
                  </a:schemeClr>
                </a:solidFill>
                <a:latin typeface="Liberation Mono"/>
                <a:cs typeface="Arial" panose="020B0604020202020204" pitchFamily="34" charset="0"/>
              </a:rPr>
              <a:t>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i="1" dirty="0">
                <a:solidFill>
                  <a:schemeClr val="tx1">
                    <a:lumMod val="95000"/>
                    <a:lumOff val="5000"/>
                  </a:schemeClr>
                </a:solidFill>
                <a:latin typeface="Liberation Mono"/>
                <a:cs typeface="Arial" panose="020B0604020202020204" pitchFamily="34" charset="0"/>
              </a:rPr>
              <a:t>row_count </a:t>
            </a:r>
            <a:r>
              <a:rPr lang="en-US" sz="2000" dirty="0">
                <a:solidFill>
                  <a:schemeClr val="tx1">
                    <a:lumMod val="95000"/>
                    <a:lumOff val="5000"/>
                  </a:schemeClr>
                </a:solidFill>
                <a:latin typeface="Liberation Mono"/>
                <a:cs typeface="Arial" panose="020B0604020202020204" pitchFamily="34" charset="0"/>
              </a:rPr>
              <a:t>OFFSET </a:t>
            </a:r>
            <a:r>
              <a:rPr lang="en-US" sz="2000" i="1" dirty="0">
                <a:solidFill>
                  <a:schemeClr val="tx1">
                    <a:lumMod val="95000"/>
                    <a:lumOff val="5000"/>
                  </a:schemeClr>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UPDATE</a:t>
            </a:r>
            <a:r>
              <a:rPr lang="en-US" sz="2000" dirty="0">
                <a:solidFill>
                  <a:schemeClr val="tx1">
                    <a:lumMod val="95000"/>
                    <a:lumOff val="5000"/>
                  </a:schemeClr>
                </a:solidFill>
                <a:latin typeface="Liberation Mono"/>
                <a:cs typeface="Arial" panose="020B0604020202020204" pitchFamily="34" charset="0"/>
              </a:rPr>
              <a:t>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5B7444-CA9A-6698-0E37-3A8118274EB1}"/>
              </a:ext>
            </a:extLst>
          </p:cNvPr>
          <p:cNvSpPr txBox="1"/>
          <p:nvPr/>
        </p:nvSpPr>
        <p:spPr>
          <a:xfrm>
            <a:off x="623392" y="1196752"/>
            <a:ext cx="7128792" cy="70788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 </a:t>
            </a:r>
            <a:r>
              <a:rPr lang="en-IN" dirty="0">
                <a:latin typeface="Arial" panose="020B0604020202020204" pitchFamily="34" charset="0"/>
                <a:cs typeface="Arial" panose="020B0604020202020204" pitchFamily="34" charset="0"/>
              </a:rPr>
              <a:t>is TRUE, then MySQL does not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If </a:t>
            </a:r>
            <a:r>
              <a:rPr lang="en-IN" i="1" dirty="0">
                <a:latin typeface="Arial" panose="020B0604020202020204" pitchFamily="34" charset="0"/>
                <a:cs typeface="Arial" panose="020B0604020202020204" pitchFamily="34" charset="0"/>
              </a:rPr>
              <a:t>&lt;condition1&gt;</a:t>
            </a:r>
            <a:r>
              <a:rPr lang="en-IN" dirty="0">
                <a:latin typeface="Arial" panose="020B0604020202020204" pitchFamily="34" charset="0"/>
                <a:cs typeface="Arial" panose="020B0604020202020204" pitchFamily="34" charset="0"/>
              </a:rPr>
              <a:t> is FALSE, then MySQL must check </a:t>
            </a:r>
            <a:r>
              <a:rPr lang="en-IN" i="1" dirty="0">
                <a:latin typeface="Arial" panose="020B0604020202020204" pitchFamily="34" charset="0"/>
                <a:cs typeface="Arial" panose="020B0604020202020204" pitchFamily="34" charset="0"/>
              </a:rPr>
              <a:t>&lt;condition2&gt;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79575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LIMIT </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offset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row_count </a:t>
            </a:r>
            <a:r>
              <a:rPr lang="en-US" sz="2000" dirty="0">
                <a:solidFill>
                  <a:srgbClr val="0077AA"/>
                </a:solidFill>
                <a:latin typeface="Liberation Mono"/>
                <a:cs typeface="Arial" panose="020B0604020202020204" pitchFamily="34" charset="0"/>
              </a:rPr>
              <a:t>OFFSET </a:t>
            </a:r>
            <a:r>
              <a:rPr lang="en-US" sz="2000" i="1" dirty="0">
                <a:latin typeface="Liberation Mono"/>
                <a:cs typeface="Arial" panose="020B0604020202020204" pitchFamily="34" charset="0"/>
              </a:rPr>
              <a:t>offset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a:t>
            </a:r>
            <a:r>
              <a:rPr lang="en-IN" sz="2000" dirty="0">
                <a:latin typeface="Liberation Mono"/>
              </a:rPr>
              <a:t>{</a:t>
            </a:r>
            <a:r>
              <a:rPr lang="en-IN" sz="2000" dirty="0">
                <a:solidFill>
                  <a:srgbClr val="0077AA"/>
                </a:solidFill>
                <a:latin typeface="Liberation Mono"/>
              </a:rPr>
              <a:t> </a:t>
            </a:r>
            <a:r>
              <a:rPr lang="en-IN" sz="2000" i="1" dirty="0">
                <a:latin typeface="Liberation Mono"/>
              </a:rPr>
              <a:t>value</a:t>
            </a:r>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a:t>
            </a:r>
            <a:r>
              <a:rPr lang="en-IN" sz="2000" i="1" dirty="0">
                <a:latin typeface="Liberation Mono"/>
              </a:rPr>
              <a:t>DEFAULT</a:t>
            </a:r>
            <a:r>
              <a:rPr lang="en-IN" sz="2000" dirty="0">
                <a:solidFill>
                  <a:srgbClr val="0077AA"/>
                </a:solidFill>
                <a:latin typeface="Liberation Mono"/>
              </a:rPr>
              <a:t> </a:t>
            </a:r>
            <a:r>
              <a:rPr lang="en-IN" sz="2000" dirty="0">
                <a:latin typeface="Liberation Mono"/>
              </a:rPr>
              <a:t>}</a:t>
            </a:r>
            <a:endParaRPr lang="en-US" sz="2000" dirty="0">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
        <p:nvSpPr>
          <p:cNvPr id="3" name="Rectangle 2">
            <a:extLst>
              <a:ext uri="{FF2B5EF4-FFF2-40B4-BE49-F238E27FC236}">
                <a16:creationId xmlns:a16="http://schemas.microsoft.com/office/drawing/2014/main" id="{A702CC8A-22AC-084D-69BD-C4C40E3CA0FB}"/>
              </a:ext>
            </a:extLst>
          </p:cNvPr>
          <p:cNvSpPr/>
          <p:nvPr/>
        </p:nvSpPr>
        <p:spPr>
          <a:xfrm>
            <a:off x="308824" y="1524939"/>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16300398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 name="Rectangle 5">
            <a:extLst>
              <a:ext uri="{FF2B5EF4-FFF2-40B4-BE49-F238E27FC236}">
                <a16:creationId xmlns:a16="http://schemas.microsoft.com/office/drawing/2014/main" id="{3EA12B4B-2446-5EF8-F01A-F9CE2D297F22}"/>
              </a:ext>
            </a:extLst>
          </p:cNvPr>
          <p:cNvSpPr/>
          <p:nvPr/>
        </p:nvSpPr>
        <p:spPr>
          <a:xfrm>
            <a:off x="308824"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Tree>
    <p:extLst>
      <p:ext uri="{BB962C8B-B14F-4D97-AF65-F5344CB8AC3E}">
        <p14:creationId xmlns:p14="http://schemas.microsoft.com/office/powerpoint/2010/main" val="35152434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a:t>
            </a:r>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a:t>
            </a:r>
            <a:r>
              <a:rPr lang="en-IN" dirty="0">
                <a:solidFill>
                  <a:schemeClr val="accent4">
                    <a:lumMod val="50000"/>
                  </a:schemeClr>
                </a:solidFill>
                <a:latin typeface="Liberation Mono"/>
                <a:cs typeface="Arial" panose="020B0604020202020204" pitchFamily="34" charset="0"/>
              </a:rPr>
              <a:t>NOT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B7BC9"/>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a:t>
            </a:r>
            <a:r>
              <a:rPr lang="en-US" i="1" dirty="0">
                <a:solidFill>
                  <a:schemeClr val="bg1">
                    <a:lumMod val="50000"/>
                  </a:schemeClr>
                </a:solidFill>
                <a:latin typeface="Liberation Mono"/>
              </a:rPr>
              <a:t>ename</a:t>
            </a:r>
            <a:r>
              <a:rPr lang="en-US" dirty="0">
                <a:solidFill>
                  <a:schemeClr val="tx1">
                    <a:lumMod val="85000"/>
                    <a:lumOff val="15000"/>
                  </a:schemeClr>
                </a:solidFill>
                <a:latin typeface="Liberation Mono"/>
                <a:ea typeface="Times New Roman" panose="02020603050405020304" pitchFamily="18" charset="0"/>
              </a:rPr>
              <a:t>;</a:t>
            </a:r>
            <a:endParaRPr lang="en-IN" dirty="0">
              <a:solidFill>
                <a:schemeClr val="tx1">
                  <a:lumMod val="85000"/>
                  <a:lumOff val="15000"/>
                </a:schemeClr>
              </a:solidFill>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717D29E1-9CAA-A040-4FFC-A2B971781F5A}"/>
              </a:ext>
            </a:extLst>
          </p:cNvPr>
          <p:cNvSpPr/>
          <p:nvPr/>
        </p:nvSpPr>
        <p:spPr>
          <a:xfrm>
            <a:off x="308824" y="180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n</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p>
          <a:p>
            <a:pPr>
              <a:lnSpc>
                <a:spcPct val="150000"/>
              </a:lnSpc>
            </a:pP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ORDER BY </a:t>
            </a:r>
            <a:r>
              <a:rPr lang="en-US" sz="2000" dirty="0">
                <a:latin typeface="Liberation Mono"/>
              </a:rPr>
              <a:t>{</a:t>
            </a:r>
            <a:r>
              <a:rPr lang="en-US" sz="2000" dirty="0">
                <a:solidFill>
                  <a:srgbClr val="0077AA"/>
                </a:solidFill>
                <a:latin typeface="Liberation Mono"/>
              </a:rPr>
              <a:t> </a:t>
            </a:r>
            <a:r>
              <a:rPr lang="en-US" sz="2000" i="1" dirty="0">
                <a:latin typeface="Liberation Mono"/>
              </a:rPr>
              <a:t>A</a:t>
            </a:r>
            <a:r>
              <a:rPr lang="en-US" sz="2000" baseline="-25000" dirty="0">
                <a:latin typeface="Liberation Mono"/>
              </a:rPr>
              <a:t>1</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2</a:t>
            </a:r>
            <a:r>
              <a:rPr lang="en-IN" sz="2000" dirty="0">
                <a:latin typeface="Liberation Mono"/>
              </a:rPr>
              <a:t>,</a:t>
            </a:r>
            <a:r>
              <a:rPr lang="en-US" sz="2000" dirty="0">
                <a:latin typeface="Liberation Mono"/>
              </a:rPr>
              <a:t> </a:t>
            </a:r>
            <a:r>
              <a:rPr lang="en-US" sz="2000" i="1" dirty="0">
                <a:latin typeface="Liberation Mono"/>
              </a:rPr>
              <a:t>A</a:t>
            </a:r>
            <a:r>
              <a:rPr lang="en-US" sz="2000" baseline="-25000" dirty="0">
                <a:latin typeface="Liberation Mono"/>
              </a:rPr>
              <a:t>3</a:t>
            </a:r>
            <a:r>
              <a:rPr lang="en-IN" sz="2000" dirty="0">
                <a:latin typeface="Liberation Mono"/>
              </a:rPr>
              <a:t>, . . .</a:t>
            </a:r>
            <a:r>
              <a:rPr lang="en-US" sz="2000" dirty="0">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65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solidFill>
                  <a:srgbClr val="0077AA"/>
                </a:solidFill>
                <a:latin typeface="Liberation Mono"/>
              </a:rPr>
              <a:t> </a:t>
            </a:r>
            <a:r>
              <a:rPr lang="en-US" sz="2000" dirty="0">
                <a:latin typeface="Liberation Mono"/>
              </a:rPr>
              <a:t>}  [</a:t>
            </a:r>
            <a:r>
              <a:rPr lang="en-US" sz="2000" dirty="0">
                <a:solidFill>
                  <a:srgbClr val="0077AA"/>
                </a:solidFill>
                <a:latin typeface="Liberation Mono"/>
              </a:rPr>
              <a:t>ASC </a:t>
            </a:r>
            <a:r>
              <a:rPr lang="en-US" sz="2000" dirty="0">
                <a:solidFill>
                  <a:schemeClr val="bg1">
                    <a:lumMod val="65000"/>
                  </a:schemeClr>
                </a:solidFill>
                <a:latin typeface="Liberation Mono"/>
              </a:rPr>
              <a:t>|</a:t>
            </a:r>
            <a:r>
              <a:rPr lang="en-US" sz="2000" dirty="0">
                <a:solidFill>
                  <a:srgbClr val="0077AA"/>
                </a:solidFill>
                <a:latin typeface="Liberation Mono"/>
              </a:rPr>
              <a:t> DESC</a:t>
            </a:r>
            <a:r>
              <a:rPr lang="en-US" sz="2000" dirty="0">
                <a:latin typeface="Liberation Mono"/>
              </a:rPr>
              <a:t>]</a:t>
            </a:r>
            <a:r>
              <a:rPr lang="en-IN" sz="2000" dirty="0">
                <a:latin typeface="Liberation Mono"/>
              </a:rPr>
              <a:t> </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latin typeface="Liberation Mono"/>
              </a:rPr>
              <a:t>]</a:t>
            </a:r>
          </a:p>
        </p:txBody>
      </p:sp>
      <p:sp>
        <p:nvSpPr>
          <p:cNvPr id="4" name="TextBox 3">
            <a:extLst>
              <a:ext uri="{FF2B5EF4-FFF2-40B4-BE49-F238E27FC236}">
                <a16:creationId xmlns:a16="http://schemas.microsoft.com/office/drawing/2014/main" id="{EA2537BB-9062-F0B9-9FD0-F6B8E01AE081}"/>
              </a:ext>
            </a:extLst>
          </p:cNvPr>
          <p:cNvSpPr txBox="1"/>
          <p:nvPr/>
        </p:nvSpPr>
        <p:spPr>
          <a:xfrm>
            <a:off x="6741999" y="1133271"/>
            <a:ext cx="525658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a:t>
            </a:r>
            <a:r>
              <a:rPr lang="en-US">
                <a:solidFill>
                  <a:srgbClr val="0077AA"/>
                </a:solidFill>
                <a:latin typeface="Liberation Mono"/>
                <a:ea typeface="Times New Roman" panose="02020603050405020304" pitchFamily="18" charset="0"/>
                <a:cs typeface="Times New Roman" panose="02020603050405020304" pitchFamily="18" charset="0"/>
              </a:rPr>
              <a:t>BY </a:t>
            </a:r>
            <a:r>
              <a:rPr lang="en-US">
                <a:solidFill>
                  <a:srgbClr val="000000"/>
                </a:solidFill>
                <a:latin typeface="Liberation Mono"/>
              </a:rPr>
              <a:t>(</a:t>
            </a:r>
            <a:r>
              <a:rPr lang="en-US" dirty="0">
                <a:solidFill>
                  <a:srgbClr val="0077AA"/>
                </a:solidFill>
                <a:latin typeface="Liberation Mono"/>
                <a:cs typeface="Times New Roman" panose="02020603050405020304" pitchFamily="18" charset="0"/>
              </a:rPr>
              <a:t>SELECT</a:t>
            </a:r>
            <a:r>
              <a:rPr lang="en-US">
                <a:solidFill>
                  <a:srgbClr val="000000"/>
                </a:solidFill>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solidFill>
                  <a:srgbClr val="000000"/>
                </a:solidFill>
                <a:latin typeface="Liberation Mono"/>
              </a:rPr>
              <a:t>)</a:t>
            </a:r>
            <a:r>
              <a:rPr lang="en-IN"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118906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29857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887893"/>
            <a:ext cx="4608511"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44624"/>
            <a:ext cx="6336703" cy="2427524"/>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solidFill>
                  <a:srgbClr val="3939F5"/>
                </a:solidFill>
                <a:latin typeface="Arial" panose="020B0604020202020204" pitchFamily="34" charset="0"/>
                <a:ea typeface="Calibri" panose="020F0502020204030204" pitchFamily="34" charset="0"/>
                <a:cs typeface="Arial" panose="020B0604020202020204" pitchFamily="34" charset="0"/>
              </a:rPr>
              <a:t>(SELECT clause)</a:t>
            </a:r>
            <a:endParaRPr lang="en-IN" sz="1900" i="1" dirty="0">
              <a:solidFill>
                <a:srgbClr val="3939F5"/>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078287"/>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971927"/>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697E6C1E-52ED-AE36-CE42-3E4D7E0509AC}"/>
              </a:ext>
            </a:extLst>
          </p:cNvPr>
          <p:cNvGrpSpPr/>
          <p:nvPr/>
        </p:nvGrpSpPr>
        <p:grpSpPr>
          <a:xfrm>
            <a:off x="2495600" y="1104534"/>
            <a:ext cx="9499765" cy="763658"/>
            <a:chOff x="2606520" y="1133718"/>
            <a:chExt cx="9499765" cy="763658"/>
          </a:xfrm>
        </p:grpSpPr>
        <p:sp>
          <p:nvSpPr>
            <p:cNvPr id="9" name="TextBox 8">
              <a:extLst>
                <a:ext uri="{FF2B5EF4-FFF2-40B4-BE49-F238E27FC236}">
                  <a16:creationId xmlns:a16="http://schemas.microsoft.com/office/drawing/2014/main" id="{08509231-F880-BBB0-53E1-F43669CB67EE}"/>
                </a:ext>
              </a:extLst>
            </p:cNvPr>
            <p:cNvSpPr txBox="1"/>
            <p:nvPr/>
          </p:nvSpPr>
          <p:spPr>
            <a:xfrm>
              <a:off x="3265699" y="1133718"/>
              <a:ext cx="8840586" cy="646331"/>
            </a:xfrm>
            <a:prstGeom prst="rect">
              <a:avLst/>
            </a:prstGeom>
            <a:solidFill>
              <a:schemeClr val="accent3">
                <a:lumMod val="60000"/>
                <a:lumOff val="40000"/>
              </a:schemeClr>
            </a:solidFill>
          </p:spPr>
          <p:txBody>
            <a:bodyPr wrap="square">
              <a:spAutoFit/>
            </a:bodyPr>
            <a:lstStyle/>
            <a:p>
              <a:r>
                <a:rPr lang="en-IN" b="1" dirty="0">
                  <a:solidFill>
                    <a:srgbClr val="0077AA"/>
                  </a:solidFill>
                  <a:latin typeface="Liberation Mono"/>
                  <a:cs typeface="Times New Roman" panose="02020603050405020304" pitchFamily="18" charset="0"/>
                </a:rPr>
                <a:t>SELECT</a:t>
              </a:r>
              <a:r>
                <a:rPr lang="en-IN" b="1" dirty="0">
                  <a:latin typeface="Liberation Mono"/>
                </a:rPr>
                <a:t> patientID, patientName </a:t>
              </a:r>
              <a:r>
                <a:rPr lang="en-IN" b="1" dirty="0">
                  <a:solidFill>
                    <a:srgbClr val="0077AA"/>
                  </a:solidFill>
                  <a:latin typeface="Liberation Mono"/>
                  <a:cs typeface="Times New Roman" panose="02020603050405020304" pitchFamily="18" charset="0"/>
                </a:rPr>
                <a:t>FROM</a:t>
              </a:r>
              <a:r>
                <a:rPr lang="en-IN" b="1" dirty="0">
                  <a:latin typeface="Liberation Mono"/>
                </a:rPr>
                <a:t> patient </a:t>
              </a:r>
              <a:r>
                <a:rPr lang="en-IN" b="1" dirty="0">
                  <a:solidFill>
                    <a:srgbClr val="0077AA"/>
                  </a:solidFill>
                  <a:latin typeface="Liberation Mono"/>
                  <a:cs typeface="Times New Roman" panose="02020603050405020304" pitchFamily="18" charset="0"/>
                </a:rPr>
                <a:t>WHERE</a:t>
              </a:r>
              <a:r>
                <a:rPr lang="en-IN" b="1" dirty="0">
                  <a:latin typeface="Liberation Mono"/>
                </a:rPr>
                <a:t> (</a:t>
              </a:r>
              <a:r>
                <a:rPr lang="en-IN" b="1" dirty="0">
                  <a:solidFill>
                    <a:srgbClr val="0077AA"/>
                  </a:solidFill>
                  <a:latin typeface="Liberation Mono"/>
                  <a:cs typeface="Times New Roman" panose="02020603050405020304" pitchFamily="18" charset="0"/>
                </a:rPr>
                <a:t>SELECT</a:t>
              </a:r>
              <a:r>
                <a:rPr lang="en-IN" b="1" dirty="0">
                  <a:latin typeface="Liberation Mono"/>
                </a:rPr>
                <a:t> </a:t>
              </a:r>
              <a:r>
                <a:rPr lang="en-IN" b="1" dirty="0">
                  <a:solidFill>
                    <a:srgbClr val="DD4A68"/>
                  </a:solidFill>
                  <a:latin typeface="Liberation Mono"/>
                </a:rPr>
                <a:t>COUNT</a:t>
              </a:r>
              <a:r>
                <a:rPr lang="en-IN" b="1" dirty="0">
                  <a:latin typeface="Liberation Mono"/>
                </a:rPr>
                <a:t>(</a:t>
              </a:r>
              <a:r>
                <a:rPr lang="en-IN" b="1" dirty="0">
                  <a:solidFill>
                    <a:srgbClr val="A67F59"/>
                  </a:solidFill>
                  <a:latin typeface="Liberation Mono"/>
                </a:rPr>
                <a:t>*</a:t>
              </a:r>
              <a:r>
                <a:rPr lang="en-IN" b="1" dirty="0">
                  <a:latin typeface="Liberation Mono"/>
                </a:rPr>
                <a:t>) </a:t>
              </a:r>
              <a:r>
                <a:rPr lang="en-IN" b="1" dirty="0">
                  <a:solidFill>
                    <a:srgbClr val="0077AA"/>
                  </a:solidFill>
                  <a:latin typeface="Liberation Mono"/>
                  <a:cs typeface="Times New Roman" panose="02020603050405020304" pitchFamily="18" charset="0"/>
                </a:rPr>
                <a:t>FROM</a:t>
              </a:r>
              <a:r>
                <a:rPr lang="en-IN" b="1" dirty="0">
                  <a:latin typeface="Liberation Mono"/>
                </a:rPr>
                <a:t> doctorvisits </a:t>
              </a:r>
              <a:r>
                <a:rPr lang="en-IN" b="1" dirty="0">
                  <a:solidFill>
                    <a:srgbClr val="0077AA"/>
                  </a:solidFill>
                  <a:latin typeface="Liberation Mono"/>
                  <a:cs typeface="Times New Roman" panose="02020603050405020304" pitchFamily="18" charset="0"/>
                </a:rPr>
                <a:t>WHERE</a:t>
              </a:r>
              <a:r>
                <a:rPr lang="en-IN" b="1" dirty="0">
                  <a:latin typeface="Liberation Mono"/>
                </a:rPr>
                <a:t> patient.patientID </a:t>
              </a:r>
              <a:r>
                <a:rPr lang="en-IN" b="1" dirty="0">
                  <a:solidFill>
                    <a:schemeClr val="accent5">
                      <a:lumMod val="75000"/>
                    </a:schemeClr>
                  </a:solidFill>
                  <a:latin typeface="Liberation Mono"/>
                </a:rPr>
                <a:t>=</a:t>
              </a:r>
              <a:r>
                <a:rPr lang="en-IN" b="1" dirty="0">
                  <a:latin typeface="Liberation Mono"/>
                </a:rPr>
                <a:t> doctorVisits.patientid </a:t>
              </a:r>
              <a:r>
                <a:rPr lang="en-IN" b="1" dirty="0">
                  <a:solidFill>
                    <a:srgbClr val="0077AA"/>
                  </a:solidFill>
                  <a:latin typeface="Liberation Mono"/>
                  <a:cs typeface="Times New Roman" panose="02020603050405020304" pitchFamily="18" charset="0"/>
                </a:rPr>
                <a:t>GROUP</a:t>
              </a:r>
              <a:r>
                <a:rPr lang="en-IN" b="1" dirty="0">
                  <a:latin typeface="Liberation Mono"/>
                </a:rPr>
                <a:t> </a:t>
              </a:r>
              <a:r>
                <a:rPr lang="en-IN" b="1" dirty="0">
                  <a:solidFill>
                    <a:srgbClr val="0077AA"/>
                  </a:solidFill>
                  <a:latin typeface="Liberation Mono"/>
                  <a:cs typeface="Times New Roman" panose="02020603050405020304" pitchFamily="18" charset="0"/>
                </a:rPr>
                <a:t>BY</a:t>
              </a:r>
              <a:r>
                <a:rPr lang="en-IN" b="1" dirty="0">
                  <a:latin typeface="Liberation Mono"/>
                </a:rPr>
                <a:t> doctorvisits.patientID) &gt; </a:t>
              </a:r>
              <a:r>
                <a:rPr lang="en-IN" b="1" dirty="0">
                  <a:solidFill>
                    <a:srgbClr val="990055"/>
                  </a:solidFill>
                  <a:latin typeface="Liberation Mono"/>
                </a:rPr>
                <a:t>8</a:t>
              </a:r>
              <a:r>
                <a:rPr lang="en-IN" b="1" dirty="0">
                  <a:latin typeface="Liberation Mono"/>
                </a:rPr>
                <a:t>;</a:t>
              </a:r>
            </a:p>
          </p:txBody>
        </p:sp>
        <p:cxnSp>
          <p:nvCxnSpPr>
            <p:cNvPr id="11" name="Connector: Elbow 10">
              <a:extLst>
                <a:ext uri="{FF2B5EF4-FFF2-40B4-BE49-F238E27FC236}">
                  <a16:creationId xmlns:a16="http://schemas.microsoft.com/office/drawing/2014/main" id="{27F7BABD-565B-759A-96C4-91C7CD3C8293}"/>
                </a:ext>
              </a:extLst>
            </p:cNvPr>
            <p:cNvCxnSpPr>
              <a:cxnSpLocks/>
            </p:cNvCxnSpPr>
            <p:nvPr/>
          </p:nvCxnSpPr>
          <p:spPr>
            <a:xfrm flipV="1">
              <a:off x="2606520" y="1437428"/>
              <a:ext cx="620267" cy="459948"/>
            </a:xfrm>
            <a:prstGeom prst="bentConnector3">
              <a:avLst>
                <a:gd name="adj1" fmla="val 5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97AA09F-2EDF-CA27-1DE2-881769DB4925}"/>
              </a:ext>
            </a:extLst>
          </p:cNvPr>
          <p:cNvSpPr txBox="1"/>
          <p:nvPr/>
        </p:nvSpPr>
        <p:spPr>
          <a:xfrm>
            <a:off x="4943872" y="3764066"/>
            <a:ext cx="7200801" cy="2185214"/>
          </a:xfrm>
          <a:prstGeom prst="rect">
            <a:avLst/>
          </a:prstGeom>
          <a:solidFill>
            <a:schemeClr val="accent3">
              <a:lumMod val="20000"/>
              <a:lumOff val="80000"/>
            </a:schemeClr>
          </a:solidFill>
        </p:spPr>
        <p:txBody>
          <a:bodyPr wrap="square">
            <a:spAutoFit/>
          </a:bodyPr>
          <a:lstStyle/>
          <a:p>
            <a:r>
              <a:rPr lang="en-IN" b="1" dirty="0"/>
              <a:t>with OR</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b="1" dirty="0"/>
              <a:t>with AND</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i="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t>
            </a:r>
            <a:r>
              <a:rPr lang="en-IN" b="1" dirty="0">
                <a:latin typeface="Palatino Linotype" panose="02040502050505030304" pitchFamily="18" charset="0"/>
                <a:cs typeface="Arial" panose="020B0604020202020204" pitchFamily="34" charset="0"/>
              </a:rPr>
              <a:t>FALSE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does not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a:p>
            <a:pPr marL="171450" indent="-171450">
              <a:buFont typeface="Arial" panose="020B0604020202020204" pitchFamily="34" charset="0"/>
              <a:buChar char="•"/>
            </a:pPr>
            <a:endParaRPr lang="en-IN"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condition1</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 is </a:t>
            </a:r>
            <a:r>
              <a:rPr lang="en-IN" b="1" dirty="0">
                <a:latin typeface="Palatino Linotype" panose="02040502050505030304" pitchFamily="18" charset="0"/>
                <a:cs typeface="Arial" panose="020B0604020202020204" pitchFamily="34" charset="0"/>
              </a:rPr>
              <a:t>TRUE</a:t>
            </a:r>
            <a:r>
              <a:rPr lang="en-IN" dirty="0">
                <a:latin typeface="Palatino Linotype" panose="02040502050505030304" pitchFamily="18" charset="0"/>
                <a:cs typeface="Arial" panose="020B0604020202020204" pitchFamily="34" charset="0"/>
              </a:rPr>
              <a:t>, then MySQL </a:t>
            </a:r>
            <a:r>
              <a:rPr lang="en-IN" b="1" dirty="0">
                <a:latin typeface="Palatino Linotype" panose="02040502050505030304" pitchFamily="18" charset="0"/>
                <a:cs typeface="Arial" panose="020B0604020202020204" pitchFamily="34" charset="0"/>
              </a:rPr>
              <a:t>must check </a:t>
            </a:r>
            <a:r>
              <a:rPr lang="en-IN" b="1" i="1" dirty="0">
                <a:latin typeface="Palatino Linotype" panose="02040502050505030304" pitchFamily="18" charset="0"/>
                <a:cs typeface="Arial" panose="020B0604020202020204" pitchFamily="34" charset="0"/>
              </a:rPr>
              <a:t>&lt;</a:t>
            </a:r>
            <a:r>
              <a:rPr lang="en-IN" i="1" dirty="0">
                <a:solidFill>
                  <a:srgbClr val="B212AA"/>
                </a:solidFill>
                <a:latin typeface="Palatino Linotype" panose="02040502050505030304" pitchFamily="18" charset="0"/>
                <a:cs typeface="Arial" panose="020B0604020202020204" pitchFamily="34" charset="0"/>
              </a:rPr>
              <a:t>condition2</a:t>
            </a:r>
            <a:r>
              <a:rPr lang="en-IN" b="1" i="1" dirty="0">
                <a:latin typeface="Palatino Linotype" panose="02040502050505030304" pitchFamily="18" charset="0"/>
                <a:cs typeface="Arial" panose="020B0604020202020204" pitchFamily="34" charset="0"/>
              </a:rPr>
              <a:t>&gt;</a:t>
            </a:r>
            <a:r>
              <a:rPr lang="en-IN" dirty="0">
                <a:latin typeface="Palatino Linotype" panose="02040502050505030304" pitchFamily="18" charset="0"/>
                <a:cs typeface="Arial" panose="020B0604020202020204" pitchFamily="34" charset="0"/>
              </a:rPr>
              <a:t>.</a:t>
            </a:r>
          </a:p>
        </p:txBody>
      </p:sp>
    </p:spTree>
    <p:extLst>
      <p:ext uri="{BB962C8B-B14F-4D97-AF65-F5344CB8AC3E}">
        <p14:creationId xmlns:p14="http://schemas.microsoft.com/office/powerpoint/2010/main" val="20098090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3933056"/>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132856"/>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430936" cy="523220"/>
          </a:xfrm>
          <a:prstGeom prst="rect">
            <a:avLst/>
          </a:prstGeom>
          <a:solidFill>
            <a:schemeClr val="accent3">
              <a:lumMod val="40000"/>
              <a:lumOff val="60000"/>
            </a:schemeClr>
          </a:solidFill>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27687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06021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a:t>
            </a:r>
            <a:r>
              <a:rPr lang="en-IN" dirty="0">
                <a:solidFill>
                  <a:srgbClr val="00B050"/>
                </a:solidFill>
                <a:latin typeface="Liberation Mono"/>
                <a:cs typeface="Arial" panose="020B0604020202020204" pitchFamily="34" charset="0"/>
              </a:rPr>
              <a:t>'sales'</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86EFF3F7-FF1B-DEE6-3F08-3AF4DE2F9874}"/>
              </a:ext>
            </a:extLst>
          </p:cNvPr>
          <p:cNvSpPr/>
          <p:nvPr/>
        </p:nvSpPr>
        <p:spPr>
          <a:xfrm>
            <a:off x="387116" y="155455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711624" y="2560471"/>
            <a:ext cx="4796815"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447675"/>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600056" y="6167045"/>
            <a:ext cx="547260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
        <p:nvSpPr>
          <p:cNvPr id="2" name="Rectangle 1">
            <a:extLst>
              <a:ext uri="{FF2B5EF4-FFF2-40B4-BE49-F238E27FC236}">
                <a16:creationId xmlns:a16="http://schemas.microsoft.com/office/drawing/2014/main" id="{223E147C-E99B-9EB6-C66C-9E50E9B24D2D}"/>
              </a:ext>
            </a:extLst>
          </p:cNvPr>
          <p:cNvSpPr/>
          <p:nvPr/>
        </p:nvSpPr>
        <p:spPr>
          <a:xfrm>
            <a:off x="387116" y="548680"/>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426208617"/>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
        <p:nvSpPr>
          <p:cNvPr id="6" name="Rectangle 5">
            <a:extLst>
              <a:ext uri="{FF2B5EF4-FFF2-40B4-BE49-F238E27FC236}">
                <a16:creationId xmlns:a16="http://schemas.microsoft.com/office/drawing/2014/main" id="{F01A2F8F-76E0-2E26-56FC-45F35F31CDE0}"/>
              </a:ext>
            </a:extLst>
          </p:cNvPr>
          <p:cNvSpPr/>
          <p:nvPr/>
        </p:nvSpPr>
        <p:spPr>
          <a:xfrm>
            <a:off x="387116" y="69269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409196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D5CB-89D7-4682-2B1C-F542C663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D98F9-B8A6-F27F-09A6-FF40170AB2B1}"/>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B6DE754D-00B2-5865-5C1A-69D79D2D2B27}"/>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E385279F-20A0-E18B-AEB7-B384429300D3}"/>
              </a:ext>
            </a:extLst>
          </p:cNvPr>
          <p:cNvSpPr txBox="1"/>
          <p:nvPr/>
        </p:nvSpPr>
        <p:spPr>
          <a:xfrm>
            <a:off x="119336" y="1098024"/>
            <a:ext cx="11881319" cy="5062924"/>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If any part of the order fails (e.g., payment gateway timeout), the entire transaction must be  rolled back.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Inventory should not reduce</a:t>
            </a:r>
            <a:r>
              <a:rPr lang="en-IN" sz="1900" dirty="0">
                <a:latin typeface="Palatino Linotype" panose="02040502050505030304" pitchFamily="18" charset="0"/>
              </a:rPr>
              <a:t>,</a:t>
            </a:r>
            <a:r>
              <a:rPr lang="en-IN" sz="1900" dirty="0">
                <a:solidFill>
                  <a:srgbClr val="006C86"/>
                </a:solidFill>
                <a:latin typeface="Palatino Linotype" panose="02040502050505030304" pitchFamily="18" charset="0"/>
              </a:rPr>
              <a:t> </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Order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created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Customer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should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not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charged</a:t>
            </a:r>
            <a:r>
              <a:rPr lang="en-IN" sz="1900" dirty="0">
                <a:latin typeface="Palatino Linotype" panose="02040502050505030304" pitchFamily="18" charset="0"/>
              </a:rPr>
              <a:t>.</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a:t>
            </a:r>
            <a:r>
              <a:rPr lang="en-IN" sz="1900" b="1" u="sng" dirty="0">
                <a:latin typeface="Palatino Linotype" panose="02040502050505030304" pitchFamily="18" charset="0"/>
                <a:cs typeface="Arial" pitchFamily="34" charset="0"/>
              </a:rPr>
              <a:t> </a:t>
            </a:r>
            <a:r>
              <a:rPr lang="en-IN" sz="1900" dirty="0">
                <a:latin typeface="Palatino Linotype" panose="02040502050505030304" pitchFamily="18" charset="0"/>
              </a:rPr>
              <a:t>The system should enforces constraints.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Product quantity ≥ 0</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valid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payment</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methods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used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in-stock items can be purchased</a:t>
            </a:r>
          </a:p>
          <a:p>
            <a:endParaRPr lang="en-IN" sz="1900" dirty="0">
              <a:latin typeface="Palatino Linotype" panose="02040502050505030304" pitchFamily="18" charset="0"/>
            </a:endParaRPr>
          </a:p>
          <a:p>
            <a:r>
              <a:rPr lang="en-IN" sz="1900" b="1" dirty="0">
                <a:solidFill>
                  <a:srgbClr val="C00000"/>
                </a:solidFill>
                <a:latin typeface="Palatino Linotype" panose="02040502050505030304" pitchFamily="18" charset="0"/>
              </a:rPr>
              <a:t>Note</a:t>
            </a:r>
            <a:r>
              <a:rPr lang="en-IN" sz="1900" dirty="0">
                <a:latin typeface="Palatino Linotype" panose="02040502050505030304" pitchFamily="18" charset="0"/>
              </a:rPr>
              <a:t>:- The system enforces constraints: After a successful order, 1. the stock decreases by 1. 2. It should never show negative stock.</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Imagine 5 customers try to order the last phone at the same time. Isolation ensures: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Only</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one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transaction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succeeds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in</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reducing</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stock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zero</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Others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are</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blocked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or</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rolled</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back</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with</a:t>
            </a:r>
            <a:r>
              <a:rPr lang="en-IN" sz="1900" dirty="0">
                <a:latin typeface="Palatino Linotype" panose="02040502050505030304" pitchFamily="18" charset="0"/>
              </a:rPr>
              <a:t> </a:t>
            </a:r>
            <a:r>
              <a:rPr lang="en-IN" sz="1900" dirty="0">
                <a:solidFill>
                  <a:srgbClr val="00B050"/>
                </a:solidFill>
                <a:latin typeface="Palatino Linotype" panose="02040502050505030304" pitchFamily="18" charset="0"/>
              </a:rPr>
              <a:t>“Out of Stock” </a:t>
            </a:r>
            <a:r>
              <a:rPr lang="en-IN" sz="1900" dirty="0">
                <a:solidFill>
                  <a:srgbClr val="006C86"/>
                </a:solidFill>
                <a:latin typeface="Palatino Linotype" panose="02040502050505030304" pitchFamily="18" charset="0"/>
              </a:rPr>
              <a:t>message</a:t>
            </a: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a:t>
            </a:r>
            <a:r>
              <a:rPr lang="en-IN" sz="1900" dirty="0">
                <a:latin typeface="Palatino Linotype" panose="02040502050505030304" pitchFamily="18" charset="0"/>
              </a:rPr>
              <a:t>After a successful order:  The order confirmation and payment details are stored permanently,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IN" sz="1900" dirty="0">
                <a:solidFill>
                  <a:srgbClr val="006C86"/>
                </a:solidFill>
                <a:latin typeface="Palatino Linotype" panose="02040502050505030304" pitchFamily="18" charset="0"/>
              </a:rPr>
              <a:t>Even if the site crashes or database restarts</a:t>
            </a:r>
            <a:r>
              <a:rPr lang="en-IN" sz="1900" dirty="0">
                <a:latin typeface="Palatino Linotype" panose="02040502050505030304" pitchFamily="18" charset="0"/>
              </a:rPr>
              <a:t>,  </a:t>
            </a:r>
            <a:r>
              <a:rPr lang="en-IN" sz="1900" dirty="0">
                <a:solidFill>
                  <a:srgbClr val="006C86"/>
                </a:solidFill>
                <a:latin typeface="Palatino Linotype" panose="02040502050505030304" pitchFamily="18" charset="0"/>
              </a:rPr>
              <a:t>The customer still sees their order in “My Orders”</a:t>
            </a:r>
          </a:p>
        </p:txBody>
      </p:sp>
    </p:spTree>
    <p:extLst>
      <p:ext uri="{BB962C8B-B14F-4D97-AF65-F5344CB8AC3E}">
        <p14:creationId xmlns:p14="http://schemas.microsoft.com/office/powerpoint/2010/main" val="3948534370"/>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66196634"/>
              </p:ext>
            </p:extLst>
          </p:nvPr>
        </p:nvGraphicFramePr>
        <p:xfrm>
          <a:off x="191344" y="1605136"/>
          <a:ext cx="11809312" cy="1889748"/>
        </p:xfrm>
        <a:graphic>
          <a:graphicData uri="http://schemas.openxmlformats.org/drawingml/2006/table">
            <a:tbl>
              <a:tblPr firstRow="1" bandRow="1">
                <a:tableStyleId>{7E9639D4-E3E2-4D34-9284-5A2195B3D0D7}</a:tableStyleId>
              </a:tblPr>
              <a:tblGrid>
                <a:gridCol w="3227389">
                  <a:extLst>
                    <a:ext uri="{9D8B030D-6E8A-4147-A177-3AD203B41FA5}">
                      <a16:colId xmlns:a16="http://schemas.microsoft.com/office/drawing/2014/main" val="20000"/>
                    </a:ext>
                  </a:extLst>
                </a:gridCol>
                <a:gridCol w="858192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a:t>
                      </a:r>
                      <a:r>
                        <a:rPr lang="en-IN" sz="1900" b="1" dirty="0">
                          <a:latin typeface="Liberation Mono"/>
                          <a:cs typeface="Arial" panose="020B0604020202020204" pitchFamily="34" charset="0"/>
                        </a:rPr>
                        <a:t>non-NULL</a:t>
                      </a:r>
                      <a:r>
                        <a:rPr lang="en-IN" sz="1900" dirty="0">
                          <a:latin typeface="Liberation Mono"/>
                          <a:cs typeface="Arial" panose="020B0604020202020204" pitchFamily="34" charset="0"/>
                        </a:rPr>
                        <a:t>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
        <p:nvSpPr>
          <p:cNvPr id="4" name="Rectangle 3">
            <a:extLst>
              <a:ext uri="{FF2B5EF4-FFF2-40B4-BE49-F238E27FC236}">
                <a16:creationId xmlns:a16="http://schemas.microsoft.com/office/drawing/2014/main" id="{A44BD7CD-63EE-2547-7B0D-9170EE07A0A0}"/>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a:t>
            </a:r>
            <a:r>
              <a:rPr lang="en-US" dirty="0">
                <a:solidFill>
                  <a:srgbClr val="000000"/>
                </a:solidFill>
                <a:latin typeface="Liberation Mono"/>
              </a:rPr>
              <a:t>;</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a:t>
            </a:r>
            <a:r>
              <a:rPr lang="en-US" i="1" dirty="0">
                <a:solidFill>
                  <a:schemeClr val="bg1">
                    <a:lumMod val="50000"/>
                  </a:schemeClr>
                </a:solidFill>
                <a:latin typeface="Liberation Mono"/>
              </a:rPr>
              <a:t>Result</a:t>
            </a:r>
            <a:r>
              <a:rPr lang="en-US" dirty="0">
                <a:solidFill>
                  <a:srgbClr val="000000"/>
                </a:solidFill>
                <a:latin typeface="Liberation Mono"/>
              </a:rPr>
              <a:t>;</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
        <p:nvSpPr>
          <p:cNvPr id="2" name="Rectangle 1">
            <a:extLst>
              <a:ext uri="{FF2B5EF4-FFF2-40B4-BE49-F238E27FC236}">
                <a16:creationId xmlns:a16="http://schemas.microsoft.com/office/drawing/2014/main" id="{2F17FCD9-2D2D-97F6-C5BF-A855D1F7DCAE}"/>
              </a:ext>
            </a:extLst>
          </p:cNvPr>
          <p:cNvSpPr/>
          <p:nvPr/>
        </p:nvSpPr>
        <p:spPr>
          <a:xfrm>
            <a:off x="387116" y="47667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IN" sz="2000" dirty="0">
                <a:latin typeface="Liberation Mono"/>
              </a:rPr>
              <a:t>, .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IN" sz="2000" dirty="0">
                <a:latin typeface="Liberation Mono"/>
              </a:rPr>
              <a:t>,</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IN" sz="2000" dirty="0">
                <a:latin typeface="Liberation Mono"/>
              </a:rPr>
              <a:t>, . . .</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WHERE </a:t>
            </a:r>
            <a:r>
              <a:rPr lang="en-US" sz="2000" i="1" dirty="0">
                <a:latin typeface="Liberation Mono"/>
                <a:cs typeface="Arial" panose="020B0604020202020204" pitchFamily="34" charset="0"/>
              </a:rPr>
              <a:t>P</a:t>
            </a:r>
            <a:r>
              <a:rPr lang="en-US" sz="2000" i="1"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p>
        </p:txBody>
      </p:sp>
    </p:spTree>
    <p:extLst>
      <p:ext uri="{BB962C8B-B14F-4D97-AF65-F5344CB8AC3E}">
        <p14:creationId xmlns:p14="http://schemas.microsoft.com/office/powerpoint/2010/main" val="202088376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992E-CB15-761D-83DF-A93F4AB48280}"/>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8CA2E96-6B84-575C-32B3-F3331FB456BE}"/>
              </a:ext>
            </a:extLst>
          </p:cNvPr>
          <p:cNvGraphicFramePr>
            <a:graphicFrameLocks noGrp="1"/>
          </p:cNvGraphicFramePr>
          <p:nvPr>
            <p:extLst>
              <p:ext uri="{D42A27DB-BD31-4B8C-83A1-F6EECF244321}">
                <p14:modId xmlns:p14="http://schemas.microsoft.com/office/powerpoint/2010/main" val="2482174678"/>
              </p:ext>
            </p:extLst>
          </p:nvPr>
        </p:nvGraphicFramePr>
        <p:xfrm>
          <a:off x="407369" y="1193160"/>
          <a:ext cx="3768418" cy="445008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Rejected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876230684"/>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Cancel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39038275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Send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51021008"/>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128</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Hold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2265271"/>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Selected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315851"/>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Received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32448011"/>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More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41321475"/>
                  </a:ext>
                </a:extLst>
              </a:tr>
            </a:tbl>
          </a:graphicData>
        </a:graphic>
      </p:graphicFrame>
      <p:sp>
        <p:nvSpPr>
          <p:cNvPr id="3" name="TextBox 2">
            <a:extLst>
              <a:ext uri="{FF2B5EF4-FFF2-40B4-BE49-F238E27FC236}">
                <a16:creationId xmlns:a16="http://schemas.microsoft.com/office/drawing/2014/main" id="{F0AC3D8A-442D-930D-D795-FE2943A2FBD6}"/>
              </a:ext>
            </a:extLst>
          </p:cNvPr>
          <p:cNvSpPr txBox="1"/>
          <p:nvPr/>
        </p:nvSpPr>
        <p:spPr>
          <a:xfrm>
            <a:off x="4511824" y="3028890"/>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73E6D419-775D-7F3B-A974-99072533BC77}"/>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status</a:t>
            </a:r>
            <a:endParaRPr lang="en-IN" sz="2000" b="1" dirty="0"/>
          </a:p>
        </p:txBody>
      </p:sp>
      <p:sp>
        <p:nvSpPr>
          <p:cNvPr id="7" name="Rectangle 6">
            <a:extLst>
              <a:ext uri="{FF2B5EF4-FFF2-40B4-BE49-F238E27FC236}">
                <a16:creationId xmlns:a16="http://schemas.microsoft.com/office/drawing/2014/main" id="{28A9E925-3261-1F0D-E627-9B49FD2BA34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2CFAE89F-0C02-3439-EB01-2D80B5B23DBA}"/>
              </a:ext>
            </a:extLst>
          </p:cNvPr>
          <p:cNvGraphicFramePr>
            <a:graphicFrameLocks noGrp="1"/>
          </p:cNvGraphicFramePr>
          <p:nvPr>
            <p:extLst>
              <p:ext uri="{D42A27DB-BD31-4B8C-83A1-F6EECF244321}">
                <p14:modId xmlns:p14="http://schemas.microsoft.com/office/powerpoint/2010/main" val="3872156110"/>
              </p:ext>
            </p:extLst>
          </p:nvPr>
        </p:nvGraphicFramePr>
        <p:xfrm>
          <a:off x="6769857" y="1641708"/>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New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4" name="TextBox 13">
            <a:extLst>
              <a:ext uri="{FF2B5EF4-FFF2-40B4-BE49-F238E27FC236}">
                <a16:creationId xmlns:a16="http://schemas.microsoft.com/office/drawing/2014/main" id="{44F58766-AE54-920B-AA93-FBC093EAE3DF}"/>
              </a:ext>
            </a:extLst>
          </p:cNvPr>
          <p:cNvSpPr txBox="1"/>
          <p:nvPr/>
        </p:nvSpPr>
        <p:spPr>
          <a:xfrm>
            <a:off x="6312024" y="1193160"/>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5</a:t>
            </a:r>
            <a:r>
              <a:rPr lang="en-IN" dirty="0">
                <a:latin typeface="Liberation Mono"/>
              </a:rPr>
              <a:t>;</a:t>
            </a:r>
          </a:p>
        </p:txBody>
      </p:sp>
      <p:sp>
        <p:nvSpPr>
          <p:cNvPr id="15" name="TextBox 14">
            <a:extLst>
              <a:ext uri="{FF2B5EF4-FFF2-40B4-BE49-F238E27FC236}">
                <a16:creationId xmlns:a16="http://schemas.microsoft.com/office/drawing/2014/main" id="{7B2821DF-B2C7-432E-F941-AEBE7F39BE70}"/>
              </a:ext>
            </a:extLst>
          </p:cNvPr>
          <p:cNvSpPr txBox="1"/>
          <p:nvPr/>
        </p:nvSpPr>
        <p:spPr>
          <a:xfrm>
            <a:off x="6328854" y="713834"/>
            <a:ext cx="1017068" cy="400110"/>
          </a:xfrm>
          <a:prstGeom prst="rect">
            <a:avLst/>
          </a:prstGeom>
          <a:noFill/>
        </p:spPr>
        <p:txBody>
          <a:bodyPr wrap="square">
            <a:spAutoFit/>
          </a:bodyPr>
          <a:lstStyle/>
          <a:p>
            <a:r>
              <a:rPr lang="en-IN" sz="2000" b="1" dirty="0">
                <a:latin typeface="Liberation Mono"/>
              </a:rPr>
              <a:t>Query</a:t>
            </a:r>
            <a:endParaRPr lang="en-IN" sz="2000" b="1" dirty="0"/>
          </a:p>
        </p:txBody>
      </p:sp>
      <p:graphicFrame>
        <p:nvGraphicFramePr>
          <p:cNvPr id="16" name="Table 2">
            <a:extLst>
              <a:ext uri="{FF2B5EF4-FFF2-40B4-BE49-F238E27FC236}">
                <a16:creationId xmlns:a16="http://schemas.microsoft.com/office/drawing/2014/main" id="{41D77904-5D30-B58E-1374-7A172FCFD108}"/>
              </a:ext>
            </a:extLst>
          </p:cNvPr>
          <p:cNvGraphicFramePr>
            <a:graphicFrameLocks noGrp="1"/>
          </p:cNvGraphicFramePr>
          <p:nvPr>
            <p:extLst>
              <p:ext uri="{D42A27DB-BD31-4B8C-83A1-F6EECF244321}">
                <p14:modId xmlns:p14="http://schemas.microsoft.com/office/powerpoint/2010/main" val="1143153286"/>
              </p:ext>
            </p:extLst>
          </p:nvPr>
        </p:nvGraphicFramePr>
        <p:xfrm>
          <a:off x="6769857" y="3396600"/>
          <a:ext cx="3768418" cy="111252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17" name="TextBox 16">
            <a:extLst>
              <a:ext uri="{FF2B5EF4-FFF2-40B4-BE49-F238E27FC236}">
                <a16:creationId xmlns:a16="http://schemas.microsoft.com/office/drawing/2014/main" id="{913B25E9-8147-1875-9E1D-A6ADA198B2CE}"/>
              </a:ext>
            </a:extLst>
          </p:cNvPr>
          <p:cNvSpPr txBox="1"/>
          <p:nvPr/>
        </p:nvSpPr>
        <p:spPr>
          <a:xfrm>
            <a:off x="6312024" y="29249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36</a:t>
            </a:r>
            <a:r>
              <a:rPr lang="en-IN" dirty="0">
                <a:latin typeface="Liberation Mono"/>
              </a:rPr>
              <a:t>;</a:t>
            </a:r>
          </a:p>
        </p:txBody>
      </p:sp>
      <p:sp>
        <p:nvSpPr>
          <p:cNvPr id="18" name="TextBox 17">
            <a:extLst>
              <a:ext uri="{FF2B5EF4-FFF2-40B4-BE49-F238E27FC236}">
                <a16:creationId xmlns:a16="http://schemas.microsoft.com/office/drawing/2014/main" id="{D5360DEC-7BCD-DD6D-EB17-A81482824C96}"/>
              </a:ext>
            </a:extLst>
          </p:cNvPr>
          <p:cNvSpPr txBox="1"/>
          <p:nvPr/>
        </p:nvSpPr>
        <p:spPr>
          <a:xfrm>
            <a:off x="6312024" y="4725144"/>
            <a:ext cx="475252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status </a:t>
            </a:r>
            <a:r>
              <a:rPr lang="en-IN" dirty="0">
                <a:solidFill>
                  <a:srgbClr val="0077AA"/>
                </a:solidFill>
                <a:latin typeface="Liberation Mono"/>
                <a:cs typeface="Times New Roman" panose="02020603050405020304" pitchFamily="18" charset="0"/>
              </a:rPr>
              <a:t>WHERE</a:t>
            </a:r>
            <a:r>
              <a:rPr lang="en-IN" dirty="0">
                <a:latin typeface="Liberation Mono"/>
              </a:rPr>
              <a:t> statusid </a:t>
            </a:r>
            <a:r>
              <a:rPr lang="en-IN" dirty="0">
                <a:solidFill>
                  <a:srgbClr val="3939F5"/>
                </a:solidFill>
                <a:latin typeface="Liberation Mono"/>
              </a:rPr>
              <a:t>&amp;</a:t>
            </a:r>
            <a:r>
              <a:rPr lang="en-IN" dirty="0">
                <a:latin typeface="Liberation Mono"/>
              </a:rPr>
              <a:t> </a:t>
            </a:r>
            <a:r>
              <a:rPr lang="en-IN" dirty="0">
                <a:solidFill>
                  <a:srgbClr val="990055"/>
                </a:solidFill>
                <a:latin typeface="Liberation Mono"/>
              </a:rPr>
              <a:t>38</a:t>
            </a:r>
            <a:r>
              <a:rPr lang="en-IN" dirty="0">
                <a:latin typeface="Liberation Mono"/>
              </a:rPr>
              <a:t>;</a:t>
            </a:r>
          </a:p>
        </p:txBody>
      </p:sp>
      <p:graphicFrame>
        <p:nvGraphicFramePr>
          <p:cNvPr id="19" name="Table 2">
            <a:extLst>
              <a:ext uri="{FF2B5EF4-FFF2-40B4-BE49-F238E27FC236}">
                <a16:creationId xmlns:a16="http://schemas.microsoft.com/office/drawing/2014/main" id="{42B30736-B30B-513B-16F4-03A913C8BB95}"/>
              </a:ext>
            </a:extLst>
          </p:cNvPr>
          <p:cNvGraphicFramePr>
            <a:graphicFrameLocks noGrp="1"/>
          </p:cNvGraphicFramePr>
          <p:nvPr>
            <p:extLst>
              <p:ext uri="{D42A27DB-BD31-4B8C-83A1-F6EECF244321}">
                <p14:modId xmlns:p14="http://schemas.microsoft.com/office/powerpoint/2010/main" val="972697002"/>
              </p:ext>
            </p:extLst>
          </p:nvPr>
        </p:nvGraphicFramePr>
        <p:xfrm>
          <a:off x="6769857" y="5229200"/>
          <a:ext cx="3768418" cy="1483360"/>
        </p:xfrm>
        <a:graphic>
          <a:graphicData uri="http://schemas.openxmlformats.org/drawingml/2006/table">
            <a:tbl>
              <a:tblPr firstRow="1" bandRow="1">
                <a:tableStyleId>{5940675A-B579-460E-94D1-54222C63F5DA}</a:tableStyleId>
              </a:tblPr>
              <a:tblGrid>
                <a:gridCol w="1008111">
                  <a:extLst>
                    <a:ext uri="{9D8B030D-6E8A-4147-A177-3AD203B41FA5}">
                      <a16:colId xmlns:a16="http://schemas.microsoft.com/office/drawing/2014/main" val="928063234"/>
                    </a:ext>
                  </a:extLst>
                </a:gridCol>
                <a:gridCol w="1224136">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Draft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60657020"/>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Approved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32</a:t>
                      </a:r>
                      <a:endParaRPr lang="en-IN"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Process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8265323"/>
                  </a:ext>
                </a:extLst>
              </a:tr>
            </a:tbl>
          </a:graphicData>
        </a:graphic>
      </p:graphicFrame>
      <p:sp>
        <p:nvSpPr>
          <p:cNvPr id="5" name="Rectangle 4">
            <a:extLst>
              <a:ext uri="{FF2B5EF4-FFF2-40B4-BE49-F238E27FC236}">
                <a16:creationId xmlns:a16="http://schemas.microsoft.com/office/drawing/2014/main" id="{A6AC193A-4BEE-5C5A-FBE5-8419E381CA73}"/>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182043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7E9CB8-6551-64BB-DE36-5DB1E13BADB8}"/>
              </a:ext>
            </a:extLst>
          </p:cNvPr>
          <p:cNvGraphicFramePr>
            <a:graphicFrameLocks noGrp="1"/>
          </p:cNvGraphicFramePr>
          <p:nvPr>
            <p:extLst>
              <p:ext uri="{D42A27DB-BD31-4B8C-83A1-F6EECF244321}">
                <p14:modId xmlns:p14="http://schemas.microsoft.com/office/powerpoint/2010/main" val="2856666080"/>
              </p:ext>
            </p:extLst>
          </p:nvPr>
        </p:nvGraphicFramePr>
        <p:xfrm>
          <a:off x="407367" y="1190442"/>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dirty="0">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4" name="Rectangle 3">
            <a:extLst>
              <a:ext uri="{FF2B5EF4-FFF2-40B4-BE49-F238E27FC236}">
                <a16:creationId xmlns:a16="http://schemas.microsoft.com/office/drawing/2014/main" id="{D4B2867A-57FC-1A9F-EDC3-A0CC76D5729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bitwise tables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B782526-D04F-D887-F3B2-81A5D50B7ED7}"/>
              </a:ext>
            </a:extLst>
          </p:cNvPr>
          <p:cNvSpPr txBox="1"/>
          <p:nvPr/>
        </p:nvSpPr>
        <p:spPr>
          <a:xfrm>
            <a:off x="407367" y="692696"/>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graphicFrame>
        <p:nvGraphicFramePr>
          <p:cNvPr id="6" name="Table 5">
            <a:extLst>
              <a:ext uri="{FF2B5EF4-FFF2-40B4-BE49-F238E27FC236}">
                <a16:creationId xmlns:a16="http://schemas.microsoft.com/office/drawing/2014/main" id="{8F04178A-D5BD-77C3-65E8-CA74B69AB1DA}"/>
              </a:ext>
            </a:extLst>
          </p:cNvPr>
          <p:cNvGraphicFramePr>
            <a:graphicFrameLocks noGrp="1"/>
          </p:cNvGraphicFramePr>
          <p:nvPr>
            <p:extLst>
              <p:ext uri="{D42A27DB-BD31-4B8C-83A1-F6EECF244321}">
                <p14:modId xmlns:p14="http://schemas.microsoft.com/office/powerpoint/2010/main" val="3755821832"/>
              </p:ext>
            </p:extLst>
          </p:nvPr>
        </p:nvGraphicFramePr>
        <p:xfrm>
          <a:off x="4799856" y="1190442"/>
          <a:ext cx="5616624" cy="3337560"/>
        </p:xfrm>
        <a:graphic>
          <a:graphicData uri="http://schemas.openxmlformats.org/drawingml/2006/table">
            <a:tbl>
              <a:tblPr firstRow="1" bandRow="1">
                <a:tableStyleId>{5940675A-B579-460E-94D1-54222C63F5DA}</a:tableStyleId>
              </a:tblPr>
              <a:tblGrid>
                <a:gridCol w="1486753">
                  <a:extLst>
                    <a:ext uri="{9D8B030D-6E8A-4147-A177-3AD203B41FA5}">
                      <a16:colId xmlns:a16="http://schemas.microsoft.com/office/drawing/2014/main" val="2512169847"/>
                    </a:ext>
                  </a:extLst>
                </a:gridCol>
                <a:gridCol w="1321559">
                  <a:extLst>
                    <a:ext uri="{9D8B030D-6E8A-4147-A177-3AD203B41FA5}">
                      <a16:colId xmlns:a16="http://schemas.microsoft.com/office/drawing/2014/main" val="413594051"/>
                    </a:ext>
                  </a:extLst>
                </a:gridCol>
                <a:gridCol w="1554113">
                  <a:extLst>
                    <a:ext uri="{9D8B030D-6E8A-4147-A177-3AD203B41FA5}">
                      <a16:colId xmlns:a16="http://schemas.microsoft.com/office/drawing/2014/main" val="3202268575"/>
                    </a:ext>
                  </a:extLst>
                </a:gridCol>
                <a:gridCol w="1254199">
                  <a:extLst>
                    <a:ext uri="{9D8B030D-6E8A-4147-A177-3AD203B41FA5}">
                      <a16:colId xmlns:a16="http://schemas.microsoft.com/office/drawing/2014/main" val="3118031790"/>
                    </a:ext>
                  </a:extLst>
                </a:gridCol>
              </a:tblGrid>
              <a:tr h="370840">
                <a:tc>
                  <a:txBody>
                    <a:bodyPr/>
                    <a:lstStyle/>
                    <a:p>
                      <a:pPr marL="0" algn="ctr" rtl="0" eaLnBrk="1" latinLnBrk="0" hangingPunct="1"/>
                      <a:r>
                        <a:rPr lang="en-IN" dirty="0">
                          <a:latin typeface="Arial" panose="020B0604020202020204" pitchFamily="34" charset="0"/>
                          <a:cs typeface="Arial" panose="020B0604020202020204" pitchFamily="34" charset="0"/>
                        </a:rPr>
                        <a:t>seat_id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flight_id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seat_number</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tc>
                  <a:txBody>
                    <a:bodyPr/>
                    <a:lstStyle/>
                    <a:p>
                      <a:pPr marL="0" algn="ctr" rtl="0" eaLnBrk="1" latinLnBrk="0" hangingPunct="1"/>
                      <a:r>
                        <a:rPr lang="en-IN" dirty="0">
                          <a:latin typeface="Arial" panose="020B0604020202020204" pitchFamily="34" charset="0"/>
                          <a:cs typeface="Arial" panose="020B0604020202020204" pitchFamily="34" charset="0"/>
                        </a:rPr>
                        <a:t>features</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solidFill>
                      <a:srgbClr val="FFFF00"/>
                    </a:solidFill>
                  </a:tcPr>
                </a:tc>
                <a:extLst>
                  <a:ext uri="{0D108BD9-81ED-4DB2-BD59-A6C34878D82A}">
                    <a16:rowId xmlns:a16="http://schemas.microsoft.com/office/drawing/2014/main" val="3212817713"/>
                  </a:ext>
                </a:extLst>
              </a:tr>
              <a:tr h="370840">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101</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456</a:t>
                      </a:r>
                    </a:p>
                  </a:txBody>
                  <a:tcPr anchor="ctr"/>
                </a:tc>
                <a:tc>
                  <a:txBody>
                    <a:bodyPr/>
                    <a:lstStyle/>
                    <a:p>
                      <a:pPr algn="ctr"/>
                      <a:r>
                        <a:rPr lang="en-IN" dirty="0">
                          <a:solidFill>
                            <a:srgbClr val="00B050"/>
                          </a:solidFill>
                          <a:latin typeface="Arial" panose="020B0604020202020204" pitchFamily="34" charset="0"/>
                          <a:cs typeface="Arial" panose="020B0604020202020204" pitchFamily="34" charset="0"/>
                        </a:rPr>
                        <a:t>'12A'</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73</a:t>
                      </a:r>
                    </a:p>
                  </a:txBody>
                  <a:tcPr anchor="ctr"/>
                </a:tc>
                <a:extLst>
                  <a:ext uri="{0D108BD9-81ED-4DB2-BD59-A6C34878D82A}">
                    <a16:rowId xmlns:a16="http://schemas.microsoft.com/office/drawing/2014/main" val="59236848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102</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431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'01F'</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521</a:t>
                      </a:r>
                    </a:p>
                  </a:txBody>
                  <a:tcPr anchor="ctr"/>
                </a:tc>
                <a:extLst>
                  <a:ext uri="{0D108BD9-81ED-4DB2-BD59-A6C34878D82A}">
                    <a16:rowId xmlns:a16="http://schemas.microsoft.com/office/drawing/2014/main" val="3537021517"/>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346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'17G'</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50</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5895475"/>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101</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'15H'</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521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08834810"/>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105</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204</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'09L'</a:t>
                      </a:r>
                      <a:endParaRPr lang="en-IN" dirty="0">
                        <a:latin typeface="Arial" panose="020B0604020202020204" pitchFamily="34" charset="0"/>
                        <a:cs typeface="Arial" panose="020B0604020202020204" pitchFamily="34" charset="0"/>
                      </a:endParaRPr>
                    </a:p>
                  </a:txBody>
                  <a:tcPr anchor="ctr"/>
                </a:tc>
                <a:tc>
                  <a:txBody>
                    <a:bodyPr/>
                    <a:lstStyle/>
                    <a:p>
                      <a:pPr algn="ctr"/>
                      <a:r>
                        <a:rPr lang="en-IN" dirty="0">
                          <a:latin typeface="Arial" panose="020B0604020202020204" pitchFamily="34" charset="0"/>
                          <a:cs typeface="Arial" panose="020B0604020202020204" pitchFamily="34" charset="0"/>
                        </a:rPr>
                        <a:t>336</a:t>
                      </a:r>
                    </a:p>
                  </a:txBody>
                  <a:tcPr anchor="ctr"/>
                </a:tc>
                <a:extLst>
                  <a:ext uri="{0D108BD9-81ED-4DB2-BD59-A6C34878D82A}">
                    <a16:rowId xmlns:a16="http://schemas.microsoft.com/office/drawing/2014/main" val="201921621"/>
                  </a:ext>
                </a:extLst>
              </a:tr>
              <a:tr h="370840">
                <a:tc>
                  <a:txBody>
                    <a:bodyPr/>
                    <a:lstStyle/>
                    <a:p>
                      <a:r>
                        <a:rPr kumimoji="0" lang="en-IN" kern="1200" noProof="0" dirty="0">
                          <a:solidFill>
                            <a:schemeClr val="tx1"/>
                          </a:solidFill>
                          <a:latin typeface="Arial" panose="020B0604020202020204" pitchFamily="34" charset="0"/>
                          <a:ea typeface="+mn-ea"/>
                          <a:cs typeface="Arial" panose="020B0604020202020204" pitchFamily="34" charset="0"/>
                        </a:rPr>
                        <a:t>106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876</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'24J'</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141</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64920970"/>
                  </a:ext>
                </a:extLst>
              </a:tr>
              <a:tr h="370840">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107</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683</a:t>
                      </a:r>
                      <a:endParaRPr kumimoji="0" lang="en-IN"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'34K'</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1034</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84647798"/>
                  </a:ext>
                </a:extLst>
              </a:tr>
              <a:tr h="370840">
                <a:tc>
                  <a:txBody>
                    <a:bodyPr/>
                    <a:lstStyle/>
                    <a:p>
                      <a:r>
                        <a:rPr lang="en-US" dirty="0">
                          <a:latin typeface="Arial" panose="020B0604020202020204" pitchFamily="34" charset="0"/>
                          <a:cs typeface="Arial" panose="020B0604020202020204" pitchFamily="34" charset="0"/>
                        </a:rPr>
                        <a:t>108</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456</a:t>
                      </a:r>
                      <a:endParaRPr lang="en-IN" dirty="0">
                        <a:latin typeface="Arial" panose="020B0604020202020204" pitchFamily="34" charset="0"/>
                        <a:cs typeface="Arial" panose="020B0604020202020204" pitchFamily="34" charset="0"/>
                      </a:endParaRPr>
                    </a:p>
                  </a:txBody>
                  <a:tcPr anchor="ctr"/>
                </a:tc>
                <a:tc>
                  <a:txBody>
                    <a:bodyPr/>
                    <a:lstStyle/>
                    <a:p>
                      <a:pPr algn="ctr"/>
                      <a:r>
                        <a:rPr kumimoji="0" lang="en-IN" sz="18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'13A'</a:t>
                      </a:r>
                      <a:endParaRPr lang="en-IN"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73</a:t>
                      </a:r>
                      <a:endParaRPr lang="en-IN"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32723746"/>
                  </a:ext>
                </a:extLst>
              </a:tr>
            </a:tbl>
          </a:graphicData>
        </a:graphic>
      </p:graphicFrame>
      <p:sp>
        <p:nvSpPr>
          <p:cNvPr id="5" name="Rectangle 1">
            <a:extLst>
              <a:ext uri="{FF2B5EF4-FFF2-40B4-BE49-F238E27FC236}">
                <a16:creationId xmlns:a16="http://schemas.microsoft.com/office/drawing/2014/main" id="{B76D0B6E-C631-35B3-E85E-F1BBDE8911B8}"/>
              </a:ext>
            </a:extLst>
          </p:cNvPr>
          <p:cNvSpPr>
            <a:spLocks noChangeArrowheads="1"/>
          </p:cNvSpPr>
          <p:nvPr/>
        </p:nvSpPr>
        <p:spPr bwMode="auto">
          <a:xfrm>
            <a:off x="6888088" y="4653136"/>
            <a:ext cx="5256584"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Liberation Mono"/>
                <a:cs typeface="Arial" panose="020B0604020202020204" pitchFamily="34" charset="0"/>
              </a:rPr>
              <a:t>A seat with </a:t>
            </a:r>
            <a:r>
              <a:rPr lang="en-US" altLang="en-US"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Window + Extra Legroom</a:t>
            </a:r>
            <a:r>
              <a:rPr lang="en-US" altLang="en-US" b="1" dirty="0">
                <a:latin typeface="Liberation Mono"/>
                <a:cs typeface="Arial" panose="020B0604020202020204" pitchFamily="34" charset="0"/>
              </a:rPr>
              <a:t> </a:t>
            </a:r>
            <a:r>
              <a:rPr kumimoji="0" lang="en-US" altLang="en-US" b="1" i="0" u="none" strike="noStrike" cap="none" normalizeH="0" baseline="0" dirty="0">
                <a:ln>
                  <a:noFill/>
                </a:ln>
                <a:solidFill>
                  <a:schemeClr val="tx1"/>
                </a:solidFill>
                <a:effectLst/>
                <a:latin typeface="Liberation Mono"/>
                <a:cs typeface="Arial" panose="020B0604020202020204" pitchFamily="34" charset="0"/>
              </a:rPr>
              <a:t>+ USB Charging</a:t>
            </a:r>
            <a:r>
              <a:rPr kumimoji="0" lang="en-US" altLang="en-US" b="0" i="0" u="none" strike="noStrike" cap="none" normalizeH="0" baseline="0" dirty="0">
                <a:ln>
                  <a:noFill/>
                </a:ln>
                <a:solidFill>
                  <a:schemeClr val="tx1"/>
                </a:solidFill>
                <a:effectLst/>
                <a:latin typeface="Liberation Mono"/>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u="none" strike="noStrike" cap="none" normalizeH="0" baseline="0" dirty="0">
                <a:ln>
                  <a:noFill/>
                </a:ln>
                <a:solidFill>
                  <a:schemeClr val="tx1"/>
                </a:solidFill>
                <a:effectLst/>
                <a:latin typeface="Liberation Mono"/>
                <a:cs typeface="Arial" panose="020B0604020202020204" pitchFamily="34" charset="0"/>
              </a:rPr>
              <a:t>Window = </a:t>
            </a:r>
            <a:r>
              <a:rPr lang="en-US" altLang="en-US" b="1" i="1" dirty="0">
                <a:solidFill>
                  <a:srgbClr val="990055"/>
                </a:solidFill>
                <a:latin typeface="Liberation Mono"/>
              </a:rPr>
              <a:t>1</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Extra Legroom = </a:t>
            </a:r>
            <a:r>
              <a:rPr lang="en-US" altLang="en-US" b="1" i="1" dirty="0">
                <a:solidFill>
                  <a:srgbClr val="990055"/>
                </a:solidFill>
                <a:latin typeface="Liberation Mono"/>
              </a:rPr>
              <a:t>8</a:t>
            </a: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400" b="0" i="0" u="none" strike="noStrike" cap="none" normalizeH="0" baseline="0" dirty="0">
              <a:ln>
                <a:noFill/>
              </a:ln>
              <a:solidFill>
                <a:schemeClr val="tx1"/>
              </a:solidFill>
              <a:effectLst/>
              <a:latin typeface="Liberation Mono"/>
              <a:cs typeface="Arial" panose="020B0604020202020204" pitchFamily="34" charset="0"/>
            </a:endParaRPr>
          </a:p>
          <a:p>
            <a:pPr marL="447675" marR="0" lvl="0" indent="-182563" algn="l" defTabSz="1431925"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b="1" i="1" strike="noStrike" cap="none" normalizeH="0" baseline="0" dirty="0">
                <a:ln>
                  <a:noFill/>
                </a:ln>
                <a:solidFill>
                  <a:schemeClr val="tx1"/>
                </a:solidFill>
                <a:effectLst/>
                <a:latin typeface="Liberation Mono"/>
                <a:cs typeface="Arial" panose="020B0604020202020204" pitchFamily="34" charset="0"/>
              </a:rPr>
              <a:t>USB Charging = </a:t>
            </a:r>
            <a:r>
              <a:rPr lang="en-US" altLang="en-US" b="1" i="1" dirty="0">
                <a:solidFill>
                  <a:srgbClr val="990055"/>
                </a:solidFill>
                <a:latin typeface="Liberation Mono"/>
              </a:rPr>
              <a:t>64</a:t>
            </a:r>
          </a:p>
          <a:p>
            <a:pPr marL="265112" marR="0" lvl="0" algn="l" defTabSz="1431925"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C00000"/>
              </a:solidFill>
              <a:effectLst/>
              <a:latin typeface="Liberation Mono"/>
              <a:cs typeface="Arial" panose="020B0604020202020204" pitchFamily="34" charset="0"/>
            </a:endParaRPr>
          </a:p>
          <a:p>
            <a:pPr marL="265112" marR="0" lvl="0" algn="l" defTabSz="1431925" rtl="0" eaLnBrk="0" fontAlgn="base" latinLnBrk="0" hangingPunct="0">
              <a:lnSpc>
                <a:spcPct val="100000"/>
              </a:lnSpc>
              <a:spcBef>
                <a:spcPct val="0"/>
              </a:spcBef>
              <a:spcAft>
                <a:spcPct val="0"/>
              </a:spcAft>
              <a:buClrTx/>
              <a:buSzTx/>
            </a:pPr>
            <a:r>
              <a:rPr kumimoji="0" lang="en-US" altLang="en-US" sz="2000" b="0" i="0" u="none" strike="noStrike" cap="none" normalizeH="0" baseline="0" dirty="0">
                <a:ln>
                  <a:noFill/>
                </a:ln>
                <a:solidFill>
                  <a:srgbClr val="C00000"/>
                </a:solidFill>
                <a:effectLst/>
                <a:latin typeface="Liberation Mono"/>
                <a:cs typeface="Arial" panose="020B0604020202020204" pitchFamily="34" charset="0"/>
              </a:rPr>
              <a:t>→ Total </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a:t>
            </a:r>
            <a:r>
              <a:rPr lang="en-US" altLang="en-US" sz="2000" dirty="0">
                <a:solidFill>
                  <a:srgbClr val="990055"/>
                </a:solidFill>
                <a:latin typeface="Liberation Mono"/>
              </a:rPr>
              <a:t>1</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8</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64</a:t>
            </a:r>
            <a:r>
              <a:rPr kumimoji="0" lang="en-US" altLang="en-US" sz="2000" b="0" i="0" u="none" strike="noStrike" cap="none" normalizeH="0" baseline="0" dirty="0">
                <a:ln>
                  <a:noFill/>
                </a:ln>
                <a:solidFill>
                  <a:schemeClr val="tx1"/>
                </a:solidFill>
                <a:effectLst/>
                <a:latin typeface="Liberation Mono"/>
                <a:cs typeface="Arial" panose="020B0604020202020204" pitchFamily="34" charset="0"/>
              </a:rPr>
              <a:t> = </a:t>
            </a:r>
            <a:r>
              <a:rPr lang="en-US" altLang="en-US" sz="2000" dirty="0">
                <a:solidFill>
                  <a:srgbClr val="990055"/>
                </a:solidFill>
                <a:latin typeface="Liberation Mono"/>
              </a:rPr>
              <a:t>73</a:t>
            </a:r>
          </a:p>
        </p:txBody>
      </p:sp>
      <p:sp>
        <p:nvSpPr>
          <p:cNvPr id="10" name="TextBox 9">
            <a:extLst>
              <a:ext uri="{FF2B5EF4-FFF2-40B4-BE49-F238E27FC236}">
                <a16:creationId xmlns:a16="http://schemas.microsoft.com/office/drawing/2014/main" id="{B3E46BDC-50A5-917F-4956-E78E68492C68}"/>
              </a:ext>
            </a:extLst>
          </p:cNvPr>
          <p:cNvSpPr txBox="1"/>
          <p:nvPr/>
        </p:nvSpPr>
        <p:spPr>
          <a:xfrm>
            <a:off x="119336" y="5877272"/>
            <a:ext cx="684076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p:txBody>
      </p:sp>
      <p:sp>
        <p:nvSpPr>
          <p:cNvPr id="7" name="TextBox 6">
            <a:extLst>
              <a:ext uri="{FF2B5EF4-FFF2-40B4-BE49-F238E27FC236}">
                <a16:creationId xmlns:a16="http://schemas.microsoft.com/office/drawing/2014/main" id="{11518D75-F919-C554-09D1-80D294CBFCC4}"/>
              </a:ext>
            </a:extLst>
          </p:cNvPr>
          <p:cNvSpPr txBox="1"/>
          <p:nvPr/>
        </p:nvSpPr>
        <p:spPr>
          <a:xfrm>
            <a:off x="4715196" y="692696"/>
            <a:ext cx="2388916" cy="400110"/>
          </a:xfrm>
          <a:prstGeom prst="rect">
            <a:avLst/>
          </a:prstGeom>
          <a:noFill/>
        </p:spPr>
        <p:txBody>
          <a:bodyPr wrap="square">
            <a:spAutoFit/>
          </a:bodyPr>
          <a:lstStyle/>
          <a:p>
            <a:r>
              <a:rPr lang="en-IN" sz="2000" b="1" dirty="0">
                <a:latin typeface="Liberation Mono"/>
              </a:rPr>
              <a:t>Table:- airline_seats</a:t>
            </a:r>
            <a:endParaRPr lang="en-IN" sz="2000" b="1" dirty="0"/>
          </a:p>
        </p:txBody>
      </p:sp>
      <p:sp>
        <p:nvSpPr>
          <p:cNvPr id="11" name="Rectangle 10">
            <a:extLst>
              <a:ext uri="{FF2B5EF4-FFF2-40B4-BE49-F238E27FC236}">
                <a16:creationId xmlns:a16="http://schemas.microsoft.com/office/drawing/2014/main" id="{FCCA1FE9-2202-EF54-BE24-23C919C4CBEA}"/>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example.</a:t>
            </a:r>
          </a:p>
        </p:txBody>
      </p:sp>
    </p:spTree>
    <p:extLst>
      <p:ext uri="{BB962C8B-B14F-4D97-AF65-F5344CB8AC3E}">
        <p14:creationId xmlns:p14="http://schemas.microsoft.com/office/powerpoint/2010/main" val="291234995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75B-94C6-7763-E257-7B65DBBE8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D71731-C6C5-DC82-B823-9544FFE3AF7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bitwise</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B3D3050E-53AE-06B4-6C4D-8AA547A2D045}"/>
              </a:ext>
            </a:extLst>
          </p:cNvPr>
          <p:cNvSpPr txBox="1"/>
          <p:nvPr/>
        </p:nvSpPr>
        <p:spPr>
          <a:xfrm>
            <a:off x="4946968" y="984785"/>
            <a:ext cx="6838232" cy="532453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'12A'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102</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'01F'</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103</a:t>
            </a:r>
            <a:r>
              <a:rPr lang="en-IN" dirty="0">
                <a:latin typeface="Liberation Mono"/>
              </a:rPr>
              <a:t>, </a:t>
            </a:r>
            <a:r>
              <a:rPr lang="en-IN" dirty="0">
                <a:solidFill>
                  <a:srgbClr val="990055"/>
                </a:solidFill>
                <a:latin typeface="Liberation Mono"/>
              </a:rPr>
              <a:t>346</a:t>
            </a:r>
            <a:r>
              <a:rPr lang="en-IN" dirty="0">
                <a:latin typeface="Liberation Mono"/>
              </a:rPr>
              <a:t>, </a:t>
            </a:r>
            <a:r>
              <a:rPr lang="en-IN" dirty="0">
                <a:solidFill>
                  <a:srgbClr val="00B050"/>
                </a:solidFill>
                <a:latin typeface="Liberation Mono"/>
              </a:rPr>
              <a:t>'17G'</a:t>
            </a:r>
            <a:r>
              <a:rPr lang="en-IN" dirty="0">
                <a:latin typeface="Liberation Mono"/>
              </a:rPr>
              <a:t>, </a:t>
            </a:r>
            <a:r>
              <a:rPr lang="en-IN" dirty="0">
                <a:solidFill>
                  <a:srgbClr val="990055"/>
                </a:solidFill>
                <a:latin typeface="Liberation Mono"/>
              </a:rPr>
              <a:t>50</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104</a:t>
            </a:r>
            <a:r>
              <a:rPr lang="en-IN" dirty="0">
                <a:latin typeface="Liberation Mono"/>
              </a:rPr>
              <a:t>, </a:t>
            </a:r>
            <a:r>
              <a:rPr lang="en-IN" dirty="0">
                <a:solidFill>
                  <a:srgbClr val="990055"/>
                </a:solidFill>
                <a:latin typeface="Liberation Mono"/>
              </a:rPr>
              <a:t>101</a:t>
            </a:r>
            <a:r>
              <a:rPr lang="en-IN" dirty="0">
                <a:latin typeface="Liberation Mono"/>
              </a:rPr>
              <a:t>, </a:t>
            </a:r>
            <a:r>
              <a:rPr lang="en-IN" dirty="0">
                <a:solidFill>
                  <a:srgbClr val="00B050"/>
                </a:solidFill>
                <a:latin typeface="Liberation Mono"/>
              </a:rPr>
              <a:t>'15H'</a:t>
            </a:r>
            <a:r>
              <a:rPr lang="en-IN" dirty="0">
                <a:latin typeface="Liberation Mono"/>
              </a:rPr>
              <a:t>, </a:t>
            </a:r>
            <a:r>
              <a:rPr lang="en-IN" dirty="0">
                <a:solidFill>
                  <a:srgbClr val="990055"/>
                </a:solidFill>
                <a:latin typeface="Liberation Mono"/>
              </a:rPr>
              <a:t>521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105</a:t>
            </a:r>
            <a:r>
              <a:rPr lang="en-IN" dirty="0">
                <a:latin typeface="Liberation Mono"/>
              </a:rPr>
              <a:t>, </a:t>
            </a:r>
            <a:r>
              <a:rPr lang="en-IN" dirty="0">
                <a:solidFill>
                  <a:srgbClr val="990055"/>
                </a:solidFill>
                <a:latin typeface="Liberation Mono"/>
              </a:rPr>
              <a:t>204</a:t>
            </a:r>
            <a:r>
              <a:rPr lang="en-IN" dirty="0">
                <a:latin typeface="Liberation Mono"/>
              </a:rPr>
              <a:t>, </a:t>
            </a:r>
            <a:r>
              <a:rPr lang="en-IN" dirty="0">
                <a:solidFill>
                  <a:srgbClr val="00B050"/>
                </a:solidFill>
                <a:latin typeface="Liberation Mono"/>
              </a:rPr>
              <a:t>'09L'</a:t>
            </a:r>
            <a:r>
              <a:rPr lang="en-IN" dirty="0">
                <a:latin typeface="Liberation Mono"/>
              </a:rPr>
              <a:t>, </a:t>
            </a:r>
            <a:r>
              <a:rPr lang="en-IN" dirty="0">
                <a:solidFill>
                  <a:srgbClr val="990055"/>
                </a:solidFill>
                <a:latin typeface="Liberation Mono"/>
              </a:rPr>
              <a:t>336</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106</a:t>
            </a:r>
            <a:r>
              <a:rPr lang="en-IN" dirty="0">
                <a:latin typeface="Liberation Mono"/>
              </a:rPr>
              <a:t>, </a:t>
            </a:r>
            <a:r>
              <a:rPr lang="en-IN" dirty="0">
                <a:solidFill>
                  <a:srgbClr val="990055"/>
                </a:solidFill>
                <a:latin typeface="Liberation Mono"/>
              </a:rPr>
              <a:t>876</a:t>
            </a:r>
            <a:r>
              <a:rPr lang="en-IN" dirty="0">
                <a:latin typeface="Liberation Mono"/>
              </a:rPr>
              <a:t>, </a:t>
            </a:r>
            <a:r>
              <a:rPr lang="en-IN" dirty="0">
                <a:solidFill>
                  <a:srgbClr val="00B050"/>
                </a:solidFill>
                <a:latin typeface="Liberation Mono"/>
              </a:rPr>
              <a:t>'24J'</a:t>
            </a:r>
            <a:r>
              <a:rPr lang="en-IN" dirty="0">
                <a:latin typeface="Liberation Mono"/>
              </a:rPr>
              <a:t>, </a:t>
            </a:r>
            <a:r>
              <a:rPr lang="en-IN" dirty="0">
                <a:solidFill>
                  <a:srgbClr val="990055"/>
                </a:solidFill>
                <a:latin typeface="Liberation Mono"/>
              </a:rPr>
              <a:t>141</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107</a:t>
            </a:r>
            <a:r>
              <a:rPr lang="en-IN" dirty="0">
                <a:latin typeface="Liberation Mono"/>
              </a:rPr>
              <a:t>, </a:t>
            </a:r>
            <a:r>
              <a:rPr lang="en-IN" dirty="0">
                <a:solidFill>
                  <a:srgbClr val="990055"/>
                </a:solidFill>
                <a:latin typeface="Liberation Mono"/>
              </a:rPr>
              <a:t>683</a:t>
            </a:r>
            <a:r>
              <a:rPr lang="en-IN" dirty="0">
                <a:latin typeface="Liberation Mono"/>
              </a:rPr>
              <a:t>, </a:t>
            </a:r>
            <a:r>
              <a:rPr lang="en-IN" dirty="0">
                <a:solidFill>
                  <a:srgbClr val="00B050"/>
                </a:solidFill>
                <a:latin typeface="Liberation Mono"/>
              </a:rPr>
              <a:t>'34K'</a:t>
            </a:r>
            <a:r>
              <a:rPr lang="en-IN" dirty="0">
                <a:latin typeface="Liberation Mono"/>
              </a:rPr>
              <a:t>, </a:t>
            </a:r>
            <a:r>
              <a:rPr lang="en-IN" dirty="0">
                <a:solidFill>
                  <a:srgbClr val="990055"/>
                </a:solidFill>
                <a:latin typeface="Liberation Mono"/>
              </a:rPr>
              <a:t>1034</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INSERT</a:t>
            </a:r>
            <a:r>
              <a:rPr lang="en-IN" dirty="0">
                <a:latin typeface="Liberation Mono"/>
              </a:rPr>
              <a:t> </a:t>
            </a:r>
            <a:r>
              <a:rPr lang="en-IN" dirty="0">
                <a:solidFill>
                  <a:srgbClr val="0077AA"/>
                </a:solidFill>
                <a:latin typeface="Liberation Mono"/>
                <a:cs typeface="Times New Roman" panose="02020603050405020304" pitchFamily="18" charset="0"/>
              </a:rPr>
              <a:t>INTO</a:t>
            </a:r>
            <a:r>
              <a:rPr lang="en-IN" dirty="0">
                <a:latin typeface="Liberation Mono"/>
              </a:rPr>
              <a:t> airline_seats (seat_id, flight_id, seat_number, features) </a:t>
            </a:r>
            <a:r>
              <a:rPr lang="en-IN" dirty="0">
                <a:solidFill>
                  <a:srgbClr val="0077AA"/>
                </a:solidFill>
                <a:latin typeface="Liberation Mono"/>
                <a:cs typeface="Times New Roman" panose="02020603050405020304" pitchFamily="18" charset="0"/>
              </a:rPr>
              <a:t>VALUES</a:t>
            </a:r>
            <a:r>
              <a:rPr lang="en-IN" dirty="0">
                <a:latin typeface="Liberation Mono"/>
              </a:rPr>
              <a:t> (</a:t>
            </a:r>
            <a:r>
              <a:rPr lang="en-IN" dirty="0">
                <a:solidFill>
                  <a:srgbClr val="990055"/>
                </a:solidFill>
                <a:latin typeface="Liberation Mono"/>
              </a:rPr>
              <a:t>108</a:t>
            </a:r>
            <a:r>
              <a:rPr lang="en-IN" dirty="0">
                <a:latin typeface="Liberation Mono"/>
              </a:rPr>
              <a:t>, </a:t>
            </a:r>
            <a:r>
              <a:rPr lang="en-IN" dirty="0">
                <a:solidFill>
                  <a:srgbClr val="990055"/>
                </a:solidFill>
                <a:latin typeface="Liberation Mono"/>
              </a:rPr>
              <a:t>456</a:t>
            </a:r>
            <a:r>
              <a:rPr lang="en-IN" dirty="0">
                <a:latin typeface="Liberation Mono"/>
              </a:rPr>
              <a:t>, </a:t>
            </a:r>
            <a:r>
              <a:rPr lang="en-IN" dirty="0">
                <a:solidFill>
                  <a:srgbClr val="00B050"/>
                </a:solidFill>
                <a:latin typeface="Liberation Mono"/>
              </a:rPr>
              <a:t>'13A'</a:t>
            </a:r>
            <a:r>
              <a:rPr lang="en-IN" dirty="0">
                <a:latin typeface="Liberation Mono"/>
              </a:rPr>
              <a:t>, </a:t>
            </a:r>
            <a:r>
              <a:rPr lang="en-IN" dirty="0">
                <a:solidFill>
                  <a:srgbClr val="990055"/>
                </a:solidFill>
                <a:latin typeface="Liberation Mono"/>
              </a:rPr>
              <a:t>73</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sz="2000" b="1" dirty="0">
                <a:latin typeface="Liberation Mono"/>
              </a:rPr>
              <a:t>. . .</a:t>
            </a:r>
          </a:p>
        </p:txBody>
      </p:sp>
      <p:graphicFrame>
        <p:nvGraphicFramePr>
          <p:cNvPr id="5" name="Table 4">
            <a:extLst>
              <a:ext uri="{FF2B5EF4-FFF2-40B4-BE49-F238E27FC236}">
                <a16:creationId xmlns:a16="http://schemas.microsoft.com/office/drawing/2014/main" id="{4B5503D8-116D-A799-38B1-AB77DED7F585}"/>
              </a:ext>
            </a:extLst>
          </p:cNvPr>
          <p:cNvGraphicFramePr>
            <a:graphicFrameLocks noGrp="1"/>
          </p:cNvGraphicFramePr>
          <p:nvPr>
            <p:extLst>
              <p:ext uri="{D42A27DB-BD31-4B8C-83A1-F6EECF244321}">
                <p14:modId xmlns:p14="http://schemas.microsoft.com/office/powerpoint/2010/main" val="2342565186"/>
              </p:ext>
            </p:extLst>
          </p:nvPr>
        </p:nvGraphicFramePr>
        <p:xfrm>
          <a:off x="407367" y="1127343"/>
          <a:ext cx="4104456" cy="4434840"/>
        </p:xfrm>
        <a:graphic>
          <a:graphicData uri="http://schemas.openxmlformats.org/drawingml/2006/table">
            <a:tbl>
              <a:tblPr firstRow="1" bandRow="1">
                <a:tableStyleId>{5940675A-B579-460E-94D1-54222C63F5DA}</a:tableStyleId>
              </a:tblPr>
              <a:tblGrid>
                <a:gridCol w="2448271">
                  <a:extLst>
                    <a:ext uri="{9D8B030D-6E8A-4147-A177-3AD203B41FA5}">
                      <a16:colId xmlns:a16="http://schemas.microsoft.com/office/drawing/2014/main" val="2512169847"/>
                    </a:ext>
                  </a:extLst>
                </a:gridCol>
                <a:gridCol w="1656185">
                  <a:extLst>
                    <a:ext uri="{9D8B030D-6E8A-4147-A177-3AD203B41FA5}">
                      <a16:colId xmlns:a16="http://schemas.microsoft.com/office/drawing/2014/main" val="413594051"/>
                    </a:ext>
                  </a:extLst>
                </a:gridCol>
              </a:tblGrid>
              <a:tr h="370840">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Feature</a:t>
                      </a:r>
                    </a:p>
                  </a:txBody>
                  <a:tcPr anchor="ctr">
                    <a:solidFill>
                      <a:srgbClr val="FFFF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Decimal Value</a:t>
                      </a:r>
                    </a:p>
                  </a:txBody>
                  <a:tcPr anchor="ctr">
                    <a:solidFill>
                      <a:srgbClr val="FFFF00"/>
                    </a:solidFill>
                  </a:tcPr>
                </a:tc>
                <a:extLst>
                  <a:ext uri="{0D108BD9-81ED-4DB2-BD59-A6C34878D82A}">
                    <a16:rowId xmlns:a16="http://schemas.microsoft.com/office/drawing/2014/main" val="3212817713"/>
                  </a:ext>
                </a:extLst>
              </a:tr>
              <a:tr h="370840">
                <a:tc>
                  <a:txBody>
                    <a:bodyPr/>
                    <a:lstStyle/>
                    <a:p>
                      <a:r>
                        <a:rPr lang="en-IN" dirty="0">
                          <a:latin typeface="Arial" panose="020B0604020202020204" pitchFamily="34" charset="0"/>
                          <a:cs typeface="Arial" panose="020B0604020202020204" pitchFamily="34" charset="0"/>
                        </a:rPr>
                        <a:t>Window seat</a:t>
                      </a:r>
                    </a:p>
                  </a:txBody>
                  <a:tcPr anchor="ctr"/>
                </a:tc>
                <a:tc>
                  <a:txBody>
                    <a:bodyPr/>
                    <a:lstStyle/>
                    <a:p>
                      <a:pPr algn="ctr"/>
                      <a:r>
                        <a:rPr lang="en-IN"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92368481"/>
                  </a:ext>
                </a:extLst>
              </a:tr>
              <a:tr h="370840">
                <a:tc>
                  <a:txBody>
                    <a:bodyPr/>
                    <a:lstStyle/>
                    <a:p>
                      <a:r>
                        <a:rPr lang="en-IN" dirty="0">
                          <a:latin typeface="Arial" panose="020B0604020202020204" pitchFamily="34" charset="0"/>
                          <a:cs typeface="Arial" panose="020B0604020202020204" pitchFamily="34" charset="0"/>
                        </a:rPr>
                        <a:t>Aisle seat</a:t>
                      </a:r>
                    </a:p>
                  </a:txBody>
                  <a:tcPr anchor="ctr"/>
                </a:tc>
                <a:tc>
                  <a:txBody>
                    <a:bodyPr/>
                    <a:lstStyle/>
                    <a:p>
                      <a:pPr algn="ctr"/>
                      <a:r>
                        <a:rPr lang="en-IN">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3537021517"/>
                  </a:ext>
                </a:extLst>
              </a:tr>
              <a:tr h="370840">
                <a:tc>
                  <a:txBody>
                    <a:bodyPr/>
                    <a:lstStyle/>
                    <a:p>
                      <a:r>
                        <a:rPr lang="en-IN" dirty="0">
                          <a:latin typeface="Arial" panose="020B0604020202020204" pitchFamily="34" charset="0"/>
                          <a:cs typeface="Arial" panose="020B0604020202020204" pitchFamily="34" charset="0"/>
                        </a:rPr>
                        <a:t>Exit row</a:t>
                      </a:r>
                    </a:p>
                  </a:txBody>
                  <a:tcPr anchor="ctr"/>
                </a:tc>
                <a:tc>
                  <a:txBody>
                    <a:bodyPr/>
                    <a:lstStyle/>
                    <a:p>
                      <a:pPr algn="ctr"/>
                      <a:r>
                        <a:rPr lang="en-IN" dirty="0">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845895475"/>
                  </a:ext>
                </a:extLst>
              </a:tr>
              <a:tr h="370840">
                <a:tc>
                  <a:txBody>
                    <a:bodyPr/>
                    <a:lstStyle/>
                    <a:p>
                      <a:r>
                        <a:rPr lang="en-IN" dirty="0">
                          <a:latin typeface="Arial" panose="020B0604020202020204" pitchFamily="34" charset="0"/>
                          <a:cs typeface="Arial" panose="020B0604020202020204" pitchFamily="34" charset="0"/>
                        </a:rPr>
                        <a:t>Extra legroom</a:t>
                      </a:r>
                    </a:p>
                  </a:txBody>
                  <a:tcPr anchor="ctr"/>
                </a:tc>
                <a:tc>
                  <a:txBody>
                    <a:bodyPr/>
                    <a:lstStyle/>
                    <a:p>
                      <a:pPr algn="ctr"/>
                      <a:r>
                        <a:rPr lang="en-IN">
                          <a:latin typeface="Arial" panose="020B0604020202020204" pitchFamily="34" charset="0"/>
                          <a:cs typeface="Arial" panose="020B0604020202020204" pitchFamily="34" charset="0"/>
                        </a:rPr>
                        <a:t>8</a:t>
                      </a:r>
                    </a:p>
                  </a:txBody>
                  <a:tcPr anchor="ctr"/>
                </a:tc>
                <a:extLst>
                  <a:ext uri="{0D108BD9-81ED-4DB2-BD59-A6C34878D82A}">
                    <a16:rowId xmlns:a16="http://schemas.microsoft.com/office/drawing/2014/main" val="2908834810"/>
                  </a:ext>
                </a:extLst>
              </a:tr>
              <a:tr h="370840">
                <a:tc>
                  <a:txBody>
                    <a:bodyPr/>
                    <a:lstStyle/>
                    <a:p>
                      <a:r>
                        <a:rPr lang="en-IN" dirty="0">
                          <a:latin typeface="Arial" panose="020B0604020202020204" pitchFamily="34" charset="0"/>
                          <a:cs typeface="Arial" panose="020B0604020202020204" pitchFamily="34" charset="0"/>
                        </a:rPr>
                        <a:t>Near restroom</a:t>
                      </a:r>
                    </a:p>
                  </a:txBody>
                  <a:tcPr anchor="ctr"/>
                </a:tc>
                <a:tc>
                  <a:txBody>
                    <a:bodyPr/>
                    <a:lstStyle/>
                    <a:p>
                      <a:pPr algn="ctr"/>
                      <a:r>
                        <a:rPr lang="en-IN" dirty="0">
                          <a:latin typeface="Arial" panose="020B0604020202020204" pitchFamily="34" charset="0"/>
                          <a:cs typeface="Arial" panose="020B0604020202020204" pitchFamily="34" charset="0"/>
                        </a:rPr>
                        <a:t>16</a:t>
                      </a:r>
                    </a:p>
                  </a:txBody>
                  <a:tcPr anchor="ctr"/>
                </a:tc>
                <a:extLst>
                  <a:ext uri="{0D108BD9-81ED-4DB2-BD59-A6C34878D82A}">
                    <a16:rowId xmlns:a16="http://schemas.microsoft.com/office/drawing/2014/main" val="201921621"/>
                  </a:ext>
                </a:extLst>
              </a:tr>
              <a:tr h="370840">
                <a:tc>
                  <a:txBody>
                    <a:bodyPr/>
                    <a:lstStyle/>
                    <a:p>
                      <a:r>
                        <a:rPr lang="en-IN" dirty="0">
                          <a:latin typeface="Arial" panose="020B0604020202020204" pitchFamily="34" charset="0"/>
                          <a:cs typeface="Arial" panose="020B0604020202020204" pitchFamily="34" charset="0"/>
                        </a:rPr>
                        <a:t>Power outlet available</a:t>
                      </a:r>
                    </a:p>
                  </a:txBody>
                  <a:tcPr anchor="ctr"/>
                </a:tc>
                <a:tc>
                  <a:txBody>
                    <a:bodyPr/>
                    <a:lstStyle/>
                    <a:p>
                      <a:pPr algn="ctr"/>
                      <a:r>
                        <a:rPr lang="en-IN" dirty="0">
                          <a:latin typeface="Arial" panose="020B0604020202020204" pitchFamily="34" charset="0"/>
                          <a:cs typeface="Arial" panose="020B0604020202020204" pitchFamily="34" charset="0"/>
                        </a:rPr>
                        <a:t>32</a:t>
                      </a:r>
                    </a:p>
                  </a:txBody>
                  <a:tcPr anchor="ctr"/>
                </a:tc>
                <a:extLst>
                  <a:ext uri="{0D108BD9-81ED-4DB2-BD59-A6C34878D82A}">
                    <a16:rowId xmlns:a16="http://schemas.microsoft.com/office/drawing/2014/main" val="2964920970"/>
                  </a:ext>
                </a:extLst>
              </a:tr>
              <a:tr h="370840">
                <a:tc>
                  <a:txBody>
                    <a:bodyPr/>
                    <a:lstStyle/>
                    <a:p>
                      <a:r>
                        <a:rPr lang="en-IN" dirty="0">
                          <a:latin typeface="Arial" panose="020B0604020202020204" pitchFamily="34" charset="0"/>
                          <a:cs typeface="Arial" panose="020B0604020202020204" pitchFamily="34" charset="0"/>
                        </a:rPr>
                        <a:t>USB charging</a:t>
                      </a:r>
                    </a:p>
                  </a:txBody>
                  <a:tcPr anchor="ctr"/>
                </a:tc>
                <a:tc>
                  <a:txBody>
                    <a:bodyPr/>
                    <a:lstStyle/>
                    <a:p>
                      <a:pPr algn="ctr"/>
                      <a:r>
                        <a:rPr lang="en-IN" dirty="0">
                          <a:latin typeface="Arial" panose="020B0604020202020204" pitchFamily="34" charset="0"/>
                          <a:cs typeface="Arial" panose="020B0604020202020204" pitchFamily="34" charset="0"/>
                        </a:rPr>
                        <a:t>64</a:t>
                      </a:r>
                    </a:p>
                  </a:txBody>
                  <a:tcPr anchor="ctr"/>
                </a:tc>
                <a:extLst>
                  <a:ext uri="{0D108BD9-81ED-4DB2-BD59-A6C34878D82A}">
                    <a16:rowId xmlns:a16="http://schemas.microsoft.com/office/drawing/2014/main" val="3784647798"/>
                  </a:ext>
                </a:extLst>
              </a:tr>
              <a:tr h="370840">
                <a:tc>
                  <a:txBody>
                    <a:bodyPr/>
                    <a:lstStyle/>
                    <a:p>
                      <a:r>
                        <a:rPr lang="en-IN" dirty="0">
                          <a:latin typeface="Arial" panose="020B0604020202020204" pitchFamily="34" charset="0"/>
                          <a:cs typeface="Arial" panose="020B0604020202020204" pitchFamily="34" charset="0"/>
                        </a:rPr>
                        <a:t>Reclining seat</a:t>
                      </a:r>
                    </a:p>
                  </a:txBody>
                  <a:tcPr anchor="ctr"/>
                </a:tc>
                <a:tc>
                  <a:txBody>
                    <a:bodyPr/>
                    <a:lstStyle/>
                    <a:p>
                      <a:pPr algn="ctr"/>
                      <a:r>
                        <a:rPr lang="en-IN" dirty="0">
                          <a:latin typeface="Arial" panose="020B0604020202020204" pitchFamily="34" charset="0"/>
                          <a:cs typeface="Arial" panose="020B0604020202020204" pitchFamily="34" charset="0"/>
                        </a:rPr>
                        <a:t>128</a:t>
                      </a:r>
                    </a:p>
                  </a:txBody>
                  <a:tcPr anchor="ctr"/>
                </a:tc>
                <a:extLst>
                  <a:ext uri="{0D108BD9-81ED-4DB2-BD59-A6C34878D82A}">
                    <a16:rowId xmlns:a16="http://schemas.microsoft.com/office/drawing/2014/main" val="2332723746"/>
                  </a:ext>
                </a:extLst>
              </a:tr>
              <a:tr h="118824">
                <a:tc>
                  <a:txBody>
                    <a:bodyPr/>
                    <a:lstStyle/>
                    <a:p>
                      <a:pPr algn="l"/>
                      <a:r>
                        <a:rPr lang="en-US" b="0" dirty="0">
                          <a:latin typeface="Arial" panose="020B0604020202020204" pitchFamily="34" charset="0"/>
                          <a:cs typeface="Arial" panose="020B0604020202020204" pitchFamily="34" charset="0"/>
                        </a:rPr>
                        <a:t>Frist class seat</a:t>
                      </a:r>
                      <a:endParaRPr lang="en-IN" b="0"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256</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8003468"/>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class seat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512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5747252"/>
                  </a:ext>
                </a:extLst>
              </a:tr>
              <a:tr h="118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Economy Class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1024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636142"/>
                  </a:ext>
                </a:extLst>
              </a:tr>
            </a:tbl>
          </a:graphicData>
        </a:graphic>
      </p:graphicFrame>
      <p:sp>
        <p:nvSpPr>
          <p:cNvPr id="6" name="TextBox 5">
            <a:extLst>
              <a:ext uri="{FF2B5EF4-FFF2-40B4-BE49-F238E27FC236}">
                <a16:creationId xmlns:a16="http://schemas.microsoft.com/office/drawing/2014/main" id="{C7A8E2F5-DA27-9A56-A69F-7AD27C018370}"/>
              </a:ext>
            </a:extLst>
          </p:cNvPr>
          <p:cNvSpPr txBox="1"/>
          <p:nvPr/>
        </p:nvSpPr>
        <p:spPr>
          <a:xfrm>
            <a:off x="407367" y="629597"/>
            <a:ext cx="1728193" cy="400110"/>
          </a:xfrm>
          <a:prstGeom prst="rect">
            <a:avLst/>
          </a:prstGeom>
          <a:noFill/>
        </p:spPr>
        <p:txBody>
          <a:bodyPr wrap="square">
            <a:spAutoFit/>
          </a:bodyPr>
          <a:lstStyle/>
          <a:p>
            <a:r>
              <a:rPr lang="en-IN" sz="2000" b="1" dirty="0">
                <a:latin typeface="Liberation Mono"/>
              </a:rPr>
              <a:t>Table:- bitwise</a:t>
            </a:r>
            <a:endParaRPr lang="en-IN" sz="2000" b="1" dirty="0"/>
          </a:p>
        </p:txBody>
      </p:sp>
      <p:sp>
        <p:nvSpPr>
          <p:cNvPr id="2" name="Rectangle 1">
            <a:extLst>
              <a:ext uri="{FF2B5EF4-FFF2-40B4-BE49-F238E27FC236}">
                <a16:creationId xmlns:a16="http://schemas.microsoft.com/office/drawing/2014/main" id="{F73A285F-D48F-C76A-2F9D-E420A4EC3526}"/>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Bitwise ( </a:t>
            </a:r>
            <a:r>
              <a:rPr lang="en-IN" sz="2000" b="1" dirty="0">
                <a:solidFill>
                  <a:srgbClr val="3939F5"/>
                </a:solidFill>
                <a:latin typeface="Arial" panose="020B0604020202020204" pitchFamily="34" charset="0"/>
                <a:cs typeface="Arial" panose="020B0604020202020204" pitchFamily="34" charset="0"/>
              </a:rPr>
              <a:t>&amp;</a:t>
            </a:r>
            <a:r>
              <a:rPr lang="en-IN" sz="2000" dirty="0">
                <a:solidFill>
                  <a:schemeClr val="accent2">
                    <a:lumMod val="50000"/>
                  </a:schemeClr>
                </a:solidFill>
                <a:latin typeface="Arial" panose="020B0604020202020204" pitchFamily="34" charset="0"/>
                <a:cs typeface="Arial" panose="020B0604020202020204" pitchFamily="34" charset="0"/>
              </a:rPr>
              <a:t> ) insert example.</a:t>
            </a:r>
          </a:p>
        </p:txBody>
      </p:sp>
    </p:spTree>
    <p:extLst>
      <p:ext uri="{BB962C8B-B14F-4D97-AF65-F5344CB8AC3E}">
        <p14:creationId xmlns:p14="http://schemas.microsoft.com/office/powerpoint/2010/main" val="17095674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829-29FB-F9FB-CC37-C7A948F55B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E88D49-9A28-90F3-82AF-003B21F9F93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bitwise search</a:t>
            </a:r>
            <a:endParaRPr lang="en-IN" sz="3200" i="1" dirty="0">
              <a:solidFill>
                <a:srgbClr val="FF9900"/>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B76596D3-7536-0B46-9F07-BD5CBE29E37A}"/>
              </a:ext>
            </a:extLst>
          </p:cNvPr>
          <p:cNvSpPr/>
          <p:nvPr/>
        </p:nvSpPr>
        <p:spPr>
          <a:xfrm>
            <a:off x="241200" y="259200"/>
            <a:ext cx="5112568" cy="369332"/>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2">
                    <a:lumMod val="50000"/>
                  </a:schemeClr>
                </a:solidFill>
                <a:latin typeface="Arial" panose="020B0604020202020204" pitchFamily="34" charset="0"/>
                <a:cs typeface="Arial" panose="020B0604020202020204" pitchFamily="34" charset="0"/>
              </a:rPr>
              <a:t>Bitwise ( &amp; ) Select Example</a:t>
            </a:r>
          </a:p>
        </p:txBody>
      </p:sp>
      <p:sp>
        <p:nvSpPr>
          <p:cNvPr id="12" name="TextBox 11">
            <a:extLst>
              <a:ext uri="{FF2B5EF4-FFF2-40B4-BE49-F238E27FC236}">
                <a16:creationId xmlns:a16="http://schemas.microsoft.com/office/drawing/2014/main" id="{DF129D82-5DE0-6C2E-19B7-63AAF1AEEDDE}"/>
              </a:ext>
            </a:extLst>
          </p:cNvPr>
          <p:cNvSpPr txBox="1"/>
          <p:nvPr/>
        </p:nvSpPr>
        <p:spPr>
          <a:xfrm>
            <a:off x="206492" y="1340768"/>
            <a:ext cx="11722156"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16</a:t>
            </a:r>
            <a:r>
              <a:rPr lang="en-US"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 </a:t>
            </a:r>
            <a:r>
              <a:rPr lang="en-US" dirty="0">
                <a:latin typeface="Liberation Mono"/>
              </a:rPr>
              <a:t>airline_seats a, bitwise b</a:t>
            </a:r>
            <a:r>
              <a:rPr lang="en-US" dirty="0">
                <a:solidFill>
                  <a:srgbClr val="0077AA"/>
                </a:solidFill>
                <a:latin typeface="Liberation Mono"/>
                <a:cs typeface="Times New Roman" panose="02020603050405020304" pitchFamily="18" charset="0"/>
              </a:rPr>
              <a:t> WHERE </a:t>
            </a:r>
            <a:r>
              <a:rPr lang="en-US" dirty="0">
                <a:latin typeface="Liberation Mono"/>
              </a:rPr>
              <a:t>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 </a:t>
            </a:r>
            <a:r>
              <a:rPr lang="en-US" dirty="0">
                <a:solidFill>
                  <a:srgbClr val="3939F5"/>
                </a:solidFill>
                <a:latin typeface="Liberation Mono"/>
              </a:rPr>
              <a:t>|</a:t>
            </a:r>
            <a:r>
              <a:rPr lang="en-US" dirty="0">
                <a:solidFill>
                  <a:srgbClr val="990055"/>
                </a:solidFill>
                <a:latin typeface="Liberation Mono"/>
              </a:rPr>
              <a:t> 128</a:t>
            </a:r>
            <a:r>
              <a:rPr lang="en-US" dirty="0">
                <a:latin typeface="Liberation Mono"/>
              </a:rPr>
              <a:t>); </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cs typeface="Times New Roman" panose="02020603050405020304" pitchFamily="18" charset="0"/>
              </a:rPr>
              <a:t> 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3939F5"/>
                </a:solidFill>
                <a:latin typeface="Liberation Mono"/>
              </a:rPr>
              <a:t>| </a:t>
            </a:r>
            <a:r>
              <a:rPr lang="en-US" dirty="0">
                <a:solidFill>
                  <a:srgbClr val="990055"/>
                </a:solidFill>
                <a:latin typeface="Liberation Mono"/>
              </a:rPr>
              <a:t>128</a:t>
            </a:r>
            <a:r>
              <a:rPr lang="en-US" dirty="0">
                <a:latin typeface="Liberation Mono"/>
              </a:rPr>
              <a:t>);</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airline_seats a, bitwise b </a:t>
            </a:r>
            <a:r>
              <a:rPr lang="en-US" dirty="0">
                <a:solidFill>
                  <a:srgbClr val="0077AA"/>
                </a:solidFill>
                <a:latin typeface="Liberation Mono"/>
                <a:cs typeface="Times New Roman" panose="02020603050405020304" pitchFamily="18" charset="0"/>
              </a:rPr>
              <a:t>WHERE</a:t>
            </a:r>
            <a:r>
              <a:rPr lang="en-US" dirty="0">
                <a:latin typeface="Liberation Mono"/>
              </a:rPr>
              <a:t> a.features </a:t>
            </a:r>
            <a:r>
              <a:rPr lang="en-US" dirty="0">
                <a:solidFill>
                  <a:srgbClr val="3939F5"/>
                </a:solidFill>
                <a:latin typeface="Liberation Mono"/>
              </a:rPr>
              <a:t>&amp;</a:t>
            </a:r>
            <a:r>
              <a:rPr lang="en-US" dirty="0">
                <a:latin typeface="Liberation Mono"/>
              </a:rPr>
              <a:t> b.bitvalue </a:t>
            </a:r>
            <a:r>
              <a:rPr lang="en-US" dirty="0">
                <a:solidFill>
                  <a:srgbClr val="3939F5"/>
                </a:solidFill>
                <a:latin typeface="Liberation Mono"/>
              </a:rPr>
              <a:t>&amp;</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16</a:t>
            </a:r>
            <a:r>
              <a:rPr lang="en-US" dirty="0">
                <a:latin typeface="Liberation Mono"/>
              </a:rPr>
              <a:t> </a:t>
            </a:r>
            <a:r>
              <a:rPr lang="en-US" dirty="0">
                <a:solidFill>
                  <a:srgbClr val="3939F5"/>
                </a:solidFill>
                <a:latin typeface="Liberation Mono"/>
              </a:rPr>
              <a:t>|</a:t>
            </a:r>
            <a:r>
              <a:rPr lang="en-US" dirty="0">
                <a:latin typeface="Liberation Mono"/>
              </a:rPr>
              <a:t> </a:t>
            </a:r>
            <a:r>
              <a:rPr lang="en-US" dirty="0">
                <a:solidFill>
                  <a:srgbClr val="990055"/>
                </a:solidFill>
                <a:latin typeface="Liberation Mono"/>
              </a:rPr>
              <a:t>128</a:t>
            </a:r>
            <a:r>
              <a:rPr lang="en-US" dirty="0">
                <a:latin typeface="Liberation Mono"/>
              </a:rPr>
              <a:t>);</a:t>
            </a:r>
          </a:p>
        </p:txBody>
      </p:sp>
    </p:spTree>
    <p:extLst>
      <p:ext uri="{BB962C8B-B14F-4D97-AF65-F5344CB8AC3E}">
        <p14:creationId xmlns:p14="http://schemas.microsoft.com/office/powerpoint/2010/main" val="22870892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212976"/>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17232"/>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262800" y="1202400"/>
            <a:ext cx="4968552" cy="938719"/>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r>
              <a:rPr lang="en-US" sz="2200" b="0" i="0" dirty="0">
                <a:solidFill>
                  <a:schemeClr val="bg1">
                    <a:lumMod val="65000"/>
                  </a:schemeClr>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0" dirty="0">
                <a:solidFill>
                  <a:srgbClr val="990055"/>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7013804"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200"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20A4-DF69-34A4-6557-5083D0641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0113B-5F6C-7CD9-1C4D-D5E00265DBF2}"/>
              </a:ext>
            </a:extLst>
          </p:cNvPr>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5" name="Rectangle 4">
            <a:extLst>
              <a:ext uri="{FF2B5EF4-FFF2-40B4-BE49-F238E27FC236}">
                <a16:creationId xmlns:a16="http://schemas.microsoft.com/office/drawing/2014/main" id="{C49C936E-1450-4D09-F9A3-198A0E3E0C74}"/>
              </a:ext>
            </a:extLst>
          </p:cNvPr>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
        <p:nvSpPr>
          <p:cNvPr id="6" name="TextBox 5">
            <a:extLst>
              <a:ext uri="{FF2B5EF4-FFF2-40B4-BE49-F238E27FC236}">
                <a16:creationId xmlns:a16="http://schemas.microsoft.com/office/drawing/2014/main" id="{579B8463-67C1-0F11-4442-5EB87A8EDAF3}"/>
              </a:ext>
            </a:extLst>
          </p:cNvPr>
          <p:cNvSpPr txBox="1"/>
          <p:nvPr/>
        </p:nvSpPr>
        <p:spPr>
          <a:xfrm>
            <a:off x="119336" y="1098024"/>
            <a:ext cx="11881319" cy="4816703"/>
          </a:xfrm>
          <a:prstGeom prst="rect">
            <a:avLst/>
          </a:prstGeom>
          <a:noFill/>
        </p:spPr>
        <p:txBody>
          <a:bodyPr wrap="square">
            <a:spAutoFit/>
          </a:bodyPr>
          <a:lstStyle/>
          <a:p>
            <a:r>
              <a:rPr lang="en-IN" sz="1900" b="1" u="sng" dirty="0">
                <a:latin typeface="Palatino Linotype" panose="02040502050505030304" pitchFamily="18" charset="0"/>
                <a:cs typeface="Arial" pitchFamily="34" charset="0"/>
              </a:rPr>
              <a:t>Atomicity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"All or nothing"</a:t>
            </a:r>
            <a:r>
              <a:rPr lang="en-IN" sz="1900" dirty="0">
                <a:latin typeface="Palatino Linotype" panose="02040502050505030304" pitchFamily="18" charset="0"/>
              </a:rPr>
              <a:t> :- </a:t>
            </a:r>
            <a:r>
              <a:rPr lang="en-US" sz="1900" dirty="0">
                <a:latin typeface="Palatino Linotype" panose="02040502050505030304" pitchFamily="18" charset="0"/>
              </a:rPr>
              <a:t>If the system crashes after booking the appointment but before processing payment, everything is rolled back.</a:t>
            </a:r>
            <a:r>
              <a:rPr lang="en-IN" sz="1900" dirty="0">
                <a:latin typeface="Palatino Linotype" panose="02040502050505030304" pitchFamily="18" charset="0"/>
              </a:rPr>
              <a:t> </a:t>
            </a:r>
            <a:r>
              <a:rPr lang="en-IN"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appointment is confirmed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Doctor’s time slot is not blocked</a:t>
            </a:r>
            <a:r>
              <a:rPr lang="en-IN" sz="1900" dirty="0">
                <a:latin typeface="Palatino Linotype" panose="02040502050505030304" pitchFamily="18" charset="0"/>
              </a:rPr>
              <a:t>,</a:t>
            </a:r>
            <a:r>
              <a:rPr lang="en-US" sz="1900" dirty="0">
                <a:solidFill>
                  <a:srgbClr val="006C86"/>
                </a:solidFill>
                <a:latin typeface="Palatino Linotype" panose="02040502050505030304" pitchFamily="18" charset="0"/>
              </a:rPr>
              <a:t> No bill is generated</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Consistency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"Maintains valid data" </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Ensures appointments are booked only with existing patients and available time slots , Booking without checking doctor availability violates consistency</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IN" sz="1900" dirty="0">
                <a:latin typeface="Palatino Linotype" panose="02040502050505030304" pitchFamily="18" charset="0"/>
              </a:rPr>
              <a:t> </a:t>
            </a:r>
            <a:r>
              <a:rPr lang="en-US" sz="1900" dirty="0">
                <a:solidFill>
                  <a:srgbClr val="006C86"/>
                </a:solidFill>
                <a:latin typeface="Palatino Linotype" panose="02040502050505030304" pitchFamily="18" charset="0"/>
              </a:rPr>
              <a:t>No double-booking of the doctor’s slot</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Payment amount matches consultation fee</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A patient must be registered before booking</a:t>
            </a:r>
            <a:endParaRPr lang="en-IN" sz="1900" dirty="0">
              <a:solidFill>
                <a:srgbClr val="006C86"/>
              </a:solidFill>
              <a:latin typeface="Palatino Linotype" panose="02040502050505030304" pitchFamily="18" charset="0"/>
            </a:endParaRPr>
          </a:p>
          <a:p>
            <a:endParaRPr lang="en-IN" sz="1900" dirty="0">
              <a:latin typeface="Palatino Linotype" panose="02040502050505030304" pitchFamily="18" charset="0"/>
            </a:endParaRPr>
          </a:p>
          <a:p>
            <a:pPr>
              <a:tabLst>
                <a:tab pos="6548438" algn="l"/>
              </a:tabLst>
            </a:pPr>
            <a:r>
              <a:rPr lang="en-IN" sz="1900" b="1" u="sng" dirty="0">
                <a:latin typeface="Palatino Linotype" panose="02040502050505030304" pitchFamily="18" charset="0"/>
                <a:cs typeface="Arial" pitchFamily="34" charset="0"/>
              </a:rPr>
              <a:t>Isolation</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"Concurrent transactions don’t interfere " </a:t>
            </a:r>
            <a:r>
              <a:rPr lang="en-IN" sz="1900" b="1" dirty="0">
                <a:latin typeface="Palatino Linotype" panose="02040502050505030304" pitchFamily="18" charset="0"/>
                <a:cs typeface="Arial" pitchFamily="34" charset="0"/>
              </a:rPr>
              <a:t>:- </a:t>
            </a:r>
            <a:r>
              <a:rPr lang="en-US" sz="1900" dirty="0">
                <a:latin typeface="Palatino Linotype" panose="02040502050505030304" pitchFamily="18" charset="0"/>
              </a:rPr>
              <a:t>Two patients booking the same 10:00 AM slot with the same doctor at the same time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One transaction succeeds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other fails or chooses another time slot, Isolation prevents race conditions like double-booking</a:t>
            </a:r>
            <a:endParaRPr lang="en-IN" sz="1900" dirty="0">
              <a:latin typeface="Palatino Linotype" panose="02040502050505030304" pitchFamily="18" charset="0"/>
            </a:endParaRPr>
          </a:p>
          <a:p>
            <a:endParaRPr lang="en-IN" sz="1900" dirty="0">
              <a:latin typeface="Palatino Linotype" panose="02040502050505030304" pitchFamily="18" charset="0"/>
            </a:endParaRPr>
          </a:p>
          <a:p>
            <a:r>
              <a:rPr lang="en-IN" sz="1900" b="1" u="sng" dirty="0">
                <a:latin typeface="Palatino Linotype" panose="02040502050505030304" pitchFamily="18" charset="0"/>
                <a:cs typeface="Arial" pitchFamily="34" charset="0"/>
              </a:rPr>
              <a:t>Durability</a:t>
            </a:r>
            <a:r>
              <a:rPr lang="en-IN" sz="1900" b="1" dirty="0">
                <a:latin typeface="Palatino Linotype" panose="02040502050505030304" pitchFamily="18" charset="0"/>
                <a:cs typeface="Arial" pitchFamily="34" charset="0"/>
              </a:rPr>
              <a:t> – </a:t>
            </a:r>
            <a:r>
              <a:rPr lang="en-IN" sz="1900" b="1" dirty="0">
                <a:solidFill>
                  <a:srgbClr val="C00000"/>
                </a:solidFill>
                <a:latin typeface="Palatino Linotype" panose="02040502050505030304" pitchFamily="18" charset="0"/>
                <a:cs typeface="Arial" pitchFamily="34" charset="0"/>
              </a:rPr>
              <a:t>"Once saved, it stays saved"</a:t>
            </a:r>
            <a:r>
              <a:rPr lang="en-IN" sz="1900" b="1" dirty="0">
                <a:latin typeface="Palatino Linotype" panose="02040502050505030304" pitchFamily="18" charset="0"/>
                <a:cs typeface="Arial" pitchFamily="34" charset="0"/>
              </a:rPr>
              <a:t> :- </a:t>
            </a:r>
            <a:r>
              <a:rPr lang="en-US" sz="1900" dirty="0">
                <a:latin typeface="Palatino Linotype" panose="02040502050505030304" pitchFamily="18" charset="0"/>
              </a:rPr>
              <a:t>If appointment and payment are successfully done:</a:t>
            </a:r>
            <a:r>
              <a:rPr lang="en-IN" sz="1900" dirty="0">
                <a:latin typeface="Palatino Linotype" panose="02040502050505030304" pitchFamily="18" charset="0"/>
              </a:rPr>
              <a:t> </a:t>
            </a:r>
            <a:r>
              <a:rPr lang="en-IN" sz="2000" b="1" dirty="0">
                <a:solidFill>
                  <a:srgbClr val="C00000"/>
                </a:solidFill>
                <a:latin typeface="Palatino Linotype" panose="02040502050505030304" pitchFamily="18" charset="0"/>
              </a:rPr>
              <a:t>i.e.</a:t>
            </a:r>
            <a:r>
              <a:rPr lang="en-US" sz="1900" dirty="0">
                <a:latin typeface="Palatino Linotype" panose="02040502050505030304" pitchFamily="18" charset="0"/>
              </a:rPr>
              <a:t> </a:t>
            </a:r>
            <a:r>
              <a:rPr lang="en-US" sz="1900" dirty="0">
                <a:solidFill>
                  <a:srgbClr val="006C86"/>
                </a:solidFill>
                <a:latin typeface="Palatino Linotype" panose="02040502050505030304" pitchFamily="18" charset="0"/>
              </a:rPr>
              <a:t>Even if the server crashes or restarts</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The appointment, payment, and receipt remain in the system</a:t>
            </a:r>
            <a:r>
              <a:rPr lang="en-US" sz="1900" dirty="0">
                <a:latin typeface="Palatino Linotype" panose="02040502050505030304" pitchFamily="18" charset="0"/>
              </a:rPr>
              <a:t>,</a:t>
            </a:r>
            <a:r>
              <a:rPr lang="en-US" sz="1900" dirty="0">
                <a:solidFill>
                  <a:srgbClr val="006C86"/>
                </a:solidFill>
                <a:latin typeface="Palatino Linotype" panose="02040502050505030304" pitchFamily="18" charset="0"/>
              </a:rPr>
              <a:t> No data loss after confirmation</a:t>
            </a:r>
            <a:endParaRPr lang="en-IN" sz="1900" dirty="0">
              <a:solidFill>
                <a:srgbClr val="006C86"/>
              </a:solidFill>
              <a:latin typeface="Palatino Linotype" panose="02040502050505030304" pitchFamily="18" charset="0"/>
            </a:endParaRPr>
          </a:p>
        </p:txBody>
      </p:sp>
    </p:spTree>
    <p:extLst>
      <p:ext uri="{BB962C8B-B14F-4D97-AF65-F5344CB8AC3E}">
        <p14:creationId xmlns:p14="http://schemas.microsoft.com/office/powerpoint/2010/main" val="1633561274"/>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C061603D-A71A-19D4-3291-EC98D3BF88C4}"/>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Tree>
    <p:extLst>
      <p:ext uri="{BB962C8B-B14F-4D97-AF65-F5344CB8AC3E}">
        <p14:creationId xmlns:p14="http://schemas.microsoft.com/office/powerpoint/2010/main" val="20046203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461665"/>
          </a:xfrm>
          <a:prstGeom prst="rect">
            <a:avLst/>
          </a:prstGeom>
        </p:spPr>
        <p:txBody>
          <a:bodyPr wrap="square">
            <a:spAutoFit/>
          </a:bodyPr>
          <a:lstStyle/>
          <a:p>
            <a:r>
              <a:rPr lang="en-IN" sz="2400" dirty="0">
                <a:latin typeface="Liberation Mono"/>
              </a:rPr>
              <a:t>A value of </a:t>
            </a:r>
            <a:r>
              <a:rPr lang="en-IN" sz="2400" dirty="0">
                <a:solidFill>
                  <a:srgbClr val="2658E6"/>
                </a:solidFill>
                <a:latin typeface="Liberation Mono"/>
              </a:rPr>
              <a:t>zero</a:t>
            </a:r>
            <a:r>
              <a:rPr lang="en-IN" sz="2400" dirty="0">
                <a:latin typeface="Liberation Mono"/>
              </a:rPr>
              <a:t> is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false</a:t>
            </a:r>
            <a:r>
              <a:rPr lang="en-IN" sz="2400" dirty="0">
                <a:latin typeface="Liberation Mono"/>
              </a:rPr>
              <a:t>. </a:t>
            </a:r>
            <a:r>
              <a:rPr lang="en-IN" sz="2400" dirty="0">
                <a:solidFill>
                  <a:srgbClr val="2658E6"/>
                </a:solidFill>
                <a:latin typeface="Liberation Mono"/>
              </a:rPr>
              <a:t>Nonzero</a:t>
            </a:r>
            <a:r>
              <a:rPr lang="en-IN" sz="2400" dirty="0">
                <a:latin typeface="Liberation Mono"/>
              </a:rPr>
              <a:t> values are considered </a:t>
            </a:r>
            <a:r>
              <a:rPr lang="en-IN" sz="2400" dirty="0">
                <a:solidFill>
                  <a:schemeClr val="accent4">
                    <a:lumMod val="50000"/>
                  </a:schemeClr>
                </a:solidFill>
                <a:latin typeface="Liberation Mono"/>
                <a:ea typeface="Source Code Pro" panose="020B0509030403020204" pitchFamily="49" charset="0"/>
                <a:cs typeface="Arial" panose="020B0604020202020204" pitchFamily="34" charset="0"/>
              </a:rPr>
              <a:t>true</a:t>
            </a:r>
            <a:r>
              <a:rPr lang="en-IN" sz="2400" dirty="0">
                <a:latin typeface="Liberation Mono"/>
              </a:rPr>
              <a:t>.</a:t>
            </a:r>
          </a:p>
        </p:txBody>
      </p:sp>
      <p:sp>
        <p:nvSpPr>
          <p:cNvPr id="3" name="Rectangle 2">
            <a:extLst>
              <a:ext uri="{FF2B5EF4-FFF2-40B4-BE49-F238E27FC236}">
                <a16:creationId xmlns:a16="http://schemas.microsoft.com/office/drawing/2014/main" id="{B71BBBD3-92B9-19CC-E225-3FEA6647BA00}"/>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panose="020B0509030403020204" pitchFamily="49" charset="0"/>
                <a:ea typeface="Source Code Pro" panose="020B0509030403020204" pitchFamily="49" charset="0"/>
              </a:rPr>
              <a:t>SELECT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True</a:t>
            </a:r>
            <a:r>
              <a:rPr lang="en-IN" sz="2000" dirty="0">
                <a:solidFill>
                  <a:srgbClr val="445870"/>
                </a:solidFill>
                <a:latin typeface="Source Code Pro" panose="020B0509030403020204" pitchFamily="49" charset="0"/>
                <a:ea typeface="Source Code Pro" panose="020B0509030403020204" pitchFamily="49" charset="0"/>
              </a:rPr>
              <a:t>,</a:t>
            </a:r>
            <a:r>
              <a:rPr lang="en-IN" sz="2000" dirty="0">
                <a:solidFill>
                  <a:srgbClr val="006FE0"/>
                </a:solidFill>
                <a:latin typeface="Source Code Pro" panose="020B0509030403020204" pitchFamily="49" charset="0"/>
                <a:ea typeface="Source Code Pro" panose="020B0509030403020204" pitchFamily="49" charset="0"/>
              </a:rPr>
              <a:t> </a:t>
            </a:r>
            <a:r>
              <a:rPr lang="en-IN" sz="2000" dirty="0">
                <a:solidFill>
                  <a:schemeClr val="accent4">
                    <a:lumMod val="50000"/>
                  </a:schemeClr>
                </a:solidFill>
                <a:latin typeface="Source Code Pro" panose="020B0509030403020204" pitchFamily="49" charset="0"/>
                <a:ea typeface="Source Code Pro" panose="020B0509030403020204" pitchFamily="49" charset="0"/>
                <a:cs typeface="Arial" panose="020B0604020202020204" pitchFamily="34" charset="0"/>
              </a:rPr>
              <a:t>False</a:t>
            </a:r>
            <a:r>
              <a:rPr lang="en-IN" sz="2000" dirty="0">
                <a:solidFill>
                  <a:srgbClr val="445870"/>
                </a:solidFill>
                <a:latin typeface="Source Code Pro" panose="020B0509030403020204" pitchFamily="49" charset="0"/>
                <a:ea typeface="Source Code Pro" panose="020B0509030403020204" pitchFamily="49" charset="0"/>
              </a:rPr>
              <a:t>;</a:t>
            </a:r>
            <a:endParaRPr lang="en-IN" sz="2000" dirty="0">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2320249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62800" y="1868631"/>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r>
              <a:rPr lang="en-US" sz="2200" b="0" i="0" dirty="0">
                <a:effectLst/>
                <a:latin typeface="Liberation Mono"/>
              </a:rPr>
              <a:t>)</a:t>
            </a:r>
            <a:endParaRPr lang="en-US" sz="2200" dirty="0">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effectLst/>
                <a:latin typeface="Liberation Mono"/>
              </a:rPr>
              <a:t>(</a:t>
            </a:r>
            <a:r>
              <a:rPr lang="en-US" sz="2200" b="0" i="1" dirty="0">
                <a:effectLst/>
                <a:latin typeface="Liberation Mono"/>
              </a:rPr>
              <a:t>subquery</a:t>
            </a:r>
            <a:r>
              <a:rPr lang="en-US" sz="2400" b="0" i="0" dirty="0">
                <a:effectLst/>
                <a:latin typeface="Liberation Mono"/>
              </a:rPr>
              <a:t>)</a:t>
            </a:r>
            <a:endParaRPr lang="en-US" sz="2400" dirty="0">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v1, v2, v3,</a:t>
            </a:r>
            <a:r>
              <a:rPr lang="en-US" sz="2000" i="1" dirty="0">
                <a:solidFill>
                  <a:srgbClr val="0077AA"/>
                </a:solidFill>
                <a:latin typeface="Liberation Mono"/>
                <a:cs typeface="Arial" panose="020B0604020202020204" pitchFamily="34" charset="0"/>
              </a:rPr>
              <a:t> </a:t>
            </a:r>
            <a:r>
              <a:rPr lang="en-US" sz="2000" i="1" dirty="0">
                <a:latin typeface="Liberation Mono"/>
              </a:rPr>
              <a:t>. . .</a:t>
            </a:r>
            <a:r>
              <a:rPr lang="en-US" sz="2000" dirty="0">
                <a:latin typeface="Liberation Mono"/>
                <a:cs typeface="Arial" panose="020B0604020202020204" pitchFamily="34" charset="0"/>
              </a:rPr>
              <a:t>)</a:t>
            </a:r>
          </a:p>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464871"/>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p:txBody>
      </p:sp>
    </p:spTree>
    <p:extLst>
      <p:ext uri="{BB962C8B-B14F-4D97-AF65-F5344CB8AC3E}">
        <p14:creationId xmlns:p14="http://schemas.microsoft.com/office/powerpoint/2010/main" val="41221111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62800" y="1726144"/>
            <a:ext cx="5425200" cy="1198800"/>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A67F59"/>
                </a:solidFill>
                <a:latin typeface="Liberation Mono"/>
              </a:rPr>
              <a:t>AND</a:t>
            </a:r>
            <a:r>
              <a:rPr lang="en-US" sz="2200" b="0" i="1" dirty="0">
                <a:solidFill>
                  <a:srgbClr val="000000"/>
                </a:solidFill>
                <a:effectLst/>
                <a:latin typeface="Liberation Mono"/>
              </a:rPr>
              <a:t> expr2</a:t>
            </a:r>
            <a:endParaRPr lang="en-IN" sz="2200" dirty="0">
              <a:latin typeface="Liberation Mono"/>
            </a:endParaRPr>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BETWEEN </a:t>
            </a:r>
            <a:r>
              <a:rPr lang="en-US" sz="2000" i="1" dirty="0">
                <a:solidFill>
                  <a:schemeClr val="tx1">
                    <a:lumMod val="65000"/>
                    <a:lumOff val="35000"/>
                  </a:schemeClr>
                </a:solidFill>
                <a:latin typeface="Liberation Mono"/>
                <a:cs typeface="Arial" panose="020B0604020202020204" pitchFamily="34" charset="0"/>
              </a:rPr>
              <a:t>start</a:t>
            </a:r>
            <a:r>
              <a:rPr lang="en-US" sz="2000" i="1" dirty="0">
                <a:solidFill>
                  <a:schemeClr val="tx2"/>
                </a:solidFill>
                <a:latin typeface="Liberation Mono"/>
                <a:cs typeface="Arial" panose="020B0604020202020204" pitchFamily="34" charset="0"/>
              </a:rPr>
              <a:t>_expression</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AND </a:t>
            </a:r>
            <a:r>
              <a:rPr lang="en-US" sz="2000" i="1"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0ECD6F8-6FF8-4DA8-B833-578FD0E51221}"/>
              </a:ext>
            </a:extLst>
          </p:cNvPr>
          <p:cNvSpPr txBox="1"/>
          <p:nvPr/>
        </p:nvSpPr>
        <p:spPr>
          <a:xfrm>
            <a:off x="262800" y="1858179"/>
            <a:ext cx="6228693" cy="1138773"/>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A67F59"/>
                </a:solidFill>
                <a:effectLst/>
                <a:latin typeface="Liberation Mono"/>
              </a:rPr>
              <a:t>NOT</a:t>
            </a:r>
            <a:r>
              <a:rPr lang="en-US" sz="2200" b="0" i="0" dirty="0">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effectLst/>
                <a:latin typeface="Liberation Mono"/>
              </a:rPr>
              <a:t>]</a:t>
            </a:r>
          </a:p>
          <a:p>
            <a:pPr marL="531813"/>
            <a:r>
              <a:rPr lang="en-US" sz="2200" dirty="0">
                <a:solidFill>
                  <a:srgbClr val="DD4A68"/>
                </a:solidFill>
                <a:latin typeface="Liberation Mono"/>
              </a:rPr>
              <a:t>REGEXP_LIKE</a:t>
            </a:r>
            <a:r>
              <a:rPr lang="en-US" sz="2200" dirty="0">
                <a:latin typeface="Liberation Mono"/>
              </a:rPr>
              <a:t>(</a:t>
            </a:r>
            <a:r>
              <a:rPr lang="en-US" sz="2200" i="1" dirty="0">
                <a:solidFill>
                  <a:srgbClr val="000000"/>
                </a:solidFill>
                <a:latin typeface="Liberation Mono"/>
              </a:rPr>
              <a:t>expr</a:t>
            </a:r>
            <a:r>
              <a:rPr lang="en-US" sz="2200" dirty="0">
                <a:latin typeface="Liberation Mono"/>
              </a:rPr>
              <a:t>, </a:t>
            </a:r>
            <a:r>
              <a:rPr lang="en-US" sz="2200" i="1" dirty="0">
                <a:solidFill>
                  <a:srgbClr val="000000"/>
                </a:solidFill>
                <a:latin typeface="Liberation Mono"/>
              </a:rPr>
              <a:t>pattern</a:t>
            </a:r>
            <a:r>
              <a:rPr lang="en-US" sz="2200" dirty="0">
                <a:latin typeface="Liberation Mono"/>
              </a:rPr>
              <a:t>[, match_type]) </a:t>
            </a:r>
            <a:endParaRPr lang="en-IN" sz="2200" dirty="0"/>
          </a:p>
        </p:txBody>
      </p:sp>
      <p:sp>
        <p:nvSpPr>
          <p:cNvPr id="2" name="Title 1"/>
          <p:cNvSpPr txBox="1">
            <a:spLocks/>
          </p:cNvSpPr>
          <p:nvPr/>
        </p:nvSpPr>
        <p:spPr>
          <a:xfrm>
            <a:off x="2427150" y="2274441"/>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84984"/>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358777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988840"/>
            <a:ext cx="11305256" cy="267765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 (</a:t>
            </a:r>
            <a:r>
              <a:rPr lang="en-US" b="0" i="0" dirty="0">
                <a:solidFill>
                  <a:srgbClr val="C00000"/>
                </a:solidFill>
                <a:effectLst/>
                <a:latin typeface="Arial" panose="020B0604020202020204" pitchFamily="34" charset="0"/>
                <a:cs typeface="Arial" panose="020B0604020202020204" pitchFamily="34" charset="0"/>
              </a:rPr>
              <a:t>“%“ represents any sequence of characters.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 (</a:t>
            </a:r>
            <a:r>
              <a:rPr lang="en-IN" b="0" i="0" dirty="0">
                <a:solidFill>
                  <a:srgbClr val="C00000"/>
                </a:solidFill>
                <a:effectLst/>
                <a:latin typeface="Arial" panose="020B0604020202020204" pitchFamily="34" charset="0"/>
                <a:cs typeface="Arial" panose="020B0604020202020204" pitchFamily="34" charset="0"/>
              </a:rPr>
              <a:t>“_” represents a single character.</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a:t>
            </a:r>
            <a:r>
              <a:rPr lang="en-IN" b="1" dirty="0">
                <a:latin typeface="Arial" panose="020B0604020202020204" pitchFamily="34" charset="0"/>
                <a:cs typeface="Arial" panose="020B0604020202020204" pitchFamily="34" charset="0"/>
              </a:rPr>
              <a:t>default escape character '\'</a:t>
            </a:r>
            <a:r>
              <a:rPr lang="en-IN" dirty="0">
                <a:latin typeface="Arial" panose="020B0604020202020204" pitchFamily="34" charset="0"/>
                <a:cs typeface="Arial" panose="020B0604020202020204" pitchFamily="34" charset="0"/>
              </a:rPr>
              <a:t>,  then don’t use ESCAPE keyword.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sz="2200" dirty="0">
                <a:solidFill>
                  <a:srgbClr val="DD4A68"/>
                </a:solidFill>
                <a:latin typeface="Liberation Mono"/>
              </a:rPr>
              <a:t>REGEXP_LIKE</a:t>
            </a:r>
          </a:p>
          <a:p>
            <a:endParaRPr lang="en-IN" sz="800" dirty="0">
              <a:solidFill>
                <a:srgbClr val="DD4A68"/>
              </a:solidFill>
              <a:latin typeface="Liberation Mono"/>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start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 end ] </a:t>
            </a:r>
          </a:p>
        </p:txBody>
      </p:sp>
      <p:grpSp>
        <p:nvGrpSpPr>
          <p:cNvPr id="4" name="Group 3">
            <a:extLst>
              <a:ext uri="{FF2B5EF4-FFF2-40B4-BE49-F238E27FC236}">
                <a16:creationId xmlns:a16="http://schemas.microsoft.com/office/drawing/2014/main" id="{DBAE165B-3A9E-D2EC-0863-10D760903635}"/>
              </a:ext>
            </a:extLst>
          </p:cNvPr>
          <p:cNvGrpSpPr/>
          <p:nvPr/>
        </p:nvGrpSpPr>
        <p:grpSpPr>
          <a:xfrm>
            <a:off x="335360" y="4869160"/>
            <a:ext cx="11327209" cy="1872208"/>
            <a:chOff x="335360" y="3356992"/>
            <a:chExt cx="11327209" cy="1872208"/>
          </a:xfrm>
        </p:grpSpPr>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707886"/>
          </a:xfrm>
          <a:prstGeom prst="rect">
            <a:avLst/>
          </a:prstGeom>
        </p:spPr>
        <p:txBody>
          <a:bodyPr wrap="square">
            <a:spAutoFit/>
          </a:bodyPr>
          <a:lstStyle/>
          <a:p>
            <a:r>
              <a:rPr lang="en-US" sz="2000" dirty="0">
                <a:latin typeface="Liberation Mono"/>
                <a:cs typeface="Arial" panose="020B0604020202020204" pitchFamily="34" charset="0"/>
              </a:rPr>
              <a:t>column</a:t>
            </a:r>
            <a:r>
              <a:rPr lang="en-US" sz="2000" dirty="0">
                <a:solidFill>
                  <a:srgbClr val="0077AA"/>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expression</a:t>
            </a:r>
            <a:r>
              <a:rPr lang="en-US" sz="2000" dirty="0">
                <a:solidFill>
                  <a:srgbClr val="0077AA"/>
                </a:solidFill>
                <a:latin typeface="Liberation Mono"/>
                <a:cs typeface="Arial" panose="020B0604020202020204" pitchFamily="34" charset="0"/>
              </a:rPr>
              <a:t>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ESCAPE </a:t>
            </a:r>
            <a:r>
              <a:rPr lang="en-US" sz="2000" i="1" dirty="0">
                <a:solidFill>
                  <a:schemeClr val="tx2"/>
                </a:solidFill>
                <a:latin typeface="Liberation Mono"/>
                <a:cs typeface="Arial" panose="020B0604020202020204" pitchFamily="34" charset="0"/>
              </a:rPr>
              <a:t>escape_character</a:t>
            </a:r>
            <a:r>
              <a:rPr lang="en-US" sz="2000" dirty="0">
                <a:latin typeface="Liberation Mono"/>
                <a:cs typeface="Arial" panose="020B0604020202020204" pitchFamily="34" charset="0"/>
              </a:rPr>
              <a:t>]</a:t>
            </a:r>
          </a:p>
          <a:p>
            <a:r>
              <a:rPr lang="en-US" sz="2000" dirty="0">
                <a:solidFill>
                  <a:srgbClr val="DD4A68"/>
                </a:solidFill>
                <a:latin typeface="Liberation Mono"/>
              </a:rPr>
              <a:t>REGEXP_LIKE</a:t>
            </a:r>
            <a:r>
              <a:rPr lang="en-US" sz="2000" dirty="0">
                <a:latin typeface="Liberation Mono"/>
              </a:rPr>
              <a:t>(</a:t>
            </a:r>
            <a:r>
              <a:rPr lang="en-US" sz="2000" i="1" dirty="0">
                <a:solidFill>
                  <a:srgbClr val="000000"/>
                </a:solidFill>
                <a:latin typeface="Liberation Mono"/>
              </a:rPr>
              <a:t>expr</a:t>
            </a:r>
            <a:r>
              <a:rPr lang="en-US" sz="2000" dirty="0">
                <a:latin typeface="Liberation Mono"/>
              </a:rPr>
              <a:t>, </a:t>
            </a:r>
            <a:r>
              <a:rPr lang="en-US" sz="2000" i="1" dirty="0">
                <a:solidFill>
                  <a:srgbClr val="000000"/>
                </a:solidFill>
                <a:latin typeface="Liberation Mono"/>
              </a:rPr>
              <a:t>pattern</a:t>
            </a:r>
            <a:r>
              <a:rPr lang="en-US" sz="2000" dirty="0">
                <a:latin typeface="Liberation Mono"/>
              </a:rPr>
              <a:t>[, match_type])</a:t>
            </a:r>
            <a:endParaRPr lang="en-US" sz="2000"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DC1B56-93F7-9395-4A1A-0005F42D0B7F}"/>
              </a:ext>
            </a:extLst>
          </p:cNvPr>
          <p:cNvSpPr txBox="1"/>
          <p:nvPr/>
        </p:nvSpPr>
        <p:spPr>
          <a:xfrm>
            <a:off x="2780882" y="4019871"/>
            <a:ext cx="6414212"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a:p>
            <a:pPr marL="285750" indent="-285750">
              <a:buFont typeface="Arial" panose="020B0604020202020204" pitchFamily="34" charset="0"/>
              <a:buChar char="•"/>
            </a:pPr>
            <a:endParaRPr lang="en-IN" sz="400" dirty="0"/>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t> ename </a:t>
            </a:r>
            <a:r>
              <a:rPr lang="en-IN" dirty="0">
                <a:solidFill>
                  <a:srgbClr val="0077AA"/>
                </a:solidFill>
                <a:latin typeface="Liberation Mono"/>
                <a:cs typeface="Arial" panose="020B0604020202020204" pitchFamily="34" charset="0"/>
              </a:rPr>
              <a:t>FROM</a:t>
            </a:r>
            <a:r>
              <a:rPr lang="en-IN" dirty="0"/>
              <a:t> emp </a:t>
            </a:r>
            <a:r>
              <a:rPr lang="en-IN" dirty="0">
                <a:solidFill>
                  <a:srgbClr val="0077AA"/>
                </a:solidFill>
                <a:latin typeface="Liberation Mono"/>
                <a:cs typeface="Arial" panose="020B0604020202020204" pitchFamily="34" charset="0"/>
              </a:rPr>
              <a:t>WHERE</a:t>
            </a:r>
            <a:r>
              <a:rPr lang="en-IN" dirty="0"/>
              <a:t> </a:t>
            </a:r>
            <a:r>
              <a:rPr lang="en-IN" dirty="0">
                <a:solidFill>
                  <a:srgbClr val="DD4A68"/>
                </a:solidFill>
                <a:latin typeface="Liberation Mono"/>
              </a:rPr>
              <a:t>regexp_like</a:t>
            </a:r>
            <a:r>
              <a:rPr lang="en-IN" dirty="0"/>
              <a:t>(ename, </a:t>
            </a:r>
            <a:r>
              <a:rPr lang="en-IN" dirty="0">
                <a:solidFill>
                  <a:srgbClr val="00B050"/>
                </a:solidFill>
              </a:rPr>
              <a:t>"['sa’]$"</a:t>
            </a:r>
            <a:r>
              <a:rPr lang="en-IN" dirty="0"/>
              <a:t>);</a:t>
            </a:r>
          </a:p>
        </p:txBody>
      </p:sp>
    </p:spTree>
    <p:extLst>
      <p:ext uri="{BB962C8B-B14F-4D97-AF65-F5344CB8AC3E}">
        <p14:creationId xmlns:p14="http://schemas.microsoft.com/office/powerpoint/2010/main" val="2271535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uFill>
                  <a:solidFill>
                    <a:srgbClr val="FF0000"/>
                  </a:solidFill>
                </a:uFill>
                <a:latin typeface="Liberation Mono"/>
              </a:rPr>
              <a:t>(sal)</a:t>
            </a:r>
            <a:r>
              <a:rPr lang="en-US" dirty="0">
                <a:uFill>
                  <a:solidFill>
                    <a:srgbClr val="FF0000"/>
                  </a:solidFill>
                </a:u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2063552" y="2979529"/>
            <a:ext cx="979308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&lt;condition&gt;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4913014" y="4019016"/>
              <a:ext cx="4736003" cy="646331"/>
            </a:xfrm>
            <a:prstGeom prst="rect">
              <a:avLst/>
            </a:prstGeom>
            <a:noFill/>
          </p:spPr>
          <p:txBody>
            <a:bodyPr wrap="square">
              <a:spAutoFit/>
            </a:bodyPr>
            <a:lstStyle/>
            <a:p>
              <a:r>
                <a:rPr lang="en-US" dirty="0">
                  <a:solidFill>
                    <a:srgbClr val="610B38"/>
                  </a:solidFill>
                  <a:latin typeface="Liberation Mono"/>
                </a:rPr>
                <a:t>SUM</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AVG</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 </a:t>
              </a:r>
              <a:r>
                <a:rPr lang="en-US" dirty="0">
                  <a:solidFill>
                    <a:srgbClr val="610B38"/>
                  </a:solidFill>
                  <a:latin typeface="Liberation Mono"/>
                </a:rPr>
                <a:t>MAX</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a:t>
              </a:r>
              <a:r>
                <a:rPr lang="en-US" dirty="0">
                  <a:solidFill>
                    <a:schemeClr val="bg1">
                      <a:lumMod val="65000"/>
                    </a:schemeClr>
                  </a:solidFill>
                  <a:uFill>
                    <a:solidFill>
                      <a:srgbClr val="FF0000"/>
                    </a:solidFill>
                  </a:uFill>
                  <a:latin typeface="Liberation Mono"/>
                </a:rPr>
                <a:t> </a:t>
              </a:r>
            </a:p>
            <a:p>
              <a:r>
                <a:rPr lang="en-US" dirty="0">
                  <a:solidFill>
                    <a:srgbClr val="610B38"/>
                  </a:solidFill>
                  <a:latin typeface="Liberation Mono"/>
                </a:rPr>
                <a:t>MIN</a:t>
              </a:r>
              <a:r>
                <a:rPr lang="en-US" dirty="0">
                  <a:uFill>
                    <a:solidFill>
                      <a:srgbClr val="FF0000"/>
                    </a:solidFill>
                  </a:uFill>
                  <a:latin typeface="Liberation Mono"/>
                </a:rPr>
                <a:t>(</a:t>
              </a:r>
              <a:r>
                <a:rPr lang="en-US" dirty="0">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err="1">
                  <a:latin typeface="Liberation Mono"/>
                </a:rPr>
                <a:t>colNM</a:t>
              </a:r>
              <a:r>
                <a:rPr lang="en-US" dirty="0">
                  <a:uFill>
                    <a:solidFill>
                      <a:srgbClr val="FF0000"/>
                    </a:solidFill>
                  </a:uFill>
                  <a:latin typeface="Liberation Mono"/>
                </a:rPr>
                <a:t>) /</a:t>
              </a:r>
              <a:r>
                <a:rPr lang="en-US" dirty="0">
                  <a:solidFill>
                    <a:schemeClr val="bg1">
                      <a:lumMod val="65000"/>
                    </a:schemeClr>
                  </a:solidFill>
                  <a:uFill>
                    <a:solidFill>
                      <a:srgbClr val="FF0000"/>
                    </a:solidFill>
                  </a:uFill>
                  <a:latin typeface="Liberation Mono"/>
                </a:rPr>
                <a:t> </a:t>
              </a:r>
              <a:r>
                <a:rPr lang="en-US" dirty="0">
                  <a:solidFill>
                    <a:srgbClr val="610B38"/>
                  </a:solidFill>
                  <a:latin typeface="Liberation Mono"/>
                </a:rPr>
                <a:t>COUNT</a:t>
              </a:r>
              <a:r>
                <a:rPr lang="en-US" dirty="0">
                  <a:uFill>
                    <a:solidFill>
                      <a:srgbClr val="FF0000"/>
                    </a:solidFill>
                  </a:uFill>
                  <a:latin typeface="Liberation Mono"/>
                </a:rPr>
                <a:t>(</a:t>
              </a:r>
              <a:r>
                <a:rPr lang="en-US" dirty="0">
                  <a:latin typeface="Liberation Mono"/>
                </a:rPr>
                <a:t>*</a:t>
              </a:r>
              <a:r>
                <a:rPr lang="en-US" dirty="0">
                  <a:uFill>
                    <a:solidFill>
                      <a:srgbClr val="FF0000"/>
                    </a:solidFill>
                  </a:uFill>
                  <a:latin typeface="Liberation Mono"/>
                </a:rPr>
                <a:t>)</a:t>
              </a:r>
              <a:endParaRPr lang="en-IN" dirty="0">
                <a:latin typeface="Liberation Mono"/>
              </a:endParaRPr>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5551897"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787446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5886975"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a:t>
            </a:r>
            <a:r>
              <a:rPr lang="en-IN">
                <a:latin typeface="Palatino Linotype" panose="02040502050505030304" pitchFamily="18" charset="0"/>
                <a:cs typeface="Segoe UI Light" panose="020B0502040204020203" pitchFamily="34" charset="0"/>
              </a:rPr>
              <a:t>of values </a:t>
            </a:r>
            <a:r>
              <a:rPr lang="en-IN" dirty="0">
                <a:latin typeface="Palatino Linotype" panose="02040502050505030304" pitchFamily="18" charset="0"/>
                <a:cs typeface="Segoe UI Light" panose="020B0502040204020203" pitchFamily="34" charset="0"/>
              </a:rPr>
              <a:t>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latin typeface="Palatino Linotype" panose="02040502050505030304" pitchFamily="18" charset="0"/>
              </a:rPr>
              <a:t>(sal)</a:t>
            </a:r>
            <a:r>
              <a:rPr lang="en-IN" dirty="0">
                <a:solidFill>
                  <a:schemeClr val="tx1">
                    <a:lumMod val="85000"/>
                    <a:lumOff val="15000"/>
                  </a:schemeClr>
                </a:solidFill>
                <a:latin typeface="Palatino Linotype" panose="02040502050505030304" pitchFamily="18" charset="0"/>
              </a:rPr>
              <a:t>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latin typeface="Liberation Mono"/>
              </a:rPr>
              <a:t>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 (</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latin typeface="Liberation Mono"/>
              </a:rPr>
              <a:t>(sal) </a:t>
            </a:r>
            <a:r>
              <a:rPr lang="en-US" i="1" dirty="0">
                <a:solidFill>
                  <a:schemeClr val="bg1">
                    <a:lumMod val="50000"/>
                  </a:schemeClr>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a:latin typeface="Palatino Linotype" panose="02040502050505030304" pitchFamily="18" charset="0"/>
              </a:rPr>
              <a:t>TODO</a:t>
            </a:r>
            <a:endParaRPr lang="en-IN" sz="1800" b="1" dirty="0">
              <a:latin typeface="Palatino Linotype" panose="02040502050505030304" pitchFamily="18" charset="0"/>
            </a:endParaRPr>
          </a:p>
        </p:txBody>
      </p:sp>
      <p:sp>
        <p:nvSpPr>
          <p:cNvPr id="2" name="TextBox 1">
            <a:extLst>
              <a:ext uri="{FF2B5EF4-FFF2-40B4-BE49-F238E27FC236}">
                <a16:creationId xmlns:a16="http://schemas.microsoft.com/office/drawing/2014/main" id="{2F0535A4-A488-EA4C-BBB4-FE39FEED095F}"/>
              </a:ext>
            </a:extLst>
          </p:cNvPr>
          <p:cNvSpPr txBox="1"/>
          <p:nvPr/>
        </p:nvSpPr>
        <p:spPr>
          <a:xfrm>
            <a:off x="4510800" y="278106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AVG</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AVG</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123124520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DB7BC9"/>
              </a:solidFill>
              <a:latin typeface="Liberation Mono"/>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a:t>
            </a:r>
            <a:r>
              <a:rPr lang="en-IN" dirty="0">
                <a:solidFill>
                  <a:srgbClr val="DB7BC9"/>
                </a:solidFill>
                <a:latin typeface="Liberation Mono"/>
              </a:rPr>
              <a:t> </a:t>
            </a:r>
            <a:r>
              <a:rPr lang="en-US" dirty="0">
                <a:solidFill>
                  <a:srgbClr val="DD4A68"/>
                </a:solidFill>
                <a:latin typeface="Liberation Mono"/>
              </a:rPr>
              <a:t>SUM</a:t>
            </a:r>
            <a:r>
              <a:rPr lang="en-US"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a:t>
            </a:r>
            <a:r>
              <a:rPr lang="en-IN" dirty="0">
                <a:solidFill>
                  <a:srgbClr val="DB7BC9"/>
                </a:solidFill>
                <a:latin typeface="Liberation Mono"/>
              </a:rPr>
              <a:t> </a:t>
            </a:r>
            <a:r>
              <a:rPr lang="en-US" i="1" dirty="0">
                <a:solidFill>
                  <a:schemeClr val="bg1">
                    <a:lumMod val="50000"/>
                  </a:schemeClr>
                </a:solidFill>
                <a:latin typeface="Liberation Mono"/>
              </a:rPr>
              <a:t>"R1"</a:t>
            </a:r>
            <a:r>
              <a:rPr lang="en-US" dirty="0">
                <a:latin typeface="Liberation Mono"/>
              </a:rPr>
              <a:t>;</a:t>
            </a:r>
            <a:endParaRPr lang="en-US" dirty="0">
              <a:solidFill>
                <a:srgbClr val="DB7BC9"/>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(sal) </a:t>
            </a:r>
            <a:r>
              <a:rPr lang="en-US" i="1" dirty="0">
                <a:solidFill>
                  <a:schemeClr val="bg1">
                    <a:lumMod val="50000"/>
                  </a:schemeClr>
                </a:solidFill>
                <a:latin typeface="Liberation Mono"/>
              </a:rPr>
              <a:t>"R1"</a:t>
            </a:r>
            <a:r>
              <a:rPr lang="en-IN" i="1" dirty="0">
                <a:solidFill>
                  <a:schemeClr val="bg1">
                    <a:lumMod val="50000"/>
                  </a:schemeClr>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latin typeface="Liberation Mono"/>
              </a:rPr>
              <a:t>(sal) </a:t>
            </a:r>
            <a:r>
              <a:rPr lang="en-US" i="1" dirty="0">
                <a:solidFill>
                  <a:schemeClr val="bg1">
                    <a:lumMod val="50000"/>
                  </a:schemeClr>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grpSp>
        <p:nvGrpSpPr>
          <p:cNvPr id="6" name="Group 5">
            <a:extLst>
              <a:ext uri="{FF2B5EF4-FFF2-40B4-BE49-F238E27FC236}">
                <a16:creationId xmlns:a16="http://schemas.microsoft.com/office/drawing/2014/main" id="{6339EDB6-92E3-FC97-5346-7EB0CF58499A}"/>
              </a:ext>
            </a:extLst>
          </p:cNvPr>
          <p:cNvGrpSpPr/>
          <p:nvPr/>
        </p:nvGrpSpPr>
        <p:grpSpPr>
          <a:xfrm>
            <a:off x="4072825" y="2531788"/>
            <a:ext cx="8088065" cy="3633516"/>
            <a:chOff x="4072825" y="2531788"/>
            <a:chExt cx="8088065" cy="3633516"/>
          </a:xfrm>
        </p:grpSpPr>
        <p:sp>
          <p:nvSpPr>
            <p:cNvPr id="10" name="Rectangle 9">
              <a:extLst>
                <a:ext uri="{FF2B5EF4-FFF2-40B4-BE49-F238E27FC236}">
                  <a16:creationId xmlns:a16="http://schemas.microsoft.com/office/drawing/2014/main" id="{EF727649-CD43-3379-0C80-BAE36A71D2A0}"/>
                </a:ext>
              </a:extLst>
            </p:cNvPr>
            <p:cNvSpPr/>
            <p:nvPr/>
          </p:nvSpPr>
          <p:spPr>
            <a:xfrm>
              <a:off x="6725405" y="521993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grpSp>
          <p:nvGrpSpPr>
            <p:cNvPr id="2" name="Group 1">
              <a:extLst>
                <a:ext uri="{FF2B5EF4-FFF2-40B4-BE49-F238E27FC236}">
                  <a16:creationId xmlns:a16="http://schemas.microsoft.com/office/drawing/2014/main" id="{6344FB49-5C85-8A7B-FE3D-A8E257ACE119}"/>
                </a:ext>
              </a:extLst>
            </p:cNvPr>
            <p:cNvGrpSpPr/>
            <p:nvPr/>
          </p:nvGrpSpPr>
          <p:grpSpPr>
            <a:xfrm>
              <a:off x="4072825" y="2531788"/>
              <a:ext cx="8088065" cy="3633516"/>
              <a:chOff x="4072825" y="2531788"/>
              <a:chExt cx="8088065" cy="3633516"/>
            </a:xfrm>
          </p:grpSpPr>
          <p:sp>
            <p:nvSpPr>
              <p:cNvPr id="9" name="TextBox 8">
                <a:extLst>
                  <a:ext uri="{FF2B5EF4-FFF2-40B4-BE49-F238E27FC236}">
                    <a16:creationId xmlns:a16="http://schemas.microsoft.com/office/drawing/2014/main" id="{8F0D3B76-DA91-3828-8EE4-2E8FC66E2289}"/>
                  </a:ext>
                </a:extLst>
              </p:cNvPr>
              <p:cNvSpPr txBox="1"/>
              <p:nvPr/>
            </p:nvSpPr>
            <p:spPr>
              <a:xfrm>
                <a:off x="4510800" y="2531788"/>
                <a:ext cx="7560839" cy="2265364"/>
              </a:xfrm>
              <a:prstGeom prst="rect">
                <a:avLst/>
              </a:prstGeom>
              <a:solidFill>
                <a:schemeClr val="bg1">
                  <a:lumMod val="95000"/>
                </a:schemeClr>
              </a:solidFill>
              <a:ln>
                <a:solidFill>
                  <a:srgbClr val="C00000"/>
                </a:solidFill>
              </a:ln>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chemeClr val="accent5">
                        <a:lumMod val="75000"/>
                      </a:schemeClr>
                    </a:solidFill>
                    <a:latin typeface="Liberation Mono"/>
                    <a:cs typeface="Arial" panose="020B0604020202020204" pitchFamily="34" charset="0"/>
                  </a:rPr>
                  <a:t>*</a:t>
                </a:r>
                <a:r>
                  <a:rPr lang="en-US" dirty="0">
                    <a:latin typeface="Liberation Mono"/>
                  </a:rPr>
                  <a:t>) total_employees, </a:t>
                </a:r>
                <a:r>
                  <a:rPr lang="en-US" dirty="0">
                    <a:solidFill>
                      <a:srgbClr val="DD4A68"/>
                    </a:solidFill>
                    <a:latin typeface="Liberation Mono"/>
                  </a:rPr>
                  <a:t>SUM</a:t>
                </a:r>
                <a:r>
                  <a:rPr lang="en-US" dirty="0">
                    <a:latin typeface="Liberation Mono"/>
                  </a:rPr>
                  <a:t>(job = 'manager') total_managers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SUM</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SUM</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1511A59D-24A9-B786-7D31-B3FBB490E59B}"/>
                  </a:ext>
                </a:extLst>
              </p:cNvPr>
              <p:cNvSpPr txBox="1"/>
              <p:nvPr/>
            </p:nvSpPr>
            <p:spPr>
              <a:xfrm>
                <a:off x="6744072" y="5518973"/>
                <a:ext cx="5416818" cy="646331"/>
              </a:xfrm>
              <a:prstGeom prst="rect">
                <a:avLst/>
              </a:prstGeom>
              <a:noFill/>
            </p:spPr>
            <p:txBody>
              <a:bodyPr wrap="square">
                <a:spAutoFit/>
              </a:bodyPr>
              <a:lstStyle/>
              <a:p>
                <a:r>
                  <a:rPr lang="en-IN" dirty="0">
                    <a:latin typeface="Liberation Mono"/>
                  </a:rPr>
                  <a:t>Here,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t>
                </a:r>
                <a:r>
                  <a:rPr lang="en-IN" dirty="0">
                    <a:solidFill>
                      <a:srgbClr val="990055"/>
                    </a:solidFill>
                    <a:latin typeface="Liberation Mono"/>
                  </a:rPr>
                  <a:t>1</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and </a:t>
                </a:r>
                <a:r>
                  <a:rPr lang="en-IN" dirty="0">
                    <a:solidFill>
                      <a:srgbClr val="DD4A68"/>
                    </a:solidFill>
                    <a:latin typeface="Liberation Mono"/>
                  </a:rPr>
                  <a:t>SUM</a:t>
                </a:r>
                <a:r>
                  <a:rPr lang="en-IN" dirty="0">
                    <a:latin typeface="Liberation Mono"/>
                  </a:rPr>
                  <a:t> adds up the 1s.</a:t>
                </a:r>
              </a:p>
            </p:txBody>
          </p:sp>
          <p:grpSp>
            <p:nvGrpSpPr>
              <p:cNvPr id="43" name="Group 42">
                <a:extLst>
                  <a:ext uri="{FF2B5EF4-FFF2-40B4-BE49-F238E27FC236}">
                    <a16:creationId xmlns:a16="http://schemas.microsoft.com/office/drawing/2014/main" id="{F796E751-B2D7-2D78-4286-0D27A64A5FC9}"/>
                  </a:ext>
                </a:extLst>
              </p:cNvPr>
              <p:cNvGrpSpPr/>
              <p:nvPr/>
            </p:nvGrpSpPr>
            <p:grpSpPr>
              <a:xfrm>
                <a:off x="4072825" y="4191904"/>
                <a:ext cx="2671247" cy="1541352"/>
                <a:chOff x="4140693" y="3923870"/>
                <a:chExt cx="2671247" cy="1661939"/>
              </a:xfrm>
            </p:grpSpPr>
            <p:cxnSp>
              <p:nvCxnSpPr>
                <p:cNvPr id="37" name="Straight Arrow Connector 36">
                  <a:extLst>
                    <a:ext uri="{FF2B5EF4-FFF2-40B4-BE49-F238E27FC236}">
                      <a16:creationId xmlns:a16="http://schemas.microsoft.com/office/drawing/2014/main" id="{8A58B57F-777B-6E95-5628-63E88203BEB8}"/>
                    </a:ext>
                  </a:extLst>
                </p:cNvPr>
                <p:cNvCxnSpPr>
                  <a:cxnSpLocks/>
                </p:cNvCxnSpPr>
                <p:nvPr/>
              </p:nvCxnSpPr>
              <p:spPr>
                <a:xfrm>
                  <a:off x="4140693" y="4809745"/>
                  <a:ext cx="2112963" cy="0"/>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0DD31-6D67-4C67-E969-D2C9BDEAFAD0}"/>
                    </a:ext>
                  </a:extLst>
                </p:cNvPr>
                <p:cNvCxnSpPr>
                  <a:cxnSpLocks/>
                </p:cNvCxnSpPr>
                <p:nvPr/>
              </p:nvCxnSpPr>
              <p:spPr>
                <a:xfrm flipV="1">
                  <a:off x="4151784" y="3923871"/>
                  <a:ext cx="0" cy="88587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6A246-5B37-175A-08D8-B78F955111FC}"/>
                    </a:ext>
                  </a:extLst>
                </p:cNvPr>
                <p:cNvCxnSpPr/>
                <p:nvPr/>
              </p:nvCxnSpPr>
              <p:spPr>
                <a:xfrm>
                  <a:off x="4151784" y="3923870"/>
                  <a:ext cx="43204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8F3423-C9ED-A68A-6373-58A3DF6169F9}"/>
                    </a:ext>
                  </a:extLst>
                </p:cNvPr>
                <p:cNvCxnSpPr>
                  <a:cxnSpLocks/>
                </p:cNvCxnSpPr>
                <p:nvPr/>
              </p:nvCxnSpPr>
              <p:spPr>
                <a:xfrm flipV="1">
                  <a:off x="6248576" y="4800029"/>
                  <a:ext cx="0" cy="785780"/>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DBF7B7-75A7-BAAA-E0BB-14155C8874AF}"/>
                    </a:ext>
                  </a:extLst>
                </p:cNvPr>
                <p:cNvCxnSpPr>
                  <a:cxnSpLocks/>
                </p:cNvCxnSpPr>
                <p:nvPr/>
              </p:nvCxnSpPr>
              <p:spPr>
                <a:xfrm>
                  <a:off x="6235876" y="5583381"/>
                  <a:ext cx="576064"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79557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a:t>
            </a:r>
            <a:r>
              <a:rPr lang="en-US" sz="2400" dirty="0">
                <a:latin typeface="Liberation Mono"/>
                <a:cs typeface="Arial" panose="020B0604020202020204" pitchFamily="34" charset="0"/>
              </a:rPr>
              <a:t>{</a:t>
            </a:r>
            <a:r>
              <a:rPr lang="en-US" sz="2400" dirty="0">
                <a:solidFill>
                  <a:srgbClr val="E75C0F"/>
                </a:solidFill>
                <a:latin typeface="Liberation Mono"/>
                <a:cs typeface="Arial" panose="020B0604020202020204" pitchFamily="34" charset="0"/>
              </a:rPr>
              <a:t> -2, 1, 2, -1, 3, -2, 1, 2, 1 </a:t>
            </a:r>
            <a:r>
              <a:rPr lang="en-US" sz="2400" dirty="0">
                <a:latin typeface="Liberation Mono"/>
                <a:cs typeface="Arial" panose="020B0604020202020204" pitchFamily="34" charset="0"/>
              </a:rPr>
              <a:t>}</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latin typeface="Liberation Mono"/>
              </a:rPr>
              <a:t>(c1)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D4A68"/>
                </a:solidFill>
                <a:latin typeface="Liberation Mono"/>
              </a:rPr>
              <a:t>IF</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725144"/>
            <a:ext cx="11953328"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managers,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'clerk'</a:t>
            </a:r>
            <a:r>
              <a:rPr lang="en-US" dirty="0">
                <a:latin typeface="Liberation Mono"/>
              </a:rPr>
              <a:t>) clerks, </a:t>
            </a:r>
            <a:r>
              <a:rPr lang="en-US" dirty="0">
                <a:solidFill>
                  <a:srgbClr val="DD4A68"/>
                </a:solidFill>
                <a:latin typeface="Liberation Mono"/>
              </a:rPr>
              <a:t>SUM</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'salesman’</a:t>
            </a:r>
            <a:r>
              <a:rPr lang="en-US" dirty="0">
                <a:latin typeface="Liberation Mono"/>
              </a:rPr>
              <a:t>) salesman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(sal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'M'</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(gender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'F'</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NOT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SUM</a:t>
            </a:r>
            <a:r>
              <a:rPr lang="en-IN" dirty="0">
                <a:latin typeface="Liberation Mono"/>
              </a:rPr>
              <a:t>(comm </a:t>
            </a:r>
            <a:r>
              <a:rPr lang="en-IN" dirty="0">
                <a:solidFill>
                  <a:schemeClr val="accent4">
                    <a:lumMod val="50000"/>
                  </a:schemeClr>
                </a:solidFill>
                <a:latin typeface="Liberation Mono"/>
                <a:cs typeface="Arial" panose="020B0604020202020204" pitchFamily="34" charset="0"/>
              </a:rPr>
              <a:t>IS</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emp;</a:t>
            </a:r>
          </a:p>
        </p:txBody>
      </p:sp>
      <p:cxnSp>
        <p:nvCxnSpPr>
          <p:cNvPr id="7" name="Straight Connector 6">
            <a:extLst>
              <a:ext uri="{FF2B5EF4-FFF2-40B4-BE49-F238E27FC236}">
                <a16:creationId xmlns:a16="http://schemas.microsoft.com/office/drawing/2014/main" id="{E2905E28-5902-8F6B-556A-BE308F0CB383}"/>
              </a:ext>
            </a:extLst>
          </p:cNvPr>
          <p:cNvCxnSpPr/>
          <p:nvPr/>
        </p:nvCxnSpPr>
        <p:spPr>
          <a:xfrm>
            <a:off x="180010" y="4509120"/>
            <a:ext cx="118206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0501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A93D-77FE-06D6-D87F-52E953D0D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035A97-8300-BA76-01CB-A71BD1B22DD5}"/>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chemeClr val="tx1">
                    <a:lumMod val="50000"/>
                    <a:lumOff val="50000"/>
                  </a:schemeClr>
                </a:solidFill>
                <a:latin typeface="Liberation Mono"/>
              </a:rPr>
              <a:t>|</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C9593C7-9339-F747-45F0-AB0C3528F36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975D6455-3EB5-D6A5-2D00-A2EF6409714E}"/>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SUM  with OVER clause</a:t>
            </a:r>
          </a:p>
        </p:txBody>
      </p:sp>
      <p:sp>
        <p:nvSpPr>
          <p:cNvPr id="6" name="TextBox 5">
            <a:extLst>
              <a:ext uri="{FF2B5EF4-FFF2-40B4-BE49-F238E27FC236}">
                <a16:creationId xmlns:a16="http://schemas.microsoft.com/office/drawing/2014/main" id="{8A08E4D6-FE13-1101-1AC4-ABD937844662}"/>
              </a:ext>
            </a:extLst>
          </p:cNvPr>
          <p:cNvSpPr txBox="1"/>
          <p:nvPr/>
        </p:nvSpPr>
        <p:spPr>
          <a:xfrm>
            <a:off x="4163120" y="5661248"/>
            <a:ext cx="783753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id, year,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"running total of amount per year" </a:t>
            </a:r>
            <a:r>
              <a:rPr lang="en-US" dirty="0">
                <a:solidFill>
                  <a:srgbClr val="0077AA"/>
                </a:solidFill>
                <a:latin typeface="Liberation Mono"/>
                <a:ea typeface="Times New Roman" panose="02020603050405020304" pitchFamily="18" charset="0"/>
              </a:rPr>
              <a:t>FROM</a:t>
            </a:r>
            <a:r>
              <a:rPr lang="en-US" dirty="0">
                <a:latin typeface="Liberation Mono"/>
              </a:rPr>
              <a:t> yearly_revenue;</a:t>
            </a:r>
          </a:p>
        </p:txBody>
      </p:sp>
      <p:graphicFrame>
        <p:nvGraphicFramePr>
          <p:cNvPr id="9" name="Table 2">
            <a:extLst>
              <a:ext uri="{FF2B5EF4-FFF2-40B4-BE49-F238E27FC236}">
                <a16:creationId xmlns:a16="http://schemas.microsoft.com/office/drawing/2014/main" id="{E07777F5-9AF7-8FC6-EC41-9C466C136798}"/>
              </a:ext>
            </a:extLst>
          </p:cNvPr>
          <p:cNvGraphicFramePr>
            <a:graphicFrameLocks noGrp="1"/>
          </p:cNvGraphicFramePr>
          <p:nvPr>
            <p:extLst>
              <p:ext uri="{D42A27DB-BD31-4B8C-83A1-F6EECF244321}">
                <p14:modId xmlns:p14="http://schemas.microsoft.com/office/powerpoint/2010/main" val="1146160053"/>
              </p:ext>
            </p:extLst>
          </p:nvPr>
        </p:nvGraphicFramePr>
        <p:xfrm>
          <a:off x="292698" y="2635592"/>
          <a:ext cx="3715070" cy="3601720"/>
        </p:xfrm>
        <a:graphic>
          <a:graphicData uri="http://schemas.openxmlformats.org/drawingml/2006/table">
            <a:tbl>
              <a:tblPr firstRow="1" bandRow="1">
                <a:tableStyleId>{5940675A-B579-460E-94D1-54222C63F5DA}</a:tableStyleId>
              </a:tblPr>
              <a:tblGrid>
                <a:gridCol w="1141324">
                  <a:extLst>
                    <a:ext uri="{9D8B030D-6E8A-4147-A177-3AD203B41FA5}">
                      <a16:colId xmlns:a16="http://schemas.microsoft.com/office/drawing/2014/main" val="928063234"/>
                    </a:ext>
                  </a:extLst>
                </a:gridCol>
                <a:gridCol w="1421618">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589038301"/>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year</a:t>
                      </a: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2014</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7.75</a:t>
                      </a:r>
                    </a:p>
                  </a:txBody>
                  <a:tcPr/>
                </a:tc>
                <a:extLst>
                  <a:ext uri="{0D108BD9-81ED-4DB2-BD59-A6C34878D82A}">
                    <a16:rowId xmlns:a16="http://schemas.microsoft.com/office/drawing/2014/main" val="3858505310"/>
                  </a:ext>
                </a:extLst>
              </a:tr>
              <a:tr h="370840">
                <a:tc>
                  <a:txBody>
                    <a:bodyPr/>
                    <a:lstStyle/>
                    <a:p>
                      <a:pPr algn="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2015</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9.23</a:t>
                      </a:r>
                    </a:p>
                  </a:txBody>
                  <a:tcPr/>
                </a:tc>
                <a:extLst>
                  <a:ext uri="{0D108BD9-81ED-4DB2-BD59-A6C34878D82A}">
                    <a16:rowId xmlns:a16="http://schemas.microsoft.com/office/drawing/2014/main" val="77675717"/>
                  </a:ext>
                </a:extLst>
              </a:tr>
              <a:tr h="370840">
                <a:tc>
                  <a:txBody>
                    <a:bodyPr/>
                    <a:lstStyle/>
                    <a:p>
                      <a:pPr algn="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2016</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5.44</a:t>
                      </a:r>
                    </a:p>
                  </a:txBody>
                  <a:tcPr/>
                </a:tc>
                <a:extLst>
                  <a:ext uri="{0D108BD9-81ED-4DB2-BD59-A6C34878D82A}">
                    <a16:rowId xmlns:a16="http://schemas.microsoft.com/office/drawing/2014/main" val="3357013405"/>
                  </a:ext>
                </a:extLst>
              </a:tr>
              <a:tr h="370840">
                <a:tc>
                  <a:txBody>
                    <a:bodyPr/>
                    <a:lstStyle/>
                    <a:p>
                      <a:pPr algn="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2017</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7.77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2022</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6.83</a:t>
                      </a: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11</a:t>
                      </a:r>
                    </a:p>
                  </a:txBody>
                  <a:tcPr/>
                </a:tc>
                <a:tc>
                  <a:txBody>
                    <a:bodyPr/>
                    <a:lstStyle/>
                    <a:p>
                      <a:pPr algn="ctr"/>
                      <a:r>
                        <a:rPr lang="en-IN" b="0" dirty="0">
                          <a:latin typeface="Arial" panose="020B0604020202020204" pitchFamily="34" charset="0"/>
                          <a:cs typeface="Arial" panose="020B0604020202020204" pitchFamily="34" charset="0"/>
                        </a:rPr>
                        <a:t>2023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2.90</a:t>
                      </a:r>
                    </a:p>
                  </a:txBody>
                  <a:tcPr/>
                </a:tc>
                <a:extLst>
                  <a:ext uri="{0D108BD9-81ED-4DB2-BD59-A6C34878D82A}">
                    <a16:rowId xmlns:a16="http://schemas.microsoft.com/office/drawing/2014/main" val="3691151196"/>
                  </a:ext>
                </a:extLst>
              </a:tr>
            </a:tbl>
          </a:graphicData>
        </a:graphic>
      </p:graphicFrame>
      <p:graphicFrame>
        <p:nvGraphicFramePr>
          <p:cNvPr id="10" name="Table 2">
            <a:extLst>
              <a:ext uri="{FF2B5EF4-FFF2-40B4-BE49-F238E27FC236}">
                <a16:creationId xmlns:a16="http://schemas.microsoft.com/office/drawing/2014/main" id="{74ADD545-8422-3224-30EA-1C7A21F03AC9}"/>
              </a:ext>
            </a:extLst>
          </p:cNvPr>
          <p:cNvGraphicFramePr>
            <a:graphicFrameLocks noGrp="1"/>
          </p:cNvGraphicFramePr>
          <p:nvPr>
            <p:extLst>
              <p:ext uri="{D42A27DB-BD31-4B8C-83A1-F6EECF244321}">
                <p14:modId xmlns:p14="http://schemas.microsoft.com/office/powerpoint/2010/main" val="3569795522"/>
              </p:ext>
            </p:extLst>
          </p:nvPr>
        </p:nvGraphicFramePr>
        <p:xfrm>
          <a:off x="5470073" y="2565983"/>
          <a:ext cx="5810504" cy="2758440"/>
        </p:xfrm>
        <a:graphic>
          <a:graphicData uri="http://schemas.openxmlformats.org/drawingml/2006/table">
            <a:tbl>
              <a:tblPr firstRow="1" bandRow="1">
                <a:tableStyleId>{5940675A-B579-460E-94D1-54222C63F5DA}</a:tableStyleId>
              </a:tblPr>
              <a:tblGrid>
                <a:gridCol w="839295">
                  <a:extLst>
                    <a:ext uri="{9D8B030D-6E8A-4147-A177-3AD203B41FA5}">
                      <a16:colId xmlns:a16="http://schemas.microsoft.com/office/drawing/2014/main" val="928063234"/>
                    </a:ext>
                  </a:extLst>
                </a:gridCol>
                <a:gridCol w="1376575">
                  <a:extLst>
                    <a:ext uri="{9D8B030D-6E8A-4147-A177-3AD203B41FA5}">
                      <a16:colId xmlns:a16="http://schemas.microsoft.com/office/drawing/2014/main" val="2965238667"/>
                    </a:ext>
                  </a:extLst>
                </a:gridCol>
                <a:gridCol w="1143013">
                  <a:extLst>
                    <a:ext uri="{9D8B030D-6E8A-4147-A177-3AD203B41FA5}">
                      <a16:colId xmlns:a16="http://schemas.microsoft.com/office/drawing/2014/main" val="1837288577"/>
                    </a:ext>
                  </a:extLst>
                </a:gridCol>
                <a:gridCol w="2451621">
                  <a:extLst>
                    <a:ext uri="{9D8B030D-6E8A-4147-A177-3AD203B41FA5}">
                      <a16:colId xmlns:a16="http://schemas.microsoft.com/office/drawing/2014/main" val="2074724003"/>
                    </a:ext>
                  </a:extLst>
                </a:gridCol>
              </a:tblGrid>
              <a:tr h="370840">
                <a:tc>
                  <a:txBody>
                    <a:bodyPr/>
                    <a:lstStyle/>
                    <a:p>
                      <a:pPr algn="ctr"/>
                      <a:r>
                        <a:rPr lang="en-IN" dirty="0">
                          <a:latin typeface="Arial" panose="020B0604020202020204" pitchFamily="34" charset="0"/>
                          <a:cs typeface="Arial" panose="020B0604020202020204" pitchFamily="34" charset="0"/>
                        </a:rPr>
                        <a:t>id</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amount</a:t>
                      </a:r>
                      <a:endParaRPr lang="en-IN" b="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0" dirty="0">
                          <a:latin typeface="Arial" panose="020B0604020202020204" pitchFamily="34" charset="0"/>
                          <a:cs typeface="Arial" panose="020B0604020202020204" pitchFamily="34" charset="0"/>
                        </a:rPr>
                        <a:t>running total of amount per year</a:t>
                      </a:r>
                      <a:endParaRPr lang="en-IN" b="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2014</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a:solidFill>
                            <a:srgbClr val="B212AA"/>
                          </a:solidFill>
                          <a:latin typeface="Arial" panose="020B0604020202020204" pitchFamily="34" charset="0"/>
                          <a:cs typeface="Arial" panose="020B0604020202020204" pitchFamily="34" charset="0"/>
                        </a:rPr>
                        <a:t>7.75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385850531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nchor="ct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2015</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9.23</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16.98</a:t>
                      </a:r>
                    </a:p>
                  </a:txBody>
                  <a:tcPr anchor="ctr"/>
                </a:tc>
                <a:extLst>
                  <a:ext uri="{0D108BD9-81ED-4DB2-BD59-A6C34878D82A}">
                    <a16:rowId xmlns:a16="http://schemas.microsoft.com/office/drawing/2014/main" val="2887556489"/>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833436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11</a:t>
                      </a:r>
                    </a:p>
                  </a:txBody>
                  <a:tcPr anchor="ctr"/>
                </a:tc>
                <a:tc>
                  <a:txBody>
                    <a:bodyPr/>
                    <a:lstStyle/>
                    <a:p>
                      <a:pPr algn="ctr"/>
                      <a:r>
                        <a:rPr lang="en-IN" b="0" dirty="0">
                          <a:latin typeface="Arial" panose="020B0604020202020204" pitchFamily="34" charset="0"/>
                          <a:cs typeface="Arial" panose="020B0604020202020204" pitchFamily="34" charset="0"/>
                        </a:rPr>
                        <a:t>2023</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2.90</a:t>
                      </a:r>
                    </a:p>
                  </a:txBody>
                  <a:tcPr anchor="ctr"/>
                </a:tc>
                <a:tc>
                  <a:txBody>
                    <a:bodyPr/>
                    <a:lstStyle/>
                    <a:p>
                      <a:pPr algn="r"/>
                      <a:r>
                        <a:rPr lang="en-IN" b="0" dirty="0">
                          <a:solidFill>
                            <a:srgbClr val="B212AA"/>
                          </a:solidFill>
                          <a:latin typeface="Arial" panose="020B0604020202020204" pitchFamily="34" charset="0"/>
                          <a:cs typeface="Arial" panose="020B0604020202020204" pitchFamily="34" charset="0"/>
                        </a:rPr>
                        <a:t>55.43</a:t>
                      </a:r>
                    </a:p>
                  </a:txBody>
                  <a:tcPr anchor="ctr"/>
                </a:tc>
                <a:extLst>
                  <a:ext uri="{0D108BD9-81ED-4DB2-BD59-A6C34878D82A}">
                    <a16:rowId xmlns:a16="http://schemas.microsoft.com/office/drawing/2014/main" val="3675269260"/>
                  </a:ext>
                </a:extLst>
              </a:tr>
            </a:tbl>
          </a:graphicData>
        </a:graphic>
      </p:graphicFrame>
      <p:sp>
        <p:nvSpPr>
          <p:cNvPr id="11" name="TextBox 10">
            <a:extLst>
              <a:ext uri="{FF2B5EF4-FFF2-40B4-BE49-F238E27FC236}">
                <a16:creationId xmlns:a16="http://schemas.microsoft.com/office/drawing/2014/main" id="{146C28D5-A3BA-BDCD-2202-7A191155A3B4}"/>
              </a:ext>
            </a:extLst>
          </p:cNvPr>
          <p:cNvSpPr txBox="1"/>
          <p:nvPr/>
        </p:nvSpPr>
        <p:spPr>
          <a:xfrm>
            <a:off x="5470072" y="2074081"/>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7" name="TextBox 6">
            <a:extLst>
              <a:ext uri="{FF2B5EF4-FFF2-40B4-BE49-F238E27FC236}">
                <a16:creationId xmlns:a16="http://schemas.microsoft.com/office/drawing/2014/main" id="{6DF8634B-8170-EC98-CE70-BFF0E8687E79}"/>
              </a:ext>
            </a:extLst>
          </p:cNvPr>
          <p:cNvSpPr txBox="1"/>
          <p:nvPr/>
        </p:nvSpPr>
        <p:spPr>
          <a:xfrm>
            <a:off x="407368" y="2074081"/>
            <a:ext cx="2592288" cy="400110"/>
          </a:xfrm>
          <a:prstGeom prst="rect">
            <a:avLst/>
          </a:prstGeom>
          <a:noFill/>
        </p:spPr>
        <p:txBody>
          <a:bodyPr wrap="square">
            <a:spAutoFit/>
          </a:bodyPr>
          <a:lstStyle/>
          <a:p>
            <a:r>
              <a:rPr lang="en-IN" sz="2000" b="1" dirty="0">
                <a:latin typeface="Liberation Mono"/>
              </a:rPr>
              <a:t>Table:- yearly_revenue</a:t>
            </a:r>
            <a:endParaRPr lang="en-IN" dirty="0">
              <a:solidFill>
                <a:srgbClr val="0070C0"/>
              </a:solidFill>
            </a:endParaRPr>
          </a:p>
        </p:txBody>
      </p:sp>
      <p:sp>
        <p:nvSpPr>
          <p:cNvPr id="12" name="TextBox 11">
            <a:extLst>
              <a:ext uri="{FF2B5EF4-FFF2-40B4-BE49-F238E27FC236}">
                <a16:creationId xmlns:a16="http://schemas.microsoft.com/office/drawing/2014/main" id="{FF410EDE-0CAA-ACDA-3501-4B0A9DC177A0}"/>
              </a:ext>
            </a:extLst>
          </p:cNvPr>
          <p:cNvSpPr txBox="1"/>
          <p:nvPr/>
        </p:nvSpPr>
        <p:spPr>
          <a:xfrm>
            <a:off x="4079776" y="369566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39DAB6C7-A0E1-15FB-BAB6-93AA6027F125}"/>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6098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68E63-2C27-DA5E-2270-00FE630FBC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5CC4F14-31B8-AE56-58EF-59D9ABE60431}"/>
              </a:ext>
            </a:extLst>
          </p:cNvPr>
          <p:cNvSpPr txBox="1"/>
          <p:nvPr/>
        </p:nvSpPr>
        <p:spPr>
          <a:xfrm>
            <a:off x="11933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DB246BC4-B43C-61F6-C58A-250BB5952ACF}"/>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CB2006C-D7FF-AD5E-B85A-95EFDC83F70D}"/>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3" name="TextBox 2">
            <a:extLst>
              <a:ext uri="{FF2B5EF4-FFF2-40B4-BE49-F238E27FC236}">
                <a16:creationId xmlns:a16="http://schemas.microsoft.com/office/drawing/2014/main" id="{775F7842-BFBC-C80F-1A0F-4CEB338CFB10}"/>
              </a:ext>
            </a:extLst>
          </p:cNvPr>
          <p:cNvSpPr txBox="1"/>
          <p:nvPr/>
        </p:nvSpPr>
        <p:spPr>
          <a:xfrm>
            <a:off x="191344" y="5734997"/>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low_salary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2000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mid_salary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4000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AS </a:t>
            </a:r>
            <a:r>
              <a:rPr lang="en-US" i="1" dirty="0">
                <a:solidFill>
                  <a:schemeClr val="bg1">
                    <a:lumMod val="50000"/>
                  </a:schemeClr>
                </a:solidFill>
                <a:latin typeface="Liberation Mono"/>
              </a:rPr>
              <a:t>high_salary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3BBDC73E-AFEA-D938-8E69-900E60090AFA}"/>
              </a:ext>
            </a:extLst>
          </p:cNvPr>
          <p:cNvGraphicFramePr>
            <a:graphicFrameLocks noGrp="1"/>
          </p:cNvGraphicFramePr>
          <p:nvPr>
            <p:extLst>
              <p:ext uri="{D42A27DB-BD31-4B8C-83A1-F6EECF244321}">
                <p14:modId xmlns:p14="http://schemas.microsoft.com/office/powerpoint/2010/main" val="1817631991"/>
              </p:ext>
            </p:extLst>
          </p:nvPr>
        </p:nvGraphicFramePr>
        <p:xfrm>
          <a:off x="119338" y="1532062"/>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8A7782D-A157-ACAE-B2FE-BB9E6BB5A207}"/>
              </a:ext>
            </a:extLst>
          </p:cNvPr>
          <p:cNvGraphicFramePr>
            <a:graphicFrameLocks noGrp="1"/>
          </p:cNvGraphicFramePr>
          <p:nvPr>
            <p:extLst>
              <p:ext uri="{D42A27DB-BD31-4B8C-83A1-F6EECF244321}">
                <p14:modId xmlns:p14="http://schemas.microsoft.com/office/powerpoint/2010/main" val="3789887225"/>
              </p:ext>
            </p:extLst>
          </p:nvPr>
        </p:nvGraphicFramePr>
        <p:xfrm>
          <a:off x="5231904" y="1532062"/>
          <a:ext cx="6840759" cy="1010920"/>
        </p:xfrm>
        <a:graphic>
          <a:graphicData uri="http://schemas.openxmlformats.org/drawingml/2006/table">
            <a:tbl>
              <a:tblPr firstRow="1" bandRow="1">
                <a:tableStyleId>{5940675A-B579-460E-94D1-54222C63F5DA}</a:tableStyleId>
              </a:tblPr>
              <a:tblGrid>
                <a:gridCol w="684075">
                  <a:extLst>
                    <a:ext uri="{9D8B030D-6E8A-4147-A177-3AD203B41FA5}">
                      <a16:colId xmlns:a16="http://schemas.microsoft.com/office/drawing/2014/main" val="928063234"/>
                    </a:ext>
                  </a:extLst>
                </a:gridCol>
                <a:gridCol w="1548173">
                  <a:extLst>
                    <a:ext uri="{9D8B030D-6E8A-4147-A177-3AD203B41FA5}">
                      <a16:colId xmlns:a16="http://schemas.microsoft.com/office/drawing/2014/main" val="2965238667"/>
                    </a:ext>
                  </a:extLst>
                </a:gridCol>
                <a:gridCol w="2784309">
                  <a:extLst>
                    <a:ext uri="{9D8B030D-6E8A-4147-A177-3AD203B41FA5}">
                      <a16:colId xmlns:a16="http://schemas.microsoft.com/office/drawing/2014/main" val="2074724003"/>
                    </a:ext>
                  </a:extLst>
                </a:gridCol>
                <a:gridCol w="1824202">
                  <a:extLst>
                    <a:ext uri="{9D8B030D-6E8A-4147-A177-3AD203B41FA5}">
                      <a16:colId xmlns:a16="http://schemas.microsoft.com/office/drawing/2014/main" val="1681527530"/>
                    </a:ext>
                  </a:extLst>
                </a:gridCol>
              </a:tblGrid>
              <a:tr h="370840">
                <a:tc>
                  <a:txBody>
                    <a:bodyPr/>
                    <a:lstStyle/>
                    <a:p>
                      <a:pPr algn="ctr"/>
                      <a:r>
                        <a:rPr lang="en-US" b="1" dirty="0">
                          <a:latin typeface="Arial" panose="020B0604020202020204" pitchFamily="34" charset="0"/>
                          <a:cs typeface="Arial" panose="020B0604020202020204" pitchFamily="34" charset="0"/>
                        </a:rPr>
                        <a:t>total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low_salary &lt; 2000</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mid_salary between 2000 and 4000</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high_salary &gt; 4000</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28</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18</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7</a:t>
                      </a:r>
                      <a:endParaRPr lang="en-IN" b="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C5AC1FAA-B5B5-D127-D446-3C409A53AF82}"/>
              </a:ext>
            </a:extLst>
          </p:cNvPr>
          <p:cNvSpPr txBox="1"/>
          <p:nvPr/>
        </p:nvSpPr>
        <p:spPr>
          <a:xfrm rot="19958645">
            <a:off x="5411924" y="325224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1223841D-E52C-FE0D-9C52-9F51B48BEB33}"/>
              </a:ext>
            </a:extLst>
          </p:cNvPr>
          <p:cNvSpPr txBox="1"/>
          <p:nvPr/>
        </p:nvSpPr>
        <p:spPr>
          <a:xfrm>
            <a:off x="5591945" y="1040160"/>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
        <p:nvSpPr>
          <p:cNvPr id="6" name="Rectangle 5">
            <a:extLst>
              <a:ext uri="{FF2B5EF4-FFF2-40B4-BE49-F238E27FC236}">
                <a16:creationId xmlns:a16="http://schemas.microsoft.com/office/drawing/2014/main" id="{EE8CEF42-07C5-6DC7-DDA9-C7782A61D164}"/>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range-wise salary including total rows</a:t>
            </a:r>
          </a:p>
        </p:txBody>
      </p:sp>
    </p:spTree>
    <p:extLst>
      <p:ext uri="{BB962C8B-B14F-4D97-AF65-F5344CB8AC3E}">
        <p14:creationId xmlns:p14="http://schemas.microsoft.com/office/powerpoint/2010/main" val="610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CAEEC-4DB9-8CE0-6A5A-E280B4CAF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81ACC0-8F0A-356A-BED8-72E1FC2B1D3E}"/>
              </a:ext>
            </a:extLst>
          </p:cNvPr>
          <p:cNvSpPr txBox="1"/>
          <p:nvPr/>
        </p:nvSpPr>
        <p:spPr>
          <a:xfrm>
            <a:off x="191344" y="5590981"/>
            <a:ext cx="1188131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active_staff,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isActive =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inactive_staff </a:t>
            </a:r>
            <a:r>
              <a:rPr lang="en-US" dirty="0">
                <a:solidFill>
                  <a:srgbClr val="0077AA"/>
                </a:solidFill>
                <a:latin typeface="Liberation Mono"/>
                <a:ea typeface="Times New Roman" panose="02020603050405020304" pitchFamily="18" charset="0"/>
              </a:rPr>
              <a:t>FROM</a:t>
            </a:r>
            <a:r>
              <a:rPr lang="en-US" dirty="0">
                <a:latin typeface="Liberation Mono"/>
              </a:rPr>
              <a:t> emp;</a:t>
            </a:r>
          </a:p>
        </p:txBody>
      </p:sp>
      <p:graphicFrame>
        <p:nvGraphicFramePr>
          <p:cNvPr id="21" name="Table 2">
            <a:extLst>
              <a:ext uri="{FF2B5EF4-FFF2-40B4-BE49-F238E27FC236}">
                <a16:creationId xmlns:a16="http://schemas.microsoft.com/office/drawing/2014/main" id="{F9D3E398-B7BA-F13E-587A-99972173514D}"/>
              </a:ext>
            </a:extLst>
          </p:cNvPr>
          <p:cNvGraphicFramePr>
            <a:graphicFrameLocks noGrp="1"/>
          </p:cNvGraphicFramePr>
          <p:nvPr>
            <p:extLst>
              <p:ext uri="{D42A27DB-BD31-4B8C-83A1-F6EECF244321}">
                <p14:modId xmlns:p14="http://schemas.microsoft.com/office/powerpoint/2010/main" val="1771078237"/>
              </p:ext>
            </p:extLst>
          </p:nvPr>
        </p:nvGraphicFramePr>
        <p:xfrm>
          <a:off x="118800" y="1533600"/>
          <a:ext cx="4973679" cy="3840480"/>
        </p:xfrm>
        <a:graphic>
          <a:graphicData uri="http://schemas.openxmlformats.org/drawingml/2006/table">
            <a:tbl>
              <a:tblPr firstRow="1" bandRow="1">
                <a:tableStyleId>{5940675A-B579-460E-94D1-54222C63F5DA}</a:tableStyleId>
              </a:tblPr>
              <a:tblGrid>
                <a:gridCol w="942227">
                  <a:extLst>
                    <a:ext uri="{9D8B030D-6E8A-4147-A177-3AD203B41FA5}">
                      <a16:colId xmlns:a16="http://schemas.microsoft.com/office/drawing/2014/main" val="928063234"/>
                    </a:ext>
                  </a:extLst>
                </a:gridCol>
                <a:gridCol w="1404691">
                  <a:extLst>
                    <a:ext uri="{9D8B030D-6E8A-4147-A177-3AD203B41FA5}">
                      <a16:colId xmlns:a16="http://schemas.microsoft.com/office/drawing/2014/main" val="2965238667"/>
                    </a:ext>
                  </a:extLst>
                </a:gridCol>
                <a:gridCol w="720080">
                  <a:extLst>
                    <a:ext uri="{9D8B030D-6E8A-4147-A177-3AD203B41FA5}">
                      <a16:colId xmlns:a16="http://schemas.microsoft.com/office/drawing/2014/main" val="589038301"/>
                    </a:ext>
                  </a:extLst>
                </a:gridCol>
                <a:gridCol w="881080">
                  <a:extLst>
                    <a:ext uri="{9D8B030D-6E8A-4147-A177-3AD203B41FA5}">
                      <a16:colId xmlns:a16="http://schemas.microsoft.com/office/drawing/2014/main" val="543942270"/>
                    </a:ext>
                  </a:extLst>
                </a:gridCol>
                <a:gridCol w="1025601">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sal</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r"/>
                      <a:r>
                        <a:rPr kumimoji="0" lang="en-IN" sz="1800" b="0" kern="1200" dirty="0">
                          <a:solidFill>
                            <a:schemeClr val="tx1"/>
                          </a:solidFill>
                          <a:latin typeface="Arial" panose="020B0604020202020204" pitchFamily="34" charset="0"/>
                          <a:ea typeface="+mn-ea"/>
                          <a:cs typeface="Arial" panose="020B0604020202020204" pitchFamily="34" charset="0"/>
                        </a:rPr>
                        <a:t>1750</a:t>
                      </a:r>
                    </a:p>
                  </a:txBody>
                  <a:tcPr/>
                </a:tc>
                <a:tc>
                  <a:txBody>
                    <a:bodyPr/>
                    <a:lstStyle/>
                    <a:p>
                      <a:pPr algn="r"/>
                      <a:r>
                        <a:rPr kumimoji="0" lang="en-US" sz="1800" b="0" kern="1200" dirty="0">
                          <a:solidFill>
                            <a:schemeClr val="tx1"/>
                          </a:solidFill>
                          <a:latin typeface="Arial" panose="020B0604020202020204" pitchFamily="34" charset="0"/>
                          <a:ea typeface="+mn-ea"/>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54364F7B-ED5D-6439-77D1-631BD0EA3EDB}"/>
              </a:ext>
            </a:extLst>
          </p:cNvPr>
          <p:cNvGraphicFramePr>
            <a:graphicFrameLocks noGrp="1"/>
          </p:cNvGraphicFramePr>
          <p:nvPr>
            <p:extLst>
              <p:ext uri="{D42A27DB-BD31-4B8C-83A1-F6EECF244321}">
                <p14:modId xmlns:p14="http://schemas.microsoft.com/office/powerpoint/2010/main" val="3576994679"/>
              </p:ext>
            </p:extLst>
          </p:nvPr>
        </p:nvGraphicFramePr>
        <p:xfrm>
          <a:off x="6744072" y="1533600"/>
          <a:ext cx="3600000" cy="741680"/>
        </p:xfrm>
        <a:graphic>
          <a:graphicData uri="http://schemas.openxmlformats.org/drawingml/2006/table">
            <a:tbl>
              <a:tblPr firstRow="1" bandRow="1">
                <a:tableStyleId>{5940675A-B579-460E-94D1-54222C63F5DA}</a:tableStyleId>
              </a:tblPr>
              <a:tblGrid>
                <a:gridCol w="1800000">
                  <a:extLst>
                    <a:ext uri="{9D8B030D-6E8A-4147-A177-3AD203B41FA5}">
                      <a16:colId xmlns:a16="http://schemas.microsoft.com/office/drawing/2014/main" val="928063234"/>
                    </a:ext>
                  </a:extLst>
                </a:gridCol>
                <a:gridCol w="1800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active_staff</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inactive_staff</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22</a:t>
                      </a:r>
                    </a:p>
                  </a:txBody>
                  <a:tcPr anchor="ctr"/>
                </a:tc>
                <a:tc>
                  <a:txBody>
                    <a:bodyPr/>
                    <a:lstStyle/>
                    <a:p>
                      <a:pPr algn="r"/>
                      <a:r>
                        <a:rPr lang="en-US" b="0" dirty="0">
                          <a:solidFill>
                            <a:srgbClr val="B212AA"/>
                          </a:solidFill>
                          <a:latin typeface="Arial" panose="020B0604020202020204" pitchFamily="34" charset="0"/>
                          <a:cs typeface="Arial" panose="020B0604020202020204" pitchFamily="34" charset="0"/>
                        </a:rPr>
                        <a:t>6</a:t>
                      </a:r>
                      <a:endParaRPr lang="en-IN" b="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EBF67464-B182-87CD-C162-CE8751F8E76C}"/>
              </a:ext>
            </a:extLst>
          </p:cNvPr>
          <p:cNvSpPr txBox="1"/>
          <p:nvPr/>
        </p:nvSpPr>
        <p:spPr>
          <a:xfrm>
            <a:off x="5394144" y="179707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6" name="TextBox 5">
            <a:extLst>
              <a:ext uri="{FF2B5EF4-FFF2-40B4-BE49-F238E27FC236}">
                <a16:creationId xmlns:a16="http://schemas.microsoft.com/office/drawing/2014/main" id="{2909ABF9-4A2F-56B9-B901-B18416E8F543}"/>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C15C8D-E19E-BBD8-AD89-D9E66B5B5327}"/>
              </a:ext>
            </a:extLst>
          </p:cNvPr>
          <p:cNvSpPr/>
          <p:nvPr/>
        </p:nvSpPr>
        <p:spPr>
          <a:xfrm>
            <a:off x="1199456"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sum with case when . . . end</a:t>
            </a:r>
          </a:p>
        </p:txBody>
      </p:sp>
      <p:sp>
        <p:nvSpPr>
          <p:cNvPr id="5" name="TextBox 4">
            <a:extLst>
              <a:ext uri="{FF2B5EF4-FFF2-40B4-BE49-F238E27FC236}">
                <a16:creationId xmlns:a16="http://schemas.microsoft.com/office/drawing/2014/main" id="{92A8DD6B-EFC9-2D25-7CB6-4BF99E3DB3C5}"/>
              </a:ext>
            </a:extLst>
          </p:cNvPr>
          <p:cNvSpPr txBox="1"/>
          <p:nvPr/>
        </p:nvSpPr>
        <p:spPr>
          <a:xfrm>
            <a:off x="119336" y="1052736"/>
            <a:ext cx="1584176"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8" name="TextBox 7">
            <a:extLst>
              <a:ext uri="{FF2B5EF4-FFF2-40B4-BE49-F238E27FC236}">
                <a16:creationId xmlns:a16="http://schemas.microsoft.com/office/drawing/2014/main" id="{68885C23-06FC-0326-FE37-26674C2789C5}"/>
              </a:ext>
            </a:extLst>
          </p:cNvPr>
          <p:cNvSpPr txBox="1"/>
          <p:nvPr/>
        </p:nvSpPr>
        <p:spPr>
          <a:xfrm>
            <a:off x="6739314" y="1052736"/>
            <a:ext cx="1584176" cy="400110"/>
          </a:xfrm>
          <a:prstGeom prst="rect">
            <a:avLst/>
          </a:prstGeom>
          <a:noFill/>
        </p:spPr>
        <p:txBody>
          <a:bodyPr wrap="square">
            <a:spAutoFit/>
          </a:bodyPr>
          <a:lstStyle/>
          <a:p>
            <a:r>
              <a:rPr lang="en-IN" sz="2000" b="1">
                <a:latin typeface="Liberation Mono"/>
              </a:rPr>
              <a:t>Output</a:t>
            </a:r>
            <a:endParaRPr lang="en-IN" dirty="0">
              <a:solidFill>
                <a:srgbClr val="0070C0"/>
              </a:solidFill>
            </a:endParaRPr>
          </a:p>
        </p:txBody>
      </p:sp>
      <p:sp>
        <p:nvSpPr>
          <p:cNvPr id="12" name="Rectangle 11">
            <a:extLst>
              <a:ext uri="{FF2B5EF4-FFF2-40B4-BE49-F238E27FC236}">
                <a16:creationId xmlns:a16="http://schemas.microsoft.com/office/drawing/2014/main" id="{8634FC96-1556-BFD4-4D32-846524FA5281}"/>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active and in-active staff.</a:t>
            </a:r>
          </a:p>
        </p:txBody>
      </p:sp>
    </p:spTree>
    <p:extLst>
      <p:ext uri="{BB962C8B-B14F-4D97-AF65-F5344CB8AC3E}">
        <p14:creationId xmlns:p14="http://schemas.microsoft.com/office/powerpoint/2010/main" val="2737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E4D-60C8-BD77-359A-D45A71F492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76F665F-2359-5A6F-46C5-1B1FBAC1FA7B}"/>
              </a:ext>
            </a:extLst>
          </p:cNvPr>
          <p:cNvSpPr/>
          <p:nvPr/>
        </p:nvSpPr>
        <p:spPr>
          <a:xfrm>
            <a:off x="1703512"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sum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83319918-FF43-7727-458A-D65B2F888534}"/>
              </a:ext>
            </a:extLst>
          </p:cNvPr>
          <p:cNvGraphicFramePr>
            <a:graphicFrameLocks noGrp="1"/>
          </p:cNvGraphicFramePr>
          <p:nvPr>
            <p:extLst>
              <p:ext uri="{D42A27DB-BD31-4B8C-83A1-F6EECF244321}">
                <p14:modId xmlns:p14="http://schemas.microsoft.com/office/powerpoint/2010/main" val="3592464312"/>
              </p:ext>
            </p:extLst>
          </p:nvPr>
        </p:nvGraphicFramePr>
        <p:xfrm>
          <a:off x="407369" y="1193160"/>
          <a:ext cx="9913102" cy="259588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1080120">
                  <a:extLst>
                    <a:ext uri="{9D8B030D-6E8A-4147-A177-3AD203B41FA5}">
                      <a16:colId xmlns:a16="http://schemas.microsoft.com/office/drawing/2014/main" val="790049539"/>
                    </a:ext>
                  </a:extLst>
                </a:gridCol>
                <a:gridCol w="1536171">
                  <a:extLst>
                    <a:ext uri="{9D8B030D-6E8A-4147-A177-3AD203B41FA5}">
                      <a16:colId xmlns:a16="http://schemas.microsoft.com/office/drawing/2014/main" val="2849178210"/>
                    </a:ext>
                  </a:extLst>
                </a:gridCol>
                <a:gridCol w="1536171">
                  <a:extLst>
                    <a:ext uri="{9D8B030D-6E8A-4147-A177-3AD203B41FA5}">
                      <a16:colId xmlns:a16="http://schemas.microsoft.com/office/drawing/2014/main" val="916643311"/>
                    </a:ext>
                  </a:extLst>
                </a:gridCol>
                <a:gridCol w="1536171">
                  <a:extLst>
                    <a:ext uri="{9D8B030D-6E8A-4147-A177-3AD203B41FA5}">
                      <a16:colId xmlns:a16="http://schemas.microsoft.com/office/drawing/2014/main" val="3545387801"/>
                    </a:ext>
                  </a:extLst>
                </a:gridCol>
                <a:gridCol w="1536171">
                  <a:extLst>
                    <a:ext uri="{9D8B030D-6E8A-4147-A177-3AD203B41FA5}">
                      <a16:colId xmlns:a16="http://schemas.microsoft.com/office/drawing/2014/main" val="1426945723"/>
                    </a:ext>
                  </a:extLst>
                </a:gridCol>
                <a:gridCol w="1536171">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Case_ID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Stage3</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Stage4</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Stage5</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2024-01-01</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2024-01-13</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2024-01-10</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2024-01-20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2024-01-05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2024-01-12</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2024-01-14</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2024-01-20</a:t>
                      </a:r>
                    </a:p>
                  </a:txBody>
                  <a:tcPr/>
                </a:tc>
                <a:extLst>
                  <a:ext uri="{0D108BD9-81ED-4DB2-BD59-A6C34878D82A}">
                    <a16:rowId xmlns:a16="http://schemas.microsoft.com/office/drawing/2014/main" val="876230684"/>
                  </a:ext>
                </a:extLst>
              </a:tr>
              <a:tr h="370840">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kumimoji="0" lang="en-IN" kern="1200">
                          <a:solidFill>
                            <a:schemeClr val="tx1"/>
                          </a:solidFill>
                          <a:latin typeface="Arial" panose="020B0604020202020204" pitchFamily="34" charset="0"/>
                          <a:ea typeface="+mn-ea"/>
                          <a:cs typeface="Arial" panose="020B0604020202020204" pitchFamily="34" charset="0"/>
                        </a:rPr>
                        <a:t>2024-01-10</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2390382757"/>
                  </a:ext>
                </a:extLst>
              </a:tr>
              <a:tr h="370840">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2024-01-15</a:t>
                      </a:r>
                    </a:p>
                  </a:txBody>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NULL</a:t>
                      </a:r>
                    </a:p>
                  </a:txBody>
                  <a:tcPr/>
                </a:tc>
                <a:extLst>
                  <a:ext uri="{0D108BD9-81ED-4DB2-BD59-A6C34878D82A}">
                    <a16:rowId xmlns:a16="http://schemas.microsoft.com/office/drawing/2014/main" val="48265323"/>
                  </a:ext>
                </a:extLst>
              </a:tr>
            </a:tbl>
          </a:graphicData>
        </a:graphic>
      </p:graphicFrame>
      <p:sp>
        <p:nvSpPr>
          <p:cNvPr id="3" name="TextBox 2">
            <a:extLst>
              <a:ext uri="{FF2B5EF4-FFF2-40B4-BE49-F238E27FC236}">
                <a16:creationId xmlns:a16="http://schemas.microsoft.com/office/drawing/2014/main" id="{B771FD23-39D1-AD26-6EC8-43C999FA84F7}"/>
              </a:ext>
            </a:extLst>
          </p:cNvPr>
          <p:cNvSpPr txBox="1"/>
          <p:nvPr/>
        </p:nvSpPr>
        <p:spPr>
          <a:xfrm rot="1258665">
            <a:off x="2525044" y="430225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415C3991-9FA9-1609-7525-A23B295DC4FE}"/>
              </a:ext>
            </a:extLst>
          </p:cNvPr>
          <p:cNvSpPr txBox="1"/>
          <p:nvPr/>
        </p:nvSpPr>
        <p:spPr>
          <a:xfrm>
            <a:off x="407367" y="713834"/>
            <a:ext cx="1728193" cy="400110"/>
          </a:xfrm>
          <a:prstGeom prst="rect">
            <a:avLst/>
          </a:prstGeom>
          <a:noFill/>
        </p:spPr>
        <p:txBody>
          <a:bodyPr wrap="square">
            <a:spAutoFit/>
          </a:bodyPr>
          <a:lstStyle/>
          <a:p>
            <a:r>
              <a:rPr lang="en-IN" sz="2000" b="1" dirty="0">
                <a:latin typeface="Liberation Mono"/>
              </a:rPr>
              <a:t>Table:- stages</a:t>
            </a:r>
            <a:endParaRPr lang="en-IN" sz="2000" b="1" dirty="0"/>
          </a:p>
        </p:txBody>
      </p:sp>
      <p:graphicFrame>
        <p:nvGraphicFramePr>
          <p:cNvPr id="9" name="Table 2">
            <a:extLst>
              <a:ext uri="{FF2B5EF4-FFF2-40B4-BE49-F238E27FC236}">
                <a16:creationId xmlns:a16="http://schemas.microsoft.com/office/drawing/2014/main" id="{18DDAAE5-3470-64AD-2189-83BD1D698EF2}"/>
              </a:ext>
            </a:extLst>
          </p:cNvPr>
          <p:cNvGraphicFramePr>
            <a:graphicFrameLocks noGrp="1"/>
          </p:cNvGraphicFramePr>
          <p:nvPr>
            <p:extLst>
              <p:ext uri="{D42A27DB-BD31-4B8C-83A1-F6EECF244321}">
                <p14:modId xmlns:p14="http://schemas.microsoft.com/office/powerpoint/2010/main" val="555781956"/>
              </p:ext>
            </p:extLst>
          </p:nvPr>
        </p:nvGraphicFramePr>
        <p:xfrm>
          <a:off x="4371460" y="4321904"/>
          <a:ext cx="5973012" cy="1483360"/>
        </p:xfrm>
        <a:graphic>
          <a:graphicData uri="http://schemas.openxmlformats.org/drawingml/2006/table">
            <a:tbl>
              <a:tblPr firstRow="1" bandRow="1">
                <a:tableStyleId>{5940675A-B579-460E-94D1-54222C63F5DA}</a:tableStyleId>
              </a:tblPr>
              <a:tblGrid>
                <a:gridCol w="1293012">
                  <a:extLst>
                    <a:ext uri="{9D8B030D-6E8A-4147-A177-3AD203B41FA5}">
                      <a16:colId xmlns:a16="http://schemas.microsoft.com/office/drawing/2014/main" val="928063234"/>
                    </a:ext>
                  </a:extLst>
                </a:gridCol>
                <a:gridCol w="936000">
                  <a:extLst>
                    <a:ext uri="{9D8B030D-6E8A-4147-A177-3AD203B41FA5}">
                      <a16:colId xmlns:a16="http://schemas.microsoft.com/office/drawing/2014/main" val="2849178210"/>
                    </a:ext>
                  </a:extLst>
                </a:gridCol>
                <a:gridCol w="936000">
                  <a:extLst>
                    <a:ext uri="{9D8B030D-6E8A-4147-A177-3AD203B41FA5}">
                      <a16:colId xmlns:a16="http://schemas.microsoft.com/office/drawing/2014/main" val="916643311"/>
                    </a:ext>
                  </a:extLst>
                </a:gridCol>
                <a:gridCol w="936000">
                  <a:extLst>
                    <a:ext uri="{9D8B030D-6E8A-4147-A177-3AD203B41FA5}">
                      <a16:colId xmlns:a16="http://schemas.microsoft.com/office/drawing/2014/main" val="3545387801"/>
                    </a:ext>
                  </a:extLst>
                </a:gridCol>
                <a:gridCol w="936000">
                  <a:extLst>
                    <a:ext uri="{9D8B030D-6E8A-4147-A177-3AD203B41FA5}">
                      <a16:colId xmlns:a16="http://schemas.microsoft.com/office/drawing/2014/main" val="1426945723"/>
                    </a:ext>
                  </a:extLst>
                </a:gridCol>
                <a:gridCol w="936000">
                  <a:extLst>
                    <a:ext uri="{9D8B030D-6E8A-4147-A177-3AD203B41FA5}">
                      <a16:colId xmlns:a16="http://schemas.microsoft.com/office/drawing/2014/main" val="3648800959"/>
                    </a:ext>
                  </a:extLst>
                </a:gridCol>
              </a:tblGrid>
              <a:tr h="370840">
                <a:tc>
                  <a:txBody>
                    <a:bodyPr/>
                    <a:lstStyle/>
                    <a:p>
                      <a:pPr algn="ctr"/>
                      <a:r>
                        <a:rPr lang="en-US" dirty="0">
                          <a:latin typeface="Arial" panose="020B0604020202020204" pitchFamily="34" charset="0"/>
                          <a:cs typeface="Arial" panose="020B0604020202020204" pitchFamily="34" charset="0"/>
                        </a:rPr>
                        <a:t>CenterID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Stage1</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Stage2</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Stage3</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Stage4</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Stage5</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C1</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0</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C2</a:t>
                      </a:r>
                      <a:endParaRPr lang="en-IN" dirty="0">
                        <a:latin typeface="Arial" panose="020B0604020202020204" pitchFamily="34" charset="0"/>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2</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tc>
                  <a:txBody>
                    <a:bodyPr/>
                    <a:lstStyle/>
                    <a:p>
                      <a:pPr algn="r"/>
                      <a:r>
                        <a:rPr kumimoji="0" lang="en-US" kern="1200" dirty="0">
                          <a:solidFill>
                            <a:srgbClr val="B212AA"/>
                          </a:solidFill>
                          <a:latin typeface="Arial" panose="020B0604020202020204" pitchFamily="34" charset="0"/>
                          <a:ea typeface="+mn-ea"/>
                          <a:cs typeface="Arial" panose="020B0604020202020204" pitchFamily="34" charset="0"/>
                        </a:rPr>
                        <a:t>1</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2" name="TextBox 11">
            <a:extLst>
              <a:ext uri="{FF2B5EF4-FFF2-40B4-BE49-F238E27FC236}">
                <a16:creationId xmlns:a16="http://schemas.microsoft.com/office/drawing/2014/main" id="{DC5C48EF-0AA9-1AA7-9EE5-EB1E3C32AF29}"/>
              </a:ext>
            </a:extLst>
          </p:cNvPr>
          <p:cNvSpPr txBox="1"/>
          <p:nvPr/>
        </p:nvSpPr>
        <p:spPr>
          <a:xfrm>
            <a:off x="241200" y="5951021"/>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centerID, </a:t>
            </a:r>
            <a:r>
              <a:rPr lang="en-IN" dirty="0">
                <a:solidFill>
                  <a:srgbClr val="DD4A68"/>
                </a:solidFill>
                <a:latin typeface="Liberation Mono"/>
              </a:rPr>
              <a:t>SUM</a:t>
            </a:r>
            <a:r>
              <a:rPr lang="en-IN" dirty="0">
                <a:latin typeface="Liberation Mono"/>
              </a:rPr>
              <a:t>(Stage1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stage1</a:t>
            </a:r>
            <a:r>
              <a:rPr lang="en-IN" dirty="0">
                <a:latin typeface="Liberation Mono"/>
              </a:rPr>
              <a:t>, </a:t>
            </a:r>
            <a:r>
              <a:rPr lang="en-IN" dirty="0">
                <a:solidFill>
                  <a:srgbClr val="DD4A68"/>
                </a:solidFill>
                <a:latin typeface="Liberation Mono"/>
              </a:rPr>
              <a:t>SUM</a:t>
            </a:r>
            <a:r>
              <a:rPr lang="en-IN" dirty="0">
                <a:latin typeface="Liberation Mono"/>
              </a:rPr>
              <a:t>(Stage2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stage2</a:t>
            </a:r>
            <a:r>
              <a:rPr lang="en-IN" dirty="0">
                <a:latin typeface="Liberation Mono"/>
              </a:rPr>
              <a:t>, </a:t>
            </a:r>
            <a:r>
              <a:rPr lang="en-IN" dirty="0">
                <a:solidFill>
                  <a:srgbClr val="DD4A68"/>
                </a:solidFill>
                <a:latin typeface="Liberation Mono"/>
              </a:rPr>
              <a:t>SUM</a:t>
            </a:r>
            <a:r>
              <a:rPr lang="en-IN" dirty="0">
                <a:latin typeface="Liberation Mono"/>
              </a:rPr>
              <a:t>(Stage3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stage3</a:t>
            </a:r>
            <a:r>
              <a:rPr lang="en-IN" dirty="0">
                <a:latin typeface="Liberation Mono"/>
              </a:rPr>
              <a:t>, </a:t>
            </a:r>
            <a:r>
              <a:rPr lang="en-IN" dirty="0">
                <a:solidFill>
                  <a:srgbClr val="DD4A68"/>
                </a:solidFill>
                <a:latin typeface="Liberation Mono"/>
              </a:rPr>
              <a:t>SUM</a:t>
            </a:r>
            <a:r>
              <a:rPr lang="en-IN" dirty="0">
                <a:latin typeface="Liberation Mono"/>
              </a:rPr>
              <a:t>(Stage4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stage4</a:t>
            </a:r>
            <a:r>
              <a:rPr lang="en-IN" dirty="0">
                <a:latin typeface="Liberation Mono"/>
              </a:rPr>
              <a:t>, </a:t>
            </a:r>
            <a:r>
              <a:rPr lang="en-IN" dirty="0">
                <a:solidFill>
                  <a:srgbClr val="DD4A68"/>
                </a:solidFill>
                <a:latin typeface="Liberation Mono"/>
              </a:rPr>
              <a:t>SUM</a:t>
            </a:r>
            <a:r>
              <a:rPr lang="en-IN" dirty="0">
                <a:latin typeface="Liberation Mono"/>
              </a:rPr>
              <a:t>(Stage5 </a:t>
            </a:r>
            <a:r>
              <a:rPr lang="en-US" dirty="0">
                <a:solidFill>
                  <a:schemeClr val="accent5">
                    <a:lumMod val="75000"/>
                  </a:schemeClr>
                </a:solidFill>
                <a:latin typeface="Liberation Mono"/>
              </a:rPr>
              <a:t>IS NOT NULL</a:t>
            </a:r>
            <a:r>
              <a:rPr lang="en-IN" dirty="0">
                <a:latin typeface="Liberation Mono"/>
              </a:rPr>
              <a:t>) AS </a:t>
            </a:r>
            <a:r>
              <a:rPr lang="en-IN" i="1" dirty="0">
                <a:solidFill>
                  <a:schemeClr val="bg1">
                    <a:lumMod val="50000"/>
                  </a:schemeClr>
                </a:solidFill>
                <a:latin typeface="Liberation Mono"/>
              </a:rPr>
              <a:t>stage5</a:t>
            </a:r>
            <a:r>
              <a:rPr lang="en-IN" dirty="0">
                <a:latin typeface="Liberation Mono"/>
              </a:rPr>
              <a:t> </a:t>
            </a:r>
            <a:r>
              <a:rPr lang="en-IN" dirty="0">
                <a:solidFill>
                  <a:srgbClr val="0077AA"/>
                </a:solidFill>
                <a:latin typeface="Liberation Mono"/>
              </a:rPr>
              <a:t>FROM</a:t>
            </a:r>
            <a:r>
              <a:rPr lang="en-IN" dirty="0">
                <a:latin typeface="Liberation Mono"/>
              </a:rPr>
              <a:t> stages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centerID;</a:t>
            </a:r>
          </a:p>
        </p:txBody>
      </p:sp>
      <p:sp>
        <p:nvSpPr>
          <p:cNvPr id="13" name="TextBox 12">
            <a:extLst>
              <a:ext uri="{FF2B5EF4-FFF2-40B4-BE49-F238E27FC236}">
                <a16:creationId xmlns:a16="http://schemas.microsoft.com/office/drawing/2014/main" id="{427C1BDF-51A1-6D7E-CF15-9B46B6E425D9}"/>
              </a:ext>
            </a:extLst>
          </p:cNvPr>
          <p:cNvSpPr txBox="1"/>
          <p:nvPr/>
        </p:nvSpPr>
        <p:spPr>
          <a:xfrm>
            <a:off x="4371461" y="3887648"/>
            <a:ext cx="100811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CF73472D-5C51-6FE0-7926-71797D61D1EC}"/>
              </a:ext>
            </a:extLst>
          </p:cNvPr>
          <p:cNvSpPr txBox="1"/>
          <p:nvPr/>
        </p:nvSpPr>
        <p:spPr>
          <a:xfrm>
            <a:off x="1000290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E76B05F-B1FC-FEA5-CE51-A165F30B6CE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1390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 [</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2D050"/>
                </a:solidFill>
                <a:latin typeface="Liberation Mono"/>
              </a:rPr>
              <a:t>'VIKAS'</a:t>
            </a:r>
            <a:r>
              <a:rPr lang="en-US" dirty="0">
                <a:latin typeface="Liberation Mono"/>
              </a:rPr>
              <a:t>)</a:t>
            </a:r>
            <a:r>
              <a:rPr lang="en-US" i="1" dirty="0">
                <a:solidFill>
                  <a:schemeClr val="bg1">
                    <a:lumMod val="50000"/>
                  </a:schemeClr>
                </a:solidFill>
                <a:latin typeface="Liberation Mono"/>
              </a:rPr>
              <a:t> "R1" </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latin typeface="Liberation Mono"/>
              </a:rPr>
              <a:t>(sal) </a:t>
            </a:r>
            <a:r>
              <a:rPr lang="en-US" i="1" dirty="0">
                <a:solidFill>
                  <a:schemeClr val="bg1">
                    <a:lumMod val="50000"/>
                  </a:schemeClr>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DDC48405-CBE6-2326-5A97-335B84B5058F}"/>
              </a:ext>
            </a:extLst>
          </p:cNvPr>
          <p:cNvSpPr txBox="1"/>
          <p:nvPr/>
        </p:nvSpPr>
        <p:spPr>
          <a:xfrm>
            <a:off x="4510800" y="2781066"/>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MAX</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40677387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309C-BC75-0C98-16FA-A970DBF859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36E926-685E-4786-0540-19B934AC6FBB}"/>
              </a:ext>
            </a:extLst>
          </p:cNvPr>
          <p:cNvSpPr/>
          <p:nvPr/>
        </p:nvSpPr>
        <p:spPr>
          <a:xfrm>
            <a:off x="108000" y="126000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642C8CEA-1E5B-FF6D-A7E5-A56134997CB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340670B-3E3B-7C3B-2143-0AD159BC6A80}"/>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MAX  with OVER clause</a:t>
            </a:r>
          </a:p>
        </p:txBody>
      </p:sp>
      <p:sp>
        <p:nvSpPr>
          <p:cNvPr id="6" name="TextBox 5">
            <a:extLst>
              <a:ext uri="{FF2B5EF4-FFF2-40B4-BE49-F238E27FC236}">
                <a16:creationId xmlns:a16="http://schemas.microsoft.com/office/drawing/2014/main" id="{AA626611-C90E-0286-5719-7657711DBC07}"/>
              </a:ext>
            </a:extLst>
          </p:cNvPr>
          <p:cNvSpPr txBox="1"/>
          <p:nvPr/>
        </p:nvSpPr>
        <p:spPr>
          <a:xfrm>
            <a:off x="4079775" y="1772816"/>
            <a:ext cx="6106166" cy="1138773"/>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Stock prices: Track highest price so far.</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Test scores: Get highest score so far by date.</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Sales: Running max revenue per day.</a:t>
            </a:r>
          </a:p>
        </p:txBody>
      </p:sp>
      <p:sp>
        <p:nvSpPr>
          <p:cNvPr id="9" name="TextBox 8">
            <a:extLst>
              <a:ext uri="{FF2B5EF4-FFF2-40B4-BE49-F238E27FC236}">
                <a16:creationId xmlns:a16="http://schemas.microsoft.com/office/drawing/2014/main" id="{5D19DD86-DF1D-FE4E-55A0-5062D315710F}"/>
              </a:ext>
            </a:extLst>
          </p:cNvPr>
          <p:cNvSpPr txBox="1"/>
          <p:nvPr/>
        </p:nvSpPr>
        <p:spPr>
          <a:xfrm>
            <a:off x="3800646" y="5733256"/>
            <a:ext cx="8127999"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MAX</a:t>
            </a:r>
            <a:r>
              <a:rPr lang="en-IN" dirty="0">
                <a:latin typeface="Liberation Mono"/>
              </a:rPr>
              <a:t>(stockprice)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companyName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as </a:t>
            </a:r>
            <a:r>
              <a:rPr lang="en-IN" i="1" dirty="0">
                <a:solidFill>
                  <a:schemeClr val="bg1">
                    <a:lumMod val="50000"/>
                  </a:schemeClr>
                </a:solidFill>
                <a:latin typeface="Liberation Mono"/>
              </a:rPr>
              <a:t>'Running Max Stock Price'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1" name="Table 10">
            <a:extLst>
              <a:ext uri="{FF2B5EF4-FFF2-40B4-BE49-F238E27FC236}">
                <a16:creationId xmlns:a16="http://schemas.microsoft.com/office/drawing/2014/main" id="{1C32A9EC-2F05-BC20-A1D7-44B90EAD4388}"/>
              </a:ext>
            </a:extLst>
          </p:cNvPr>
          <p:cNvGraphicFramePr>
            <a:graphicFrameLocks noGrp="1"/>
          </p:cNvGraphicFramePr>
          <p:nvPr>
            <p:extLst>
              <p:ext uri="{D42A27DB-BD31-4B8C-83A1-F6EECF244321}">
                <p14:modId xmlns:p14="http://schemas.microsoft.com/office/powerpoint/2010/main" val="3527986293"/>
              </p:ext>
            </p:extLst>
          </p:nvPr>
        </p:nvGraphicFramePr>
        <p:xfrm>
          <a:off x="108001" y="1772816"/>
          <a:ext cx="3611734" cy="4536440"/>
        </p:xfrm>
        <a:graphic>
          <a:graphicData uri="http://schemas.openxmlformats.org/drawingml/2006/table">
            <a:tbl>
              <a:tblPr firstRow="1" bandRow="1">
                <a:tableStyleId>{5940675A-B579-460E-94D1-54222C63F5DA}</a:tableStyleId>
              </a:tblPr>
              <a:tblGrid>
                <a:gridCol w="599348">
                  <a:extLst>
                    <a:ext uri="{9D8B030D-6E8A-4147-A177-3AD203B41FA5}">
                      <a16:colId xmlns:a16="http://schemas.microsoft.com/office/drawing/2014/main" val="1762808890"/>
                    </a:ext>
                  </a:extLst>
                </a:gridCol>
                <a:gridCol w="1763348">
                  <a:extLst>
                    <a:ext uri="{9D8B030D-6E8A-4147-A177-3AD203B41FA5}">
                      <a16:colId xmlns:a16="http://schemas.microsoft.com/office/drawing/2014/main" val="4023350346"/>
                    </a:ext>
                  </a:extLst>
                </a:gridCol>
                <a:gridCol w="1249038">
                  <a:extLst>
                    <a:ext uri="{9D8B030D-6E8A-4147-A177-3AD203B41FA5}">
                      <a16:colId xmlns:a16="http://schemas.microsoft.com/office/drawing/2014/main" val="3590329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a:t>
                      </a: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60116146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Reliance Industries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1429.70</a:t>
                      </a:r>
                    </a:p>
                  </a:txBody>
                  <a:tcPr/>
                </a:tc>
                <a:extLst>
                  <a:ext uri="{0D108BD9-81ED-4DB2-BD59-A6C34878D82A}">
                    <a16:rowId xmlns:a16="http://schemas.microsoft.com/office/drawing/2014/main" val="1156401692"/>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Reliance Industries</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3494.93</a:t>
                      </a:r>
                    </a:p>
                  </a:txBody>
                  <a:tcPr/>
                </a:tc>
                <a:extLst>
                  <a:ext uri="{0D108BD9-81ED-4DB2-BD59-A6C34878D82A}">
                    <a16:rowId xmlns:a16="http://schemas.microsoft.com/office/drawing/2014/main" val="3090040753"/>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314435218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r>
                        <a:rPr lang="en-IN" dirty="0">
                          <a:latin typeface="Arial" panose="020B0604020202020204" pitchFamily="34" charset="0"/>
                          <a:cs typeface="Arial" panose="020B0604020202020204" pitchFamily="34" charset="0"/>
                        </a:rPr>
                        <a:t>Only Vimal</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629321372"/>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a:latin typeface="Arial" panose="020B0604020202020204" pitchFamily="34" charset="0"/>
                          <a:cs typeface="Arial" panose="020B0604020202020204" pitchFamily="34" charset="0"/>
                        </a:rPr>
                        <a:t>Raymonds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1254.00</a:t>
                      </a:r>
                    </a:p>
                  </a:txBody>
                  <a:tcPr/>
                </a:tc>
                <a:extLst>
                  <a:ext uri="{0D108BD9-81ED-4DB2-BD59-A6C34878D82A}">
                    <a16:rowId xmlns:a16="http://schemas.microsoft.com/office/drawing/2014/main" val="1163807468"/>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r>
                        <a:rPr lang="en-IN" dirty="0">
                          <a:latin typeface="Arial" panose="020B0604020202020204" pitchFamily="34" charset="0"/>
                          <a:cs typeface="Arial" panose="020B0604020202020204" pitchFamily="34" charset="0"/>
                        </a:rPr>
                        <a:t>Raymonds</a:t>
                      </a:r>
                    </a:p>
                  </a:txBody>
                  <a:tcPr/>
                </a:tc>
                <a:tc>
                  <a:txBody>
                    <a:bodyPr/>
                    <a:lstStyle/>
                    <a:p>
                      <a:pPr algn="r"/>
                      <a:r>
                        <a:rPr lang="en-IN" dirty="0">
                          <a:latin typeface="Arial" panose="020B0604020202020204" pitchFamily="34" charset="0"/>
                          <a:cs typeface="Arial" panose="020B0604020202020204" pitchFamily="34" charset="0"/>
                        </a:rPr>
                        <a:t>2833.22</a:t>
                      </a:r>
                    </a:p>
                  </a:txBody>
                  <a:tcPr/>
                </a:tc>
                <a:extLst>
                  <a:ext uri="{0D108BD9-81ED-4DB2-BD59-A6C34878D82A}">
                    <a16:rowId xmlns:a16="http://schemas.microsoft.com/office/drawing/2014/main" val="1324703505"/>
                  </a:ext>
                </a:extLst>
              </a:tr>
            </a:tbl>
          </a:graphicData>
        </a:graphic>
      </p:graphicFrame>
      <p:graphicFrame>
        <p:nvGraphicFramePr>
          <p:cNvPr id="14" name="Table 13">
            <a:extLst>
              <a:ext uri="{FF2B5EF4-FFF2-40B4-BE49-F238E27FC236}">
                <a16:creationId xmlns:a16="http://schemas.microsoft.com/office/drawing/2014/main" id="{070CBD98-F61F-0DBB-A106-22DB42DA49A3}"/>
              </a:ext>
            </a:extLst>
          </p:cNvPr>
          <p:cNvGraphicFramePr>
            <a:graphicFrameLocks noGrp="1"/>
          </p:cNvGraphicFramePr>
          <p:nvPr>
            <p:extLst>
              <p:ext uri="{D42A27DB-BD31-4B8C-83A1-F6EECF244321}">
                <p14:modId xmlns:p14="http://schemas.microsoft.com/office/powerpoint/2010/main" val="3066143783"/>
              </p:ext>
            </p:extLst>
          </p:nvPr>
        </p:nvGraphicFramePr>
        <p:xfrm>
          <a:off x="3800647" y="3068960"/>
          <a:ext cx="8128000" cy="2494280"/>
        </p:xfrm>
        <a:graphic>
          <a:graphicData uri="http://schemas.openxmlformats.org/drawingml/2006/table">
            <a:tbl>
              <a:tblPr firstRow="1" bandRow="1">
                <a:tableStyleId>{5940675A-B579-460E-94D1-54222C63F5DA}</a:tableStyleId>
              </a:tblPr>
              <a:tblGrid>
                <a:gridCol w="927201">
                  <a:extLst>
                    <a:ext uri="{9D8B030D-6E8A-4147-A177-3AD203B41FA5}">
                      <a16:colId xmlns:a16="http://schemas.microsoft.com/office/drawing/2014/main" val="2061265069"/>
                    </a:ext>
                  </a:extLst>
                </a:gridCol>
                <a:gridCol w="2232248">
                  <a:extLst>
                    <a:ext uri="{9D8B030D-6E8A-4147-A177-3AD203B41FA5}">
                      <a16:colId xmlns:a16="http://schemas.microsoft.com/office/drawing/2014/main" val="2350642570"/>
                    </a:ext>
                  </a:extLst>
                </a:gridCol>
                <a:gridCol w="2160240">
                  <a:extLst>
                    <a:ext uri="{9D8B030D-6E8A-4147-A177-3AD203B41FA5}">
                      <a16:colId xmlns:a16="http://schemas.microsoft.com/office/drawing/2014/main" val="3535992571"/>
                    </a:ext>
                  </a:extLst>
                </a:gridCol>
                <a:gridCol w="2808311">
                  <a:extLst>
                    <a:ext uri="{9D8B030D-6E8A-4147-A177-3AD203B41FA5}">
                      <a16:colId xmlns:a16="http://schemas.microsoft.com/office/drawing/2014/main" val="285609708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solidFill>
                            <a:schemeClr val="tx1"/>
                          </a:solidFill>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b="1" dirty="0">
                          <a:solidFill>
                            <a:schemeClr val="tx1"/>
                          </a:solidFill>
                          <a:latin typeface="Arial" panose="020B0604020202020204" pitchFamily="34" charset="0"/>
                          <a:cs typeface="Arial" panose="020B0604020202020204" pitchFamily="34" charset="0"/>
                        </a:rPr>
                        <a:t>Running Max Stock Price</a:t>
                      </a:r>
                    </a:p>
                  </a:txBody>
                  <a:tcPr>
                    <a:solidFill>
                      <a:srgbClr val="92D050"/>
                    </a:solidFill>
                  </a:tcPr>
                </a:tc>
                <a:extLst>
                  <a:ext uri="{0D108BD9-81ED-4DB2-BD59-A6C34878D82A}">
                    <a16:rowId xmlns:a16="http://schemas.microsoft.com/office/drawing/2014/main" val="1357603953"/>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535809036"/>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2833.22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2874384439"/>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1904.43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3494.93</a:t>
                      </a:r>
                    </a:p>
                  </a:txBody>
                  <a:tcPr>
                    <a:solidFill>
                      <a:schemeClr val="accent6">
                        <a:lumMod val="20000"/>
                        <a:lumOff val="80000"/>
                      </a:schemeClr>
                    </a:solidFill>
                  </a:tcPr>
                </a:tc>
                <a:extLst>
                  <a:ext uri="{0D108BD9-81ED-4DB2-BD59-A6C34878D82A}">
                    <a16:rowId xmlns:a16="http://schemas.microsoft.com/office/drawing/2014/main" val="3403402271"/>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a:latin typeface="Arial" panose="020B0604020202020204" pitchFamily="34" charset="0"/>
                          <a:cs typeface="Arial" panose="020B0604020202020204" pitchFamily="34" charset="0"/>
                        </a:rPr>
                        <a:t>Only Vimal</a:t>
                      </a:r>
                      <a:endParaRPr lang="en-IN" dirty="0">
                        <a:latin typeface="Arial" panose="020B0604020202020204" pitchFamily="34" charset="0"/>
                        <a:cs typeface="Arial" panose="020B0604020202020204" pitchFamily="34" charset="0"/>
                      </a:endParaRPr>
                    </a:p>
                  </a:txBody>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tc>
                  <a:txBody>
                    <a:bodyPr/>
                    <a:lstStyle/>
                    <a:p>
                      <a:pPr algn="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710158267"/>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2357.97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4303.98</a:t>
                      </a:r>
                    </a:p>
                  </a:txBody>
                  <a:tcPr>
                    <a:solidFill>
                      <a:schemeClr val="accent6">
                        <a:lumMod val="20000"/>
                        <a:lumOff val="80000"/>
                      </a:schemeClr>
                    </a:solidFill>
                  </a:tcPr>
                </a:tc>
                <a:extLst>
                  <a:ext uri="{0D108BD9-81ED-4DB2-BD59-A6C34878D82A}">
                    <a16:rowId xmlns:a16="http://schemas.microsoft.com/office/drawing/2014/main" val="2415301555"/>
                  </a:ext>
                </a:extLst>
              </a:tr>
            </a:tbl>
          </a:graphicData>
        </a:graphic>
      </p:graphicFrame>
      <p:sp>
        <p:nvSpPr>
          <p:cNvPr id="2" name="TextBox 1">
            <a:extLst>
              <a:ext uri="{FF2B5EF4-FFF2-40B4-BE49-F238E27FC236}">
                <a16:creationId xmlns:a16="http://schemas.microsoft.com/office/drawing/2014/main" id="{C6DCF267-3609-BDBE-0265-A585C782681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8A2E8D-1F33-EE39-C7F0-6DE7EC3831FB}"/>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maximum.</a:t>
            </a:r>
          </a:p>
        </p:txBody>
      </p:sp>
    </p:spTree>
    <p:extLst>
      <p:ext uri="{BB962C8B-B14F-4D97-AF65-F5344CB8AC3E}">
        <p14:creationId xmlns:p14="http://schemas.microsoft.com/office/powerpoint/2010/main" val="14153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001D-8525-24C8-11D4-DF1CDC9221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77D670-F8B5-AF95-2B40-6F2645B6465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max function- examples</a:t>
            </a:r>
            <a:endParaRPr lang="en-IN" sz="3200" i="1" dirty="0">
              <a:solidFill>
                <a:srgbClr val="FF9900"/>
              </a:solidFill>
              <a:latin typeface="Arial" pitchFamily="34" charset="0"/>
              <a:cs typeface="Arial" pitchFamily="34" charset="0"/>
            </a:endParaRPr>
          </a:p>
        </p:txBody>
      </p:sp>
      <p:graphicFrame>
        <p:nvGraphicFramePr>
          <p:cNvPr id="2" name="Table 2">
            <a:extLst>
              <a:ext uri="{FF2B5EF4-FFF2-40B4-BE49-F238E27FC236}">
                <a16:creationId xmlns:a16="http://schemas.microsoft.com/office/drawing/2014/main" id="{B1A27D52-539E-2743-1A87-75BF59CC9696}"/>
              </a:ext>
            </a:extLst>
          </p:cNvPr>
          <p:cNvGraphicFramePr>
            <a:graphicFrameLocks noGrp="1"/>
          </p:cNvGraphicFramePr>
          <p:nvPr>
            <p:extLst>
              <p:ext uri="{D42A27DB-BD31-4B8C-83A1-F6EECF244321}">
                <p14:modId xmlns:p14="http://schemas.microsoft.com/office/powerpoint/2010/main" val="1436828235"/>
              </p:ext>
            </p:extLst>
          </p:nvPr>
        </p:nvGraphicFramePr>
        <p:xfrm>
          <a:off x="119338" y="984344"/>
          <a:ext cx="5832646" cy="4820920"/>
        </p:xfrm>
        <a:graphic>
          <a:graphicData uri="http://schemas.openxmlformats.org/drawingml/2006/table">
            <a:tbl>
              <a:tblPr firstRow="1" bandRow="1">
                <a:tableStyleId>{5940675A-B579-460E-94D1-54222C63F5DA}</a:tableStyleId>
              </a:tblPr>
              <a:tblGrid>
                <a:gridCol w="1368151">
                  <a:extLst>
                    <a:ext uri="{9D8B030D-6E8A-4147-A177-3AD203B41FA5}">
                      <a16:colId xmlns:a16="http://schemas.microsoft.com/office/drawing/2014/main" val="928063234"/>
                    </a:ext>
                  </a:extLst>
                </a:gridCol>
                <a:gridCol w="1368152">
                  <a:extLst>
                    <a:ext uri="{9D8B030D-6E8A-4147-A177-3AD203B41FA5}">
                      <a16:colId xmlns:a16="http://schemas.microsoft.com/office/drawing/2014/main" val="790049539"/>
                    </a:ext>
                  </a:extLst>
                </a:gridCol>
                <a:gridCol w="1512168">
                  <a:extLst>
                    <a:ext uri="{9D8B030D-6E8A-4147-A177-3AD203B41FA5}">
                      <a16:colId xmlns:a16="http://schemas.microsoft.com/office/drawing/2014/main" val="2849178210"/>
                    </a:ext>
                  </a:extLst>
                </a:gridCol>
                <a:gridCol w="1584175">
                  <a:extLst>
                    <a:ext uri="{9D8B030D-6E8A-4147-A177-3AD203B41FA5}">
                      <a16:colId xmlns:a16="http://schemas.microsoft.com/office/drawing/2014/main" val="916643311"/>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activity_type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timestamp</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 0.712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1.520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3.140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4.120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0.550</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1.550</a:t>
                      </a:r>
                    </a:p>
                  </a:txBody>
                  <a:tcPr/>
                </a:tc>
                <a:extLst>
                  <a:ext uri="{0D108BD9-81ED-4DB2-BD59-A6C34878D82A}">
                    <a16:rowId xmlns:a16="http://schemas.microsoft.com/office/drawing/2014/main" val="48265323"/>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0.430</a:t>
                      </a:r>
                    </a:p>
                  </a:txBody>
                  <a:tcPr/>
                </a:tc>
                <a:extLst>
                  <a:ext uri="{0D108BD9-81ED-4DB2-BD59-A6C34878D82A}">
                    <a16:rowId xmlns:a16="http://schemas.microsoft.com/office/drawing/2014/main" val="6787092"/>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1.420</a:t>
                      </a:r>
                    </a:p>
                  </a:txBody>
                  <a:tcPr/>
                </a:tc>
                <a:extLst>
                  <a:ext uri="{0D108BD9-81ED-4DB2-BD59-A6C34878D82A}">
                    <a16:rowId xmlns:a16="http://schemas.microsoft.com/office/drawing/2014/main" val="3796194755"/>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4.100</a:t>
                      </a:r>
                    </a:p>
                  </a:txBody>
                  <a:tcPr/>
                </a:tc>
                <a:extLst>
                  <a:ext uri="{0D108BD9-81ED-4DB2-BD59-A6C34878D82A}">
                    <a16:rowId xmlns:a16="http://schemas.microsoft.com/office/drawing/2014/main" val="4262408346"/>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4.512</a:t>
                      </a:r>
                    </a:p>
                  </a:txBody>
                  <a:tcPr/>
                </a:tc>
                <a:extLst>
                  <a:ext uri="{0D108BD9-81ED-4DB2-BD59-A6C34878D82A}">
                    <a16:rowId xmlns:a16="http://schemas.microsoft.com/office/drawing/2014/main" val="16695198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Start</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392039143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End</a:t>
                      </a:r>
                    </a:p>
                  </a:txBody>
                  <a:tcPr/>
                </a:tc>
                <a:tc>
                  <a:txBody>
                    <a:bodyPr/>
                    <a:lstStyle/>
                    <a:p>
                      <a:pPr algn="r"/>
                      <a:r>
                        <a:rPr kumimoji="0" lang="en-IN" kern="1200" dirty="0">
                          <a:solidFill>
                            <a:schemeClr val="tx1"/>
                          </a:solidFill>
                          <a:latin typeface="Arial" panose="020B0604020202020204" pitchFamily="34" charset="0"/>
                          <a:ea typeface="+mn-ea"/>
                          <a:cs typeface="Arial" panose="020B0604020202020204" pitchFamily="34" charset="0"/>
                        </a:rPr>
                        <a:t>5.000</a:t>
                      </a:r>
                    </a:p>
                  </a:txBody>
                  <a:tcPr/>
                </a:tc>
                <a:extLst>
                  <a:ext uri="{0D108BD9-81ED-4DB2-BD59-A6C34878D82A}">
                    <a16:rowId xmlns:a16="http://schemas.microsoft.com/office/drawing/2014/main" val="2056884623"/>
                  </a:ext>
                </a:extLst>
              </a:tr>
            </a:tbl>
          </a:graphicData>
        </a:graphic>
      </p:graphicFrame>
      <p:sp>
        <p:nvSpPr>
          <p:cNvPr id="3" name="TextBox 2">
            <a:extLst>
              <a:ext uri="{FF2B5EF4-FFF2-40B4-BE49-F238E27FC236}">
                <a16:creationId xmlns:a16="http://schemas.microsoft.com/office/drawing/2014/main" id="{BF0C4F6F-DD7C-FC39-C261-35C661636416}"/>
              </a:ext>
            </a:extLst>
          </p:cNvPr>
          <p:cNvSpPr txBox="1"/>
          <p:nvPr/>
        </p:nvSpPr>
        <p:spPr>
          <a:xfrm rot="19390171">
            <a:off x="6078007" y="4105508"/>
            <a:ext cx="1566883" cy="461665"/>
          </a:xfrm>
          <a:prstGeom prst="rect">
            <a:avLst/>
          </a:prstGeom>
          <a:noFill/>
        </p:spPr>
        <p:txBody>
          <a:bodyPr wrap="square" rtlCol="0">
            <a:spAutoFit/>
          </a:bodyPr>
          <a:lstStyle/>
          <a:p>
            <a:r>
              <a:rPr lang="en-IN" sz="2400" dirty="0">
                <a:solidFill>
                  <a:srgbClr val="FF0000"/>
                </a:solidFill>
              </a:rPr>
              <a:t>Output </a:t>
            </a:r>
            <a:r>
              <a:rPr lang="en-IN" sz="2400" dirty="0">
                <a:solidFill>
                  <a:srgbClr val="FF0000"/>
                </a:solidFill>
                <a:sym typeface="Wingdings" panose="05000000000000000000" pitchFamily="2" charset="2"/>
              </a:rPr>
              <a:t></a:t>
            </a:r>
            <a:endParaRPr lang="en-IN" sz="2400" dirty="0">
              <a:solidFill>
                <a:srgbClr val="FF0000"/>
              </a:solidFill>
            </a:endParaRPr>
          </a:p>
        </p:txBody>
      </p:sp>
      <p:sp>
        <p:nvSpPr>
          <p:cNvPr id="4" name="TextBox 3">
            <a:extLst>
              <a:ext uri="{FF2B5EF4-FFF2-40B4-BE49-F238E27FC236}">
                <a16:creationId xmlns:a16="http://schemas.microsoft.com/office/drawing/2014/main" id="{7284223A-04EA-A2FC-4130-2DC5C0667AC6}"/>
              </a:ext>
            </a:extLst>
          </p:cNvPr>
          <p:cNvSpPr txBox="1"/>
          <p:nvPr/>
        </p:nvSpPr>
        <p:spPr>
          <a:xfrm>
            <a:off x="119336" y="505018"/>
            <a:ext cx="1728193" cy="400110"/>
          </a:xfrm>
          <a:prstGeom prst="rect">
            <a:avLst/>
          </a:prstGeom>
          <a:noFill/>
        </p:spPr>
        <p:txBody>
          <a:bodyPr wrap="square">
            <a:spAutoFit/>
          </a:bodyPr>
          <a:lstStyle/>
          <a:p>
            <a:r>
              <a:rPr lang="en-IN" sz="2000" b="1" dirty="0">
                <a:latin typeface="Liberation Mono"/>
              </a:rPr>
              <a:t>Table:- activity</a:t>
            </a:r>
            <a:endParaRPr lang="en-IN" sz="2000" b="1" dirty="0"/>
          </a:p>
        </p:txBody>
      </p:sp>
      <p:sp>
        <p:nvSpPr>
          <p:cNvPr id="7" name="TextBox 6">
            <a:extLst>
              <a:ext uri="{FF2B5EF4-FFF2-40B4-BE49-F238E27FC236}">
                <a16:creationId xmlns:a16="http://schemas.microsoft.com/office/drawing/2014/main" id="{B5257147-BB64-5EAE-4539-0189F91D66DC}"/>
              </a:ext>
            </a:extLst>
          </p:cNvPr>
          <p:cNvSpPr txBox="1"/>
          <p:nvPr/>
        </p:nvSpPr>
        <p:spPr>
          <a:xfrm>
            <a:off x="218002" y="5888015"/>
            <a:ext cx="11973998" cy="95410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machine_id, process_id,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Start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End</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'end'</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sz="2000" b="1"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activity_type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2D050"/>
                </a:solidFill>
                <a:latin typeface="Liberation Mono"/>
              </a:rPr>
              <a:t>'start'</a:t>
            </a:r>
            <a:r>
              <a:rPr lang="en-IN" dirty="0">
                <a:latin typeface="Liberation Mono"/>
              </a:rPr>
              <a:t> </a:t>
            </a:r>
            <a:r>
              <a:rPr lang="en-IN" dirty="0">
                <a:solidFill>
                  <a:srgbClr val="DB7BC9"/>
                </a:solidFill>
                <a:latin typeface="Liberation Mono"/>
              </a:rPr>
              <a:t>THEN</a:t>
            </a:r>
            <a:r>
              <a:rPr lang="en-IN" dirty="0">
                <a:latin typeface="Liberation Mono"/>
              </a:rPr>
              <a:t> timestamp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activity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machine_id, process_id;</a:t>
            </a:r>
          </a:p>
        </p:txBody>
      </p:sp>
      <p:graphicFrame>
        <p:nvGraphicFramePr>
          <p:cNvPr id="8" name="Table 2">
            <a:extLst>
              <a:ext uri="{FF2B5EF4-FFF2-40B4-BE49-F238E27FC236}">
                <a16:creationId xmlns:a16="http://schemas.microsoft.com/office/drawing/2014/main" id="{7901F8C1-9DC3-9372-E92B-44EF25122CEC}"/>
              </a:ext>
            </a:extLst>
          </p:cNvPr>
          <p:cNvGraphicFramePr>
            <a:graphicFrameLocks noGrp="1"/>
          </p:cNvGraphicFramePr>
          <p:nvPr>
            <p:extLst>
              <p:ext uri="{D42A27DB-BD31-4B8C-83A1-F6EECF244321}">
                <p14:modId xmlns:p14="http://schemas.microsoft.com/office/powerpoint/2010/main" val="2341805433"/>
              </p:ext>
            </p:extLst>
          </p:nvPr>
        </p:nvGraphicFramePr>
        <p:xfrm>
          <a:off x="6096000" y="984344"/>
          <a:ext cx="5976661" cy="2595880"/>
        </p:xfrm>
        <a:graphic>
          <a:graphicData uri="http://schemas.openxmlformats.org/drawingml/2006/table">
            <a:tbl>
              <a:tblPr firstRow="1" bandRow="1">
                <a:tableStyleId>{5940675A-B579-460E-94D1-54222C63F5DA}</a:tableStyleId>
              </a:tblPr>
              <a:tblGrid>
                <a:gridCol w="1411967">
                  <a:extLst>
                    <a:ext uri="{9D8B030D-6E8A-4147-A177-3AD203B41FA5}">
                      <a16:colId xmlns:a16="http://schemas.microsoft.com/office/drawing/2014/main" val="928063234"/>
                    </a:ext>
                  </a:extLst>
                </a:gridCol>
                <a:gridCol w="1341368">
                  <a:extLst>
                    <a:ext uri="{9D8B030D-6E8A-4147-A177-3AD203B41FA5}">
                      <a16:colId xmlns:a16="http://schemas.microsoft.com/office/drawing/2014/main" val="790049539"/>
                    </a:ext>
                  </a:extLst>
                </a:gridCol>
                <a:gridCol w="917778">
                  <a:extLst>
                    <a:ext uri="{9D8B030D-6E8A-4147-A177-3AD203B41FA5}">
                      <a16:colId xmlns:a16="http://schemas.microsoft.com/office/drawing/2014/main" val="2849178210"/>
                    </a:ext>
                  </a:extLst>
                </a:gridCol>
                <a:gridCol w="847180">
                  <a:extLst>
                    <a:ext uri="{9D8B030D-6E8A-4147-A177-3AD203B41FA5}">
                      <a16:colId xmlns:a16="http://schemas.microsoft.com/office/drawing/2014/main" val="916643311"/>
                    </a:ext>
                  </a:extLst>
                </a:gridCol>
                <a:gridCol w="1458368">
                  <a:extLst>
                    <a:ext uri="{9D8B030D-6E8A-4147-A177-3AD203B41FA5}">
                      <a16:colId xmlns:a16="http://schemas.microsoft.com/office/drawing/2014/main" val="3832786218"/>
                    </a:ext>
                  </a:extLst>
                </a:gridCol>
              </a:tblGrid>
              <a:tr h="370840">
                <a:tc>
                  <a:txBody>
                    <a:bodyPr/>
                    <a:lstStyle/>
                    <a:p>
                      <a:pPr algn="ctr"/>
                      <a:r>
                        <a:rPr lang="en-US" dirty="0">
                          <a:latin typeface="Arial" panose="020B0604020202020204" pitchFamily="34" charset="0"/>
                          <a:cs typeface="Arial" panose="020B0604020202020204" pitchFamily="34" charset="0"/>
                        </a:rPr>
                        <a:t>machine_id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process_id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Difference</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0.712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0.808</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3.140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0.980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0.550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1.550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0.430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1.420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0.990</a:t>
                      </a:r>
                    </a:p>
                  </a:txBody>
                  <a:tcPr/>
                </a:tc>
                <a:extLst>
                  <a:ext uri="{0D108BD9-81ED-4DB2-BD59-A6C34878D82A}">
                    <a16:rowId xmlns:a16="http://schemas.microsoft.com/office/drawing/2014/main" val="876230684"/>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4.100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4.512</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0.412</a:t>
                      </a:r>
                    </a:p>
                  </a:txBody>
                  <a:tcPr/>
                </a:tc>
                <a:extLst>
                  <a:ext uri="{0D108BD9-81ED-4DB2-BD59-A6C34878D82A}">
                    <a16:rowId xmlns:a16="http://schemas.microsoft.com/office/drawing/2014/main" val="2390382757"/>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5.000</a:t>
                      </a:r>
                    </a:p>
                  </a:txBody>
                  <a:tcPr/>
                </a:tc>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2.500</a:t>
                      </a:r>
                    </a:p>
                  </a:txBody>
                  <a:tcPr/>
                </a:tc>
                <a:extLst>
                  <a:ext uri="{0D108BD9-81ED-4DB2-BD59-A6C34878D82A}">
                    <a16:rowId xmlns:a16="http://schemas.microsoft.com/office/drawing/2014/main" val="48265323"/>
                  </a:ext>
                </a:extLst>
              </a:tr>
            </a:tbl>
          </a:graphicData>
        </a:graphic>
      </p:graphicFrame>
      <p:sp>
        <p:nvSpPr>
          <p:cNvPr id="6" name="TextBox 5">
            <a:extLst>
              <a:ext uri="{FF2B5EF4-FFF2-40B4-BE49-F238E27FC236}">
                <a16:creationId xmlns:a16="http://schemas.microsoft.com/office/drawing/2014/main" id="{4E4833E0-3319-6920-99DC-1F0B49C1A200}"/>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197256-6DC1-2C9B-AAE1-4EC7890BD85D}"/>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20478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rgbClr val="990055"/>
                </a:solidFill>
                <a:latin typeface="Liberation Mono"/>
              </a:rPr>
              <a:t>1</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a:t>
            </a:r>
            <a:r>
              <a:rPr lang="en-US" dirty="0">
                <a:solidFill>
                  <a:srgbClr val="990055"/>
                </a:solidFill>
                <a:latin typeface="Liberation Mono"/>
              </a:rPr>
              <a:t>1</a:t>
            </a:r>
            <a:r>
              <a:rPr lang="en-US" dirty="0">
                <a:latin typeface="Liberation Mono"/>
              </a:rPr>
              <a:t>)</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latin typeface="Liberation Mono"/>
              </a:rPr>
              <a:t>(sal)</a:t>
            </a:r>
            <a:r>
              <a:rPr lang="en-IN"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latin typeface="Liberation Mono"/>
              </a:rPr>
              <a:t>(sal) </a:t>
            </a:r>
            <a:r>
              <a:rPr lang="en-US" i="1" dirty="0">
                <a:solidFill>
                  <a:schemeClr val="bg1">
                    <a:lumMod val="50000"/>
                  </a:schemeClr>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195BB8E-9F03-859A-2542-20F383070869}"/>
              </a:ext>
            </a:extLst>
          </p:cNvPr>
          <p:cNvSpPr txBox="1"/>
          <p:nvPr/>
        </p:nvSpPr>
        <p:spPr>
          <a:xfrm>
            <a:off x="4510800" y="2636912"/>
            <a:ext cx="7560839" cy="1892826"/>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MIN</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sal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
        <p:nvSpPr>
          <p:cNvPr id="2" name="TextBox 1">
            <a:extLst>
              <a:ext uri="{FF2B5EF4-FFF2-40B4-BE49-F238E27FC236}">
                <a16:creationId xmlns:a16="http://schemas.microsoft.com/office/drawing/2014/main" id="{9C55FA1C-382F-37EA-9448-A14D4C99D2BB}"/>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0176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2330-EEDA-0BAA-767E-0B53B905142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ADB056-DC9D-F409-FD68-8CEA433D1A28}"/>
              </a:ext>
            </a:extLst>
          </p:cNvPr>
          <p:cNvSpPr/>
          <p:nvPr/>
        </p:nvSpPr>
        <p:spPr>
          <a:xfrm>
            <a:off x="108000" y="1260000"/>
            <a:ext cx="11953328" cy="707886"/>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i="1" dirty="0">
                <a:solidFill>
                  <a:srgbClr val="000000"/>
                </a:solidFill>
                <a:latin typeface="Liberation Mono"/>
              </a:rPr>
              <a:t>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FBFD9844-5CAC-535B-9B39-1F74AE5F13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CAA4EA1-E22B-6887-F75D-9885755FD1B1}"/>
              </a:ext>
            </a:extLst>
          </p:cNvPr>
          <p:cNvSpPr txBox="1"/>
          <p:nvPr/>
        </p:nvSpPr>
        <p:spPr>
          <a:xfrm>
            <a:off x="112372" y="692696"/>
            <a:ext cx="11816275"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MIN  with OVER clause</a:t>
            </a:r>
          </a:p>
        </p:txBody>
      </p:sp>
      <p:sp>
        <p:nvSpPr>
          <p:cNvPr id="7" name="TextBox 6">
            <a:extLst>
              <a:ext uri="{FF2B5EF4-FFF2-40B4-BE49-F238E27FC236}">
                <a16:creationId xmlns:a16="http://schemas.microsoft.com/office/drawing/2014/main" id="{93E491B9-4A1E-8135-6E5F-0098EA3426D8}"/>
              </a:ext>
            </a:extLst>
          </p:cNvPr>
          <p:cNvSpPr txBox="1"/>
          <p:nvPr/>
        </p:nvSpPr>
        <p:spPr>
          <a:xfrm>
            <a:off x="335360" y="2132856"/>
            <a:ext cx="7488832" cy="1138773"/>
          </a:xfrm>
          <a:prstGeom prst="rect">
            <a:avLst/>
          </a:prstGeom>
          <a:noFill/>
        </p:spPr>
        <p:txBody>
          <a:bodyPr wrap="square">
            <a:spAutoFit/>
          </a:bodyPr>
          <a:lstStyle>
            <a:defPPr>
              <a:defRPr lang="en-US"/>
            </a:defPPr>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stStyle>
          <a:p>
            <a:r>
              <a:rPr lang="en-IN" dirty="0"/>
              <a:t>Track lowest temperature so far in a weather table.</a:t>
            </a:r>
          </a:p>
          <a:p>
            <a:endParaRPr lang="en-IN" sz="400" dirty="0"/>
          </a:p>
          <a:p>
            <a:r>
              <a:rPr lang="en-IN" dirty="0"/>
              <a:t>Show lowest score a student has received up to a given test.</a:t>
            </a:r>
          </a:p>
          <a:p>
            <a:endParaRPr lang="en-IN" sz="400" dirty="0"/>
          </a:p>
          <a:p>
            <a:r>
              <a:rPr lang="en-IN" dirty="0"/>
              <a:t>Show stock price dips in financial analysis.</a:t>
            </a:r>
          </a:p>
        </p:txBody>
      </p:sp>
      <p:sp>
        <p:nvSpPr>
          <p:cNvPr id="2" name="TextBox 1">
            <a:extLst>
              <a:ext uri="{FF2B5EF4-FFF2-40B4-BE49-F238E27FC236}">
                <a16:creationId xmlns:a16="http://schemas.microsoft.com/office/drawing/2014/main" id="{89A0A4CF-B4EB-3EC4-49B4-2313B33A1258}"/>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072C31-66D4-1146-9E75-255321C2F29C}"/>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minimum.</a:t>
            </a:r>
          </a:p>
        </p:txBody>
      </p:sp>
    </p:spTree>
    <p:extLst>
      <p:ext uri="{BB962C8B-B14F-4D97-AF65-F5344CB8AC3E}">
        <p14:creationId xmlns:p14="http://schemas.microsoft.com/office/powerpoint/2010/main" val="355032738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3910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sz="2000" dirty="0">
                <a:solidFill>
                  <a:srgbClr val="C00000"/>
                </a:solidFill>
                <a:latin typeface="Arial" panose="020B0604020202020204" pitchFamily="34" charset="0"/>
                <a:cs typeface="Arial" panose="020B0604020202020204" pitchFamily="34" charset="0"/>
              </a:rPr>
              <a:t>is illegal.</a:t>
            </a:r>
            <a:endParaRPr lang="en-IN"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2D735F4-1626-B039-BA0F-52AA706926B1}"/>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439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900-B14C-686B-B0F3-F446DADB7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EEB086E-7792-90A5-2697-A194FC65C1EB}"/>
              </a:ext>
            </a:extLst>
          </p:cNvPr>
          <p:cNvSpPr/>
          <p:nvPr/>
        </p:nvSpPr>
        <p:spPr>
          <a:xfrm>
            <a:off x="108000" y="1084674"/>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D851BCE8-E638-27D1-DA89-869C17C730A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50366FCA-8811-0965-DC8D-8650CBF747DC}"/>
              </a:ext>
            </a:extLst>
          </p:cNvPr>
          <p:cNvGraphicFramePr>
            <a:graphicFrameLocks noGrp="1"/>
          </p:cNvGraphicFramePr>
          <p:nvPr>
            <p:extLst>
              <p:ext uri="{D42A27DB-BD31-4B8C-83A1-F6EECF244321}">
                <p14:modId xmlns:p14="http://schemas.microsoft.com/office/powerpoint/2010/main" val="3379106149"/>
              </p:ext>
            </p:extLst>
          </p:nvPr>
        </p:nvGraphicFramePr>
        <p:xfrm>
          <a:off x="335360" y="2207766"/>
          <a:ext cx="4680520" cy="2275840"/>
        </p:xfrm>
        <a:graphic>
          <a:graphicData uri="http://schemas.openxmlformats.org/drawingml/2006/table">
            <a:tbl>
              <a:tblPr firstRow="1" bandRow="1">
                <a:tableStyleId>{5940675A-B579-460E-94D1-54222C63F5DA}</a:tableStyleId>
              </a:tblPr>
              <a:tblGrid>
                <a:gridCol w="936104">
                  <a:extLst>
                    <a:ext uri="{9D8B030D-6E8A-4147-A177-3AD203B41FA5}">
                      <a16:colId xmlns:a16="http://schemas.microsoft.com/office/drawing/2014/main" val="1762808890"/>
                    </a:ext>
                  </a:extLst>
                </a:gridCol>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phone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l"/>
                      <a:r>
                        <a:rPr lang="en-US" b="0" dirty="0">
                          <a:latin typeface="Arial" panose="020B0604020202020204" pitchFamily="34" charset="0"/>
                          <a:cs typeface="Arial" panose="020B0604020202020204" pitchFamily="34" charset="0"/>
                        </a:rPr>
                        <a:t>saleel</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baroda</a:t>
                      </a:r>
                      <a:endParaRPr lang="en-IN" b="0" dirty="0">
                        <a:latin typeface="Arial" panose="020B0604020202020204" pitchFamily="34" charset="0"/>
                        <a:cs typeface="Arial" panose="020B0604020202020204" pitchFamily="34" charset="0"/>
                      </a:endParaRPr>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l"/>
                      <a:r>
                        <a:rPr lang="en-US" sz="2000" b="0" dirty="0">
                          <a:latin typeface="Arial" panose="020B0604020202020204" pitchFamily="34" charset="0"/>
                          <a:cs typeface="Arial" panose="020B0604020202020204" pitchFamily="34" charset="0"/>
                        </a:rPr>
                        <a:t>sharmin</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pune</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l"/>
                      <a:r>
                        <a:rPr lang="en-US" b="0" dirty="0">
                          <a:latin typeface="Arial" panose="020B0604020202020204" pitchFamily="34" charset="0"/>
                          <a:cs typeface="Arial" panose="020B0604020202020204" pitchFamily="34" charset="0"/>
                        </a:rPr>
                        <a:t>ruhan</a:t>
                      </a:r>
                      <a:endParaRPr lang="en-IN" b="0" dirty="0">
                        <a:latin typeface="Arial" panose="020B0604020202020204" pitchFamily="34" charset="0"/>
                        <a:cs typeface="Arial" panose="020B0604020202020204" pitchFamily="34" charset="0"/>
                      </a:endParaRPr>
                    </a:p>
                  </a:txBody>
                  <a:tcPr/>
                </a:tc>
                <a:tc>
                  <a:txBody>
                    <a:bodyPr/>
                    <a:lstStyle/>
                    <a:p>
                      <a:pPr algn="ctr"/>
                      <a:r>
                        <a:rPr lang="en-US" b="0" dirty="0">
                          <a:latin typeface="Arial" panose="020B0604020202020204" pitchFamily="34" charset="0"/>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latin typeface="Arial" panose="020B0604020202020204" pitchFamily="34" charset="0"/>
                          <a:cs typeface="Arial" panose="020B0604020202020204" pitchFamily="34" charset="0"/>
                        </a:rPr>
                        <a:t>1111</a:t>
                      </a:r>
                    </a:p>
                  </a:txBody>
                  <a:tcPr/>
                </a:tc>
                <a:extLst>
                  <a:ext uri="{0D108BD9-81ED-4DB2-BD59-A6C34878D82A}">
                    <a16:rowId xmlns:a16="http://schemas.microsoft.com/office/drawing/2014/main" val="3090040753"/>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4</a:t>
                      </a:r>
                    </a:p>
                  </a:txBody>
                  <a:tcPr anchor="ctr"/>
                </a:tc>
                <a:tc>
                  <a:txBody>
                    <a:bodyPr/>
                    <a:lstStyle/>
                    <a:p>
                      <a:pPr algn="l"/>
                      <a:r>
                        <a:rPr kumimoji="0" lang="en-US" b="0" kern="1200" dirty="0">
                          <a:solidFill>
                            <a:schemeClr val="tx1"/>
                          </a:solidFill>
                          <a:latin typeface="Arial" panose="020B0604020202020204" pitchFamily="34" charset="0"/>
                          <a:ea typeface="+mn-ea"/>
                          <a:cs typeface="Arial" panose="020B0604020202020204" pitchFamily="34" charset="0"/>
                        </a:rPr>
                        <a:t>vrushali</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ctr"/>
                      <a:r>
                        <a:rPr lang="en-US" b="0" dirty="0">
                          <a:latin typeface="Arial" panose="020B0604020202020204" pitchFamily="34" charset="0"/>
                          <a:cs typeface="Arial" panose="020B0604020202020204" pitchFamily="34" charset="0"/>
                        </a:rPr>
                        <a:t>NULL</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09798877"/>
                  </a:ext>
                </a:extLst>
              </a:tr>
              <a:tr h="370840">
                <a:tc>
                  <a:txBody>
                    <a:bodyPr/>
                    <a:lstStyle/>
                    <a:p>
                      <a:pPr algn="ctr"/>
                      <a:r>
                        <a:rPr lang="en-US" sz="2000" b="0" dirty="0">
                          <a:latin typeface="Arial" panose="020B0604020202020204" pitchFamily="34" charset="0"/>
                          <a:cs typeface="Arial" panose="020B0604020202020204" pitchFamily="34" charset="0"/>
                        </a:rPr>
                        <a:t>5</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US" sz="2000" b="0" dirty="0">
                          <a:latin typeface="Arial" panose="020B0604020202020204" pitchFamily="34" charset="0"/>
                          <a:cs typeface="Arial" panose="020B0604020202020204" pitchFamily="34" charset="0"/>
                        </a:rPr>
                        <a:t>neel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US" sz="2000" b="0" dirty="0">
                          <a:latin typeface="Arial" panose="020B0604020202020204" pitchFamily="34" charset="0"/>
                          <a:cs typeface="Arial" panose="020B0604020202020204" pitchFamily="34" charset="0"/>
                        </a:rPr>
                        <a:t>2222</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F048F268-E105-0394-C62D-2AD8CB48AFA0}"/>
              </a:ext>
            </a:extLst>
          </p:cNvPr>
          <p:cNvSpPr txBox="1"/>
          <p:nvPr/>
        </p:nvSpPr>
        <p:spPr>
          <a:xfrm>
            <a:off x="335360" y="1735648"/>
            <a:ext cx="2118000" cy="400110"/>
          </a:xfrm>
          <a:prstGeom prst="rect">
            <a:avLst/>
          </a:prstGeom>
          <a:noFill/>
        </p:spPr>
        <p:txBody>
          <a:bodyPr wrap="square">
            <a:spAutoFit/>
          </a:bodyPr>
          <a:lstStyle/>
          <a:p>
            <a:r>
              <a:rPr lang="en-IN" sz="2000" b="1" dirty="0">
                <a:latin typeface="Liberation Mono"/>
              </a:rPr>
              <a:t>Table:- countNulls</a:t>
            </a:r>
            <a:endParaRPr lang="en-IN" sz="2000" b="1" dirty="0"/>
          </a:p>
        </p:txBody>
      </p:sp>
      <p:sp>
        <p:nvSpPr>
          <p:cNvPr id="10" name="TextBox 9">
            <a:extLst>
              <a:ext uri="{FF2B5EF4-FFF2-40B4-BE49-F238E27FC236}">
                <a16:creationId xmlns:a16="http://schemas.microsoft.com/office/drawing/2014/main" id="{F5CB3234-618B-5A78-1C9B-A49A711A87C7}"/>
              </a:ext>
            </a:extLst>
          </p:cNvPr>
          <p:cNvSpPr txBox="1"/>
          <p:nvPr/>
        </p:nvSpPr>
        <p:spPr>
          <a:xfrm>
            <a:off x="119336" y="4904000"/>
            <a:ext cx="1195332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(city) </a:t>
            </a:r>
            <a:r>
              <a:rPr lang="en-IN" i="1" dirty="0">
                <a:solidFill>
                  <a:schemeClr val="bg1">
                    <a:lumMod val="50000"/>
                  </a:schemeClr>
                </a:solidFill>
                <a:latin typeface="Liberation Mono"/>
              </a:rPr>
              <a:t>'NULLs in city'</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DD4A68"/>
                </a:solidFill>
                <a:latin typeface="Liberation Mono"/>
              </a:rPr>
              <a:t>COUNT</a:t>
            </a:r>
            <a:r>
              <a:rPr lang="en-IN" dirty="0">
                <a:latin typeface="Liberation Mono"/>
              </a:rPr>
              <a:t>(phone) </a:t>
            </a:r>
            <a:r>
              <a:rPr lang="en-IN" i="1" dirty="0">
                <a:solidFill>
                  <a:schemeClr val="bg1">
                    <a:lumMod val="50000"/>
                  </a:schemeClr>
                </a:solidFill>
                <a:latin typeface="Liberation Mono"/>
              </a:rPr>
              <a:t>'NULLs in phone' </a:t>
            </a:r>
            <a:r>
              <a:rPr lang="en-IN" dirty="0">
                <a:solidFill>
                  <a:srgbClr val="0077AA"/>
                </a:solidFill>
                <a:latin typeface="Liberation Mono"/>
                <a:cs typeface="Arial" panose="020B0604020202020204" pitchFamily="34" charset="0"/>
              </a:rPr>
              <a:t>FROM</a:t>
            </a:r>
            <a:r>
              <a:rPr lang="en-IN" dirty="0">
                <a:latin typeface="Liberation Mono"/>
              </a:rPr>
              <a:t> countnulls;</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'Total Rows',</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city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city'</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phone </a:t>
            </a:r>
            <a:r>
              <a:rPr lang="en-US" dirty="0">
                <a:solidFill>
                  <a:schemeClr val="accent5">
                    <a:lumMod val="75000"/>
                  </a:schemeClr>
                </a:solidFill>
                <a:latin typeface="Liberation Mono"/>
              </a:rPr>
              <a:t>IS NULL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'NULLs in phone'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countnulls;</a:t>
            </a:r>
            <a:endParaRPr lang="en-IN" dirty="0">
              <a:latin typeface="Liberation Mono"/>
            </a:endParaRPr>
          </a:p>
        </p:txBody>
      </p:sp>
      <p:graphicFrame>
        <p:nvGraphicFramePr>
          <p:cNvPr id="12" name="Table 11">
            <a:extLst>
              <a:ext uri="{FF2B5EF4-FFF2-40B4-BE49-F238E27FC236}">
                <a16:creationId xmlns:a16="http://schemas.microsoft.com/office/drawing/2014/main" id="{035C3223-7B14-12EC-CA4B-8E488D01B38C}"/>
              </a:ext>
            </a:extLst>
          </p:cNvPr>
          <p:cNvGraphicFramePr>
            <a:graphicFrameLocks noGrp="1"/>
          </p:cNvGraphicFramePr>
          <p:nvPr>
            <p:extLst>
              <p:ext uri="{D42A27DB-BD31-4B8C-83A1-F6EECF244321}">
                <p14:modId xmlns:p14="http://schemas.microsoft.com/office/powerpoint/2010/main" val="4184191289"/>
              </p:ext>
            </p:extLst>
          </p:nvPr>
        </p:nvGraphicFramePr>
        <p:xfrm>
          <a:off x="5879976" y="2207766"/>
          <a:ext cx="5832648" cy="741680"/>
        </p:xfrm>
        <a:graphic>
          <a:graphicData uri="http://schemas.openxmlformats.org/drawingml/2006/table">
            <a:tbl>
              <a:tblPr firstRow="1" bandRow="1">
                <a:tableStyleId>{5940675A-B579-460E-94D1-54222C63F5DA}</a:tableStyleId>
              </a:tblPr>
              <a:tblGrid>
                <a:gridCol w="1518086">
                  <a:extLst>
                    <a:ext uri="{9D8B030D-6E8A-4147-A177-3AD203B41FA5}">
                      <a16:colId xmlns:a16="http://schemas.microsoft.com/office/drawing/2014/main" val="1762808890"/>
                    </a:ext>
                  </a:extLst>
                </a:gridCol>
                <a:gridCol w="2370346">
                  <a:extLst>
                    <a:ext uri="{9D8B030D-6E8A-4147-A177-3AD203B41FA5}">
                      <a16:colId xmlns:a16="http://schemas.microsoft.com/office/drawing/2014/main" val="3768112670"/>
                    </a:ext>
                  </a:extLst>
                </a:gridCol>
                <a:gridCol w="1944216">
                  <a:extLst>
                    <a:ext uri="{9D8B030D-6E8A-4147-A177-3AD203B41FA5}">
                      <a16:colId xmlns:a16="http://schemas.microsoft.com/office/drawing/2014/main" val="3956774166"/>
                    </a:ext>
                  </a:extLst>
                </a:gridCol>
              </a:tblGrid>
              <a:tr h="370840">
                <a:tc>
                  <a:txBody>
                    <a:bodyPr/>
                    <a:lstStyle/>
                    <a:p>
                      <a:pPr algn="ctr"/>
                      <a:r>
                        <a:rPr lang="en-IN" b="1" dirty="0">
                          <a:latin typeface="Arial" panose="020B0604020202020204" pitchFamily="34" charset="0"/>
                          <a:cs typeface="Arial" panose="020B0604020202020204" pitchFamily="34" charset="0"/>
                        </a:rPr>
                        <a:t>Total Rows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NULLs in city</a:t>
                      </a: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NULLs in phone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r"/>
                      <a:r>
                        <a:rPr lang="en-US" b="0" dirty="0">
                          <a:solidFill>
                            <a:srgbClr val="B212AA"/>
                          </a:solidFill>
                          <a:latin typeface="Arial" panose="020B0604020202020204" pitchFamily="34" charset="0"/>
                          <a:cs typeface="Arial" panose="020B0604020202020204" pitchFamily="34" charset="0"/>
                        </a:rPr>
                        <a:t>5</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3</a:t>
                      </a:r>
                      <a:endParaRPr lang="en-IN"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b="0" dirty="0">
                          <a:solidFill>
                            <a:srgbClr val="B212AA"/>
                          </a:solidFill>
                          <a:latin typeface="Arial" panose="020B0604020202020204" pitchFamily="34" charset="0"/>
                          <a:cs typeface="Arial" panose="020B0604020202020204" pitchFamily="34" charset="0"/>
                        </a:rPr>
                        <a:t>2</a:t>
                      </a:r>
                      <a:endParaRPr lang="en-IN"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bl>
          </a:graphicData>
        </a:graphic>
      </p:graphicFrame>
      <p:sp>
        <p:nvSpPr>
          <p:cNvPr id="13" name="TextBox 12">
            <a:extLst>
              <a:ext uri="{FF2B5EF4-FFF2-40B4-BE49-F238E27FC236}">
                <a16:creationId xmlns:a16="http://schemas.microsoft.com/office/drawing/2014/main" id="{FCFA0D72-8C15-C2CF-571B-EA44CD7B5C79}"/>
              </a:ext>
            </a:extLst>
          </p:cNvPr>
          <p:cNvSpPr txBox="1"/>
          <p:nvPr/>
        </p:nvSpPr>
        <p:spPr>
          <a:xfrm>
            <a:off x="5879976" y="1735648"/>
            <a:ext cx="211800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C3B9AB57-C271-C614-B8FC-A7D00297CF23}"/>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7F099C9-19BD-AC9A-A087-D12969D7377F}"/>
              </a:ext>
            </a:extLst>
          </p:cNvPr>
          <p:cNvSpPr/>
          <p:nvPr/>
        </p:nvSpPr>
        <p:spPr>
          <a:xfrm>
            <a:off x="25175" y="44624"/>
            <a:ext cx="5566769"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Count NULLs in each columns.</a:t>
            </a:r>
          </a:p>
        </p:txBody>
      </p:sp>
    </p:spTree>
    <p:extLst>
      <p:ext uri="{BB962C8B-B14F-4D97-AF65-F5344CB8AC3E}">
        <p14:creationId xmlns:p14="http://schemas.microsoft.com/office/powerpoint/2010/main" val="19588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B726-41EE-F1F6-A3FD-C9326FF5B8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4CDF2C-89E4-B39F-6544-4F753E46FBB1}"/>
              </a:ext>
            </a:extLst>
          </p:cNvPr>
          <p:cNvSpPr/>
          <p:nvPr/>
        </p:nvSpPr>
        <p:spPr>
          <a:xfrm>
            <a:off x="108000" y="1062028"/>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8537AE3D-EE1E-366E-AC51-C1A4C5C51EA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09FD8FD3-6098-E28E-1FA2-0739FAD47450}"/>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graphicFrame>
        <p:nvGraphicFramePr>
          <p:cNvPr id="11" name="Table 10">
            <a:extLst>
              <a:ext uri="{FF2B5EF4-FFF2-40B4-BE49-F238E27FC236}">
                <a16:creationId xmlns:a16="http://schemas.microsoft.com/office/drawing/2014/main" id="{AC5FABFB-47F2-FE2A-8923-66B312A34BFA}"/>
              </a:ext>
            </a:extLst>
          </p:cNvPr>
          <p:cNvGraphicFramePr>
            <a:graphicFrameLocks noGrp="1"/>
          </p:cNvGraphicFramePr>
          <p:nvPr>
            <p:extLst>
              <p:ext uri="{D42A27DB-BD31-4B8C-83A1-F6EECF244321}">
                <p14:modId xmlns:p14="http://schemas.microsoft.com/office/powerpoint/2010/main" val="2479390781"/>
              </p:ext>
            </p:extLst>
          </p:nvPr>
        </p:nvGraphicFramePr>
        <p:xfrm>
          <a:off x="521616" y="2028910"/>
          <a:ext cx="2118000" cy="4683760"/>
        </p:xfrm>
        <a:graphic>
          <a:graphicData uri="http://schemas.openxmlformats.org/drawingml/2006/table">
            <a:tbl>
              <a:tblPr firstRow="1" bandRow="1">
                <a:tableStyleId>{5940675A-B579-460E-94D1-54222C63F5DA}</a:tableStyleId>
              </a:tblPr>
              <a:tblGrid>
                <a:gridCol w="1059000">
                  <a:extLst>
                    <a:ext uri="{9D8B030D-6E8A-4147-A177-3AD203B41FA5}">
                      <a16:colId xmlns:a16="http://schemas.microsoft.com/office/drawing/2014/main" val="1762808890"/>
                    </a:ext>
                  </a:extLst>
                </a:gridCol>
                <a:gridCol w="1059000">
                  <a:extLst>
                    <a:ext uri="{9D8B030D-6E8A-4147-A177-3AD203B41FA5}">
                      <a16:colId xmlns:a16="http://schemas.microsoft.com/office/drawing/2014/main" val="3768112670"/>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c1</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2" name="TextBox 1">
            <a:extLst>
              <a:ext uri="{FF2B5EF4-FFF2-40B4-BE49-F238E27FC236}">
                <a16:creationId xmlns:a16="http://schemas.microsoft.com/office/drawing/2014/main" id="{DD99173C-DE42-76B0-F3B9-EDAC2DBEEAEA}"/>
              </a:ext>
            </a:extLst>
          </p:cNvPr>
          <p:cNvSpPr txBox="1"/>
          <p:nvPr/>
        </p:nvSpPr>
        <p:spPr>
          <a:xfrm>
            <a:off x="521616" y="1556792"/>
            <a:ext cx="2622056" cy="400110"/>
          </a:xfrm>
          <a:prstGeom prst="rect">
            <a:avLst/>
          </a:prstGeom>
          <a:noFill/>
        </p:spPr>
        <p:txBody>
          <a:bodyPr wrap="square">
            <a:spAutoFit/>
          </a:bodyPr>
          <a:lstStyle/>
          <a:p>
            <a:r>
              <a:rPr lang="en-IN" sz="2000" b="1" dirty="0">
                <a:latin typeface="Liberation Mono"/>
              </a:rPr>
              <a:t>Table:- countNumbers</a:t>
            </a:r>
            <a:endParaRPr lang="en-IN" sz="2000" b="1" dirty="0"/>
          </a:p>
        </p:txBody>
      </p:sp>
      <p:sp>
        <p:nvSpPr>
          <p:cNvPr id="3" name="TextBox 2">
            <a:extLst>
              <a:ext uri="{FF2B5EF4-FFF2-40B4-BE49-F238E27FC236}">
                <a16:creationId xmlns:a16="http://schemas.microsoft.com/office/drawing/2014/main" id="{0DF404DB-C01E-6EC8-055E-6E680B10591E}"/>
              </a:ext>
            </a:extLst>
          </p:cNvPr>
          <p:cNvSpPr txBox="1"/>
          <p:nvPr/>
        </p:nvSpPr>
        <p:spPr>
          <a:xfrm>
            <a:off x="3359697" y="1556792"/>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B71F9183-C393-E0AE-A159-9DC9DE62A8EB}"/>
              </a:ext>
            </a:extLst>
          </p:cNvPr>
          <p:cNvSpPr txBox="1"/>
          <p:nvPr/>
        </p:nvSpPr>
        <p:spPr>
          <a:xfrm>
            <a:off x="6480720" y="2708920"/>
            <a:ext cx="551993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c1, </a:t>
            </a:r>
            <a:r>
              <a:rPr lang="en-IN" dirty="0">
                <a:solidFill>
                  <a:srgbClr val="DD4A68"/>
                </a:solidFill>
                <a:latin typeface="Liberation Mono"/>
              </a:rPr>
              <a:t>COUNT</a:t>
            </a:r>
            <a:r>
              <a:rPr lang="en-IN" dirty="0">
                <a:latin typeface="Liberation Mono"/>
              </a:rPr>
              <a:t>(c1)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countNumbers;</a:t>
            </a:r>
          </a:p>
        </p:txBody>
      </p:sp>
      <p:graphicFrame>
        <p:nvGraphicFramePr>
          <p:cNvPr id="7" name="Table 6">
            <a:extLst>
              <a:ext uri="{FF2B5EF4-FFF2-40B4-BE49-F238E27FC236}">
                <a16:creationId xmlns:a16="http://schemas.microsoft.com/office/drawing/2014/main" id="{4FF708AB-B004-FDE7-4B4A-6CFC045EB1DA}"/>
              </a:ext>
            </a:extLst>
          </p:cNvPr>
          <p:cNvGraphicFramePr>
            <a:graphicFrameLocks noGrp="1"/>
          </p:cNvGraphicFramePr>
          <p:nvPr>
            <p:extLst>
              <p:ext uri="{D42A27DB-BD31-4B8C-83A1-F6EECF244321}">
                <p14:modId xmlns:p14="http://schemas.microsoft.com/office/powerpoint/2010/main" val="115425687"/>
              </p:ext>
            </p:extLst>
          </p:nvPr>
        </p:nvGraphicFramePr>
        <p:xfrm>
          <a:off x="3359697" y="2028910"/>
          <a:ext cx="2952327" cy="4683760"/>
        </p:xfrm>
        <a:graphic>
          <a:graphicData uri="http://schemas.openxmlformats.org/drawingml/2006/table">
            <a:tbl>
              <a:tblPr firstRow="1" bandRow="1">
                <a:tableStyleId>{5940675A-B579-460E-94D1-54222C63F5DA}</a:tableStyleId>
              </a:tblPr>
              <a:tblGrid>
                <a:gridCol w="984109">
                  <a:extLst>
                    <a:ext uri="{9D8B030D-6E8A-4147-A177-3AD203B41FA5}">
                      <a16:colId xmlns:a16="http://schemas.microsoft.com/office/drawing/2014/main" val="1762808890"/>
                    </a:ext>
                  </a:extLst>
                </a:gridCol>
                <a:gridCol w="984109">
                  <a:extLst>
                    <a:ext uri="{9D8B030D-6E8A-4147-A177-3AD203B41FA5}">
                      <a16:colId xmlns:a16="http://schemas.microsoft.com/office/drawing/2014/main" val="3768112670"/>
                    </a:ext>
                  </a:extLst>
                </a:gridCol>
                <a:gridCol w="984109">
                  <a:extLst>
                    <a:ext uri="{9D8B030D-6E8A-4147-A177-3AD203B41FA5}">
                      <a16:colId xmlns:a16="http://schemas.microsoft.com/office/drawing/2014/main" val="1115900818"/>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b="0" dirty="0">
                          <a:latin typeface="Arial" panose="020B0604020202020204" pitchFamily="34" charset="0"/>
                          <a:cs typeface="Arial" panose="020B0604020202020204" pitchFamily="34" charset="0"/>
                        </a:rPr>
                        <a:t>c1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latin typeface="Arial" panose="020B0604020202020204" pitchFamily="34" charset="0"/>
                          <a:cs typeface="Arial" panose="020B0604020202020204" pitchFamily="34" charset="0"/>
                        </a:rPr>
                        <a:t>1</a:t>
                      </a: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601161468"/>
                  </a:ext>
                </a:extLst>
              </a:tr>
              <a:tr h="370840">
                <a:tc>
                  <a:txBody>
                    <a:bodyPr/>
                    <a:lstStyle/>
                    <a:p>
                      <a:pPr algn="ctr"/>
                      <a:r>
                        <a:rPr lang="en-IN" sz="2000" b="0" dirty="0">
                          <a:latin typeface="Arial" panose="020B0604020202020204" pitchFamily="34" charset="0"/>
                          <a:cs typeface="Arial" panose="020B0604020202020204" pitchFamily="34" charset="0"/>
                        </a:rPr>
                        <a:t>2</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803235461"/>
                  </a:ext>
                </a:extLst>
              </a:tr>
              <a:tr h="370840">
                <a:tc>
                  <a:txBody>
                    <a:bodyPr/>
                    <a:lstStyle/>
                    <a:p>
                      <a:pPr algn="ctr"/>
                      <a:r>
                        <a:rPr lang="en-IN" b="0" dirty="0">
                          <a:latin typeface="Arial" panose="020B0604020202020204" pitchFamily="34" charset="0"/>
                          <a:cs typeface="Arial" panose="020B0604020202020204" pitchFamily="34" charset="0"/>
                        </a:rPr>
                        <a:t>3</a:t>
                      </a:r>
                    </a:p>
                  </a:txBody>
                  <a:tcP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NULL</a:t>
                      </a:r>
                      <a:endParaRPr lang="en-IN" b="0" dirty="0">
                        <a:latin typeface="Arial" panose="020B0604020202020204" pitchFamily="34" charset="0"/>
                        <a:cs typeface="Arial" panose="020B0604020202020204" pitchFamily="34" charset="0"/>
                      </a:endParaRPr>
                    </a:p>
                  </a:txBody>
                  <a:tcP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44352180"/>
                  </a:ext>
                </a:extLst>
              </a:tr>
              <a:tr h="370840">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6</a:t>
                      </a:r>
                    </a:p>
                  </a:txBody>
                  <a:tcPr anchor="ctr"/>
                </a:tc>
                <a:tc>
                  <a:txBody>
                    <a:bodyPr/>
                    <a:lstStyle/>
                    <a:p>
                      <a:pPr algn="ctr"/>
                      <a:r>
                        <a:rPr kumimoji="0" lang="en-IN" b="0" kern="1200" dirty="0">
                          <a:solidFill>
                            <a:schemeClr val="tx1"/>
                          </a:solidFill>
                          <a:latin typeface="Arial" panose="020B0604020202020204" pitchFamily="34" charset="0"/>
                          <a:ea typeface="+mn-ea"/>
                          <a:cs typeface="Arial" panose="020B0604020202020204" pitchFamily="34" charset="0"/>
                        </a:rPr>
                        <a:t>2</a:t>
                      </a:r>
                    </a:p>
                  </a:txBody>
                  <a:tcPr anchor="ctr"/>
                </a:tc>
                <a:tc>
                  <a:txBody>
                    <a:bodyPr/>
                    <a:lstStyle/>
                    <a:p>
                      <a:pPr algn="ctr"/>
                      <a:r>
                        <a:rPr kumimoji="0" lang="en-IN" b="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109798877"/>
                  </a:ext>
                </a:extLst>
              </a:tr>
              <a:tr h="370840">
                <a:tc>
                  <a:txBody>
                    <a:bodyPr/>
                    <a:lstStyle/>
                    <a:p>
                      <a:pPr algn="ct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9402278"/>
                  </a:ext>
                </a:extLst>
              </a:tr>
              <a:tr h="370840">
                <a:tc>
                  <a:txBody>
                    <a:bodyPr/>
                    <a:lstStyle/>
                    <a:p>
                      <a:pPr algn="ctr"/>
                      <a:r>
                        <a:rPr lang="en-IN" sz="2000" b="0" dirty="0">
                          <a:latin typeface="Arial" panose="020B0604020202020204" pitchFamily="34" charset="0"/>
                          <a:cs typeface="Arial" panose="020B0604020202020204" pitchFamily="34" charset="0"/>
                        </a:rPr>
                        <a:t>19</a:t>
                      </a:r>
                    </a:p>
                  </a:txBody>
                  <a:tcPr anchor="ctr"/>
                </a:tc>
                <a:tc>
                  <a:txBody>
                    <a:bodyPr/>
                    <a:lstStyle/>
                    <a:p>
                      <a:pPr algn="ctr"/>
                      <a:r>
                        <a:rPr kumimoji="0" lang="en-IN" sz="2000" b="0" kern="1200" dirty="0">
                          <a:solidFill>
                            <a:schemeClr val="tx1"/>
                          </a:solidFill>
                          <a:latin typeface="Arial" panose="020B0604020202020204" pitchFamily="34" charset="0"/>
                          <a:ea typeface="+mn-ea"/>
                          <a:cs typeface="Arial" panose="020B0604020202020204" pitchFamily="34" charset="0"/>
                        </a:rPr>
                        <a:t>NULL</a:t>
                      </a:r>
                      <a:endParaRPr lang="en-IN" sz="2000" b="0" dirty="0">
                        <a:latin typeface="Arial" panose="020B0604020202020204" pitchFamily="34" charset="0"/>
                        <a:cs typeface="Arial" panose="020B0604020202020204" pitchFamily="34" charset="0"/>
                      </a:endParaRP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449564946"/>
                  </a:ext>
                </a:extLst>
              </a:tr>
              <a:tr h="370840">
                <a:tc>
                  <a:txBody>
                    <a:bodyPr/>
                    <a:lstStyle/>
                    <a:p>
                      <a:pPr algn="ctr"/>
                      <a:r>
                        <a:rPr lang="en-IN" sz="2000" b="0" dirty="0">
                          <a:latin typeface="Arial" panose="020B0604020202020204" pitchFamily="34" charset="0"/>
                          <a:cs typeface="Arial" panose="020B0604020202020204" pitchFamily="34" charset="0"/>
                        </a:rPr>
                        <a:t>20</a:t>
                      </a:r>
                    </a:p>
                  </a:txBody>
                  <a:tcPr anchor="ctr"/>
                </a:tc>
                <a:tc>
                  <a:txBody>
                    <a:bodyPr/>
                    <a:lstStyle/>
                    <a:p>
                      <a:pPr algn="ctr"/>
                      <a:r>
                        <a:rPr lang="en-IN" sz="2000" b="0" dirty="0">
                          <a:latin typeface="Arial" panose="020B0604020202020204" pitchFamily="34" charset="0"/>
                          <a:cs typeface="Arial" panose="020B0604020202020204" pitchFamily="34" charset="0"/>
                        </a:rPr>
                        <a:t>6</a:t>
                      </a:r>
                    </a:p>
                  </a:txBody>
                  <a:tcPr anchor="ctr"/>
                </a:tc>
                <a:tc>
                  <a:txBody>
                    <a:bodyPr/>
                    <a:lstStyle/>
                    <a:p>
                      <a:pPr algn="ctr"/>
                      <a:r>
                        <a:rPr lang="en-IN" sz="2000"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1183948311"/>
                  </a:ext>
                </a:extLst>
              </a:tr>
            </a:tbl>
          </a:graphicData>
        </a:graphic>
      </p:graphicFrame>
      <p:sp>
        <p:nvSpPr>
          <p:cNvPr id="6" name="TextBox 5">
            <a:extLst>
              <a:ext uri="{FF2B5EF4-FFF2-40B4-BE49-F238E27FC236}">
                <a16:creationId xmlns:a16="http://schemas.microsoft.com/office/drawing/2014/main" id="{7BF27C0F-F4B0-B5B6-8865-10B995C042CF}"/>
              </a:ext>
            </a:extLst>
          </p:cNvPr>
          <p:cNvSpPr txBox="1"/>
          <p:nvPr/>
        </p:nvSpPr>
        <p:spPr>
          <a:xfrm>
            <a:off x="9552384" y="519063"/>
            <a:ext cx="9896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FDD75F2-C436-7235-C2BA-A434B05167C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21609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
        <p:nvSpPr>
          <p:cNvPr id="5" name="Rectangle 4">
            <a:extLst>
              <a:ext uri="{FF2B5EF4-FFF2-40B4-BE49-F238E27FC236}">
                <a16:creationId xmlns:a16="http://schemas.microsoft.com/office/drawing/2014/main" id="{439F918E-6E78-C2CF-8BC9-27F07780B344}"/>
              </a:ext>
            </a:extLst>
          </p:cNvPr>
          <p:cNvSpPr/>
          <p:nvPr/>
        </p:nvSpPr>
        <p:spPr>
          <a:xfrm>
            <a:off x="2171564" y="3212976"/>
            <a:ext cx="7848872" cy="707886"/>
          </a:xfrm>
          <a:prstGeom prst="rect">
            <a:avLst/>
          </a:prstGeom>
        </p:spPr>
        <p:txBody>
          <a:bodyPr wrap="square">
            <a:spAutoFit/>
          </a:bodyPr>
          <a:lstStyle/>
          <a:p>
            <a:r>
              <a:rPr lang="en-US" sz="2000" dirty="0">
                <a:latin typeface="Palatino Linotype" panose="02040502050505030304" pitchFamily="18" charset="0"/>
              </a:rPr>
              <a:t>An entity in DBMS is a real-world object that has certain properties called attributes that define the nature of the entity.</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79113831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4FD0-B180-2232-A7F8-459D67C03D8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E0FB8B9-0953-F4DB-2070-944356F1EB9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3F545509-64F5-CCF4-F035-DB2FFE5CC55F}"/>
              </a:ext>
            </a:extLst>
          </p:cNvPr>
          <p:cNvGraphicFramePr>
            <a:graphicFrameLocks noGrp="1"/>
          </p:cNvGraphicFramePr>
          <p:nvPr>
            <p:extLst>
              <p:ext uri="{D42A27DB-BD31-4B8C-83A1-F6EECF244321}">
                <p14:modId xmlns:p14="http://schemas.microsoft.com/office/powerpoint/2010/main" val="3931171677"/>
              </p:ext>
            </p:extLst>
          </p:nvPr>
        </p:nvGraphicFramePr>
        <p:xfrm>
          <a:off x="324026" y="1907540"/>
          <a:ext cx="4835870" cy="3855720"/>
        </p:xfrm>
        <a:graphic>
          <a:graphicData uri="http://schemas.openxmlformats.org/drawingml/2006/table">
            <a:tbl>
              <a:tblPr firstRow="1" bandRow="1">
                <a:tableStyleId>{5940675A-B579-460E-94D1-54222C63F5DA}</a:tableStyleId>
              </a:tblPr>
              <a:tblGrid>
                <a:gridCol w="596277">
                  <a:extLst>
                    <a:ext uri="{9D8B030D-6E8A-4147-A177-3AD203B41FA5}">
                      <a16:colId xmlns:a16="http://schemas.microsoft.com/office/drawing/2014/main" val="1762808890"/>
                    </a:ext>
                  </a:extLst>
                </a:gridCol>
                <a:gridCol w="1863329">
                  <a:extLst>
                    <a:ext uri="{9D8B030D-6E8A-4147-A177-3AD203B41FA5}">
                      <a16:colId xmlns:a16="http://schemas.microsoft.com/office/drawing/2014/main" val="4023350346"/>
                    </a:ext>
                  </a:extLst>
                </a:gridCol>
                <a:gridCol w="1296144">
                  <a:extLst>
                    <a:ext uri="{9D8B030D-6E8A-4147-A177-3AD203B41FA5}">
                      <a16:colId xmlns:a16="http://schemas.microsoft.com/office/drawing/2014/main" val="359032933"/>
                    </a:ext>
                  </a:extLst>
                </a:gridCol>
                <a:gridCol w="1080120">
                  <a:extLst>
                    <a:ext uri="{9D8B030D-6E8A-4147-A177-3AD203B41FA5}">
                      <a16:colId xmlns:a16="http://schemas.microsoft.com/office/drawing/2014/main" val="9293433"/>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2" name="TextBox 1">
            <a:extLst>
              <a:ext uri="{FF2B5EF4-FFF2-40B4-BE49-F238E27FC236}">
                <a16:creationId xmlns:a16="http://schemas.microsoft.com/office/drawing/2014/main" id="{C30B32D1-4DC1-A1F0-B1B1-F4B0FF59B2CD}"/>
              </a:ext>
            </a:extLst>
          </p:cNvPr>
          <p:cNvSpPr txBox="1"/>
          <p:nvPr/>
        </p:nvSpPr>
        <p:spPr>
          <a:xfrm>
            <a:off x="305592" y="1507430"/>
            <a:ext cx="2160109" cy="400110"/>
          </a:xfrm>
          <a:prstGeom prst="rect">
            <a:avLst/>
          </a:prstGeom>
          <a:noFill/>
        </p:spPr>
        <p:txBody>
          <a:bodyPr wrap="square">
            <a:spAutoFit/>
          </a:bodyPr>
          <a:lstStyle/>
          <a:p>
            <a:r>
              <a:rPr lang="en-IN" sz="2000" b="1" dirty="0">
                <a:latin typeface="Liberation Mono"/>
              </a:rPr>
              <a:t>Table:- stocks</a:t>
            </a:r>
            <a:endParaRPr lang="en-IN" sz="2000" b="1" dirty="0"/>
          </a:p>
        </p:txBody>
      </p:sp>
      <p:sp>
        <p:nvSpPr>
          <p:cNvPr id="3" name="TextBox 2">
            <a:extLst>
              <a:ext uri="{FF2B5EF4-FFF2-40B4-BE49-F238E27FC236}">
                <a16:creationId xmlns:a16="http://schemas.microsoft.com/office/drawing/2014/main" id="{EE8A3791-E762-B3C8-BE51-F44BDC9EF3EB}"/>
              </a:ext>
            </a:extLst>
          </p:cNvPr>
          <p:cNvSpPr txBox="1"/>
          <p:nvPr/>
        </p:nvSpPr>
        <p:spPr>
          <a:xfrm>
            <a:off x="5879974" y="1507430"/>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6271018C-6F3E-A009-D0A8-61C92478BCA6}"/>
              </a:ext>
            </a:extLst>
          </p:cNvPr>
          <p:cNvSpPr txBox="1"/>
          <p:nvPr/>
        </p:nvSpPr>
        <p:spPr>
          <a:xfrm>
            <a:off x="305592" y="6084004"/>
            <a:ext cx="964907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day, companyName, stockPrice, </a:t>
            </a:r>
            <a:r>
              <a:rPr lang="en-IN" dirty="0">
                <a:solidFill>
                  <a:srgbClr val="DD4A68"/>
                </a:solidFill>
                <a:latin typeface="Liberation Mono"/>
              </a:rPr>
              <a:t>COUNT</a:t>
            </a:r>
            <a:r>
              <a:rPr lang="en-IN" dirty="0">
                <a:latin typeface="Liberation Mono"/>
              </a:rPr>
              <a:t>(Since)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day) </a:t>
            </a:r>
            <a:r>
              <a:rPr lang="en-IN" i="1" dirty="0">
                <a:solidFill>
                  <a:schemeClr val="bg1">
                    <a:lumMod val="50000"/>
                  </a:schemeClr>
                </a:solidFill>
                <a:latin typeface="Liberation Mono"/>
              </a:rPr>
              <a:t>Output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stocks;</a:t>
            </a:r>
          </a:p>
        </p:txBody>
      </p:sp>
      <p:graphicFrame>
        <p:nvGraphicFramePr>
          <p:cNvPr id="10" name="Table 9">
            <a:extLst>
              <a:ext uri="{FF2B5EF4-FFF2-40B4-BE49-F238E27FC236}">
                <a16:creationId xmlns:a16="http://schemas.microsoft.com/office/drawing/2014/main" id="{3FFA04BC-F410-8061-697C-BB38ACA46D5F}"/>
              </a:ext>
            </a:extLst>
          </p:cNvPr>
          <p:cNvGraphicFramePr>
            <a:graphicFrameLocks noGrp="1"/>
          </p:cNvGraphicFramePr>
          <p:nvPr>
            <p:extLst>
              <p:ext uri="{D42A27DB-BD31-4B8C-83A1-F6EECF244321}">
                <p14:modId xmlns:p14="http://schemas.microsoft.com/office/powerpoint/2010/main" val="3500804044"/>
              </p:ext>
            </p:extLst>
          </p:nvPr>
        </p:nvGraphicFramePr>
        <p:xfrm>
          <a:off x="5832130" y="1907540"/>
          <a:ext cx="5880494" cy="3855720"/>
        </p:xfrm>
        <a:graphic>
          <a:graphicData uri="http://schemas.openxmlformats.org/drawingml/2006/table">
            <a:tbl>
              <a:tblPr firstRow="1" bandRow="1">
                <a:tableStyleId>{5940675A-B579-460E-94D1-54222C63F5DA}</a:tableStyleId>
              </a:tblPr>
              <a:tblGrid>
                <a:gridCol w="592699">
                  <a:extLst>
                    <a:ext uri="{9D8B030D-6E8A-4147-A177-3AD203B41FA5}">
                      <a16:colId xmlns:a16="http://schemas.microsoft.com/office/drawing/2014/main" val="1762808890"/>
                    </a:ext>
                  </a:extLst>
                </a:gridCol>
                <a:gridCol w="1852148">
                  <a:extLst>
                    <a:ext uri="{9D8B030D-6E8A-4147-A177-3AD203B41FA5}">
                      <a16:colId xmlns:a16="http://schemas.microsoft.com/office/drawing/2014/main" val="4023350346"/>
                    </a:ext>
                  </a:extLst>
                </a:gridCol>
                <a:gridCol w="1288367">
                  <a:extLst>
                    <a:ext uri="{9D8B030D-6E8A-4147-A177-3AD203B41FA5}">
                      <a16:colId xmlns:a16="http://schemas.microsoft.com/office/drawing/2014/main" val="359032933"/>
                    </a:ext>
                  </a:extLst>
                </a:gridCol>
                <a:gridCol w="1073640">
                  <a:extLst>
                    <a:ext uri="{9D8B030D-6E8A-4147-A177-3AD203B41FA5}">
                      <a16:colId xmlns:a16="http://schemas.microsoft.com/office/drawing/2014/main" val="9293433"/>
                    </a:ext>
                  </a:extLst>
                </a:gridCol>
                <a:gridCol w="1073640">
                  <a:extLst>
                    <a:ext uri="{9D8B030D-6E8A-4147-A177-3AD203B41FA5}">
                      <a16:colId xmlns:a16="http://schemas.microsoft.com/office/drawing/2014/main" val="3257853867"/>
                    </a:ext>
                  </a:extLst>
                </a:gridCol>
              </a:tblGrid>
              <a:tr h="370840">
                <a:tc>
                  <a:txBody>
                    <a:bodyPr/>
                    <a:lstStyle/>
                    <a:p>
                      <a:pPr algn="ctr"/>
                      <a:r>
                        <a:rPr lang="en-IN" dirty="0">
                          <a:latin typeface="Arial" panose="020B0604020202020204" pitchFamily="34" charset="0"/>
                          <a:cs typeface="Arial" panose="020B0604020202020204" pitchFamily="34" charset="0"/>
                        </a:rPr>
                        <a:t>day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companyName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stockPrice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Since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007634581"/>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Reliance Industries Ltd</a:t>
                      </a:r>
                    </a:p>
                  </a:txBody>
                  <a:tcPr/>
                </a:tc>
                <a:tc>
                  <a:txBody>
                    <a:bodyPr/>
                    <a:lstStyle/>
                    <a:p>
                      <a:pPr algn="r"/>
                      <a:r>
                        <a:rPr lang="en-IN" dirty="0">
                          <a:latin typeface="Arial" panose="020B0604020202020204" pitchFamily="34" charset="0"/>
                          <a:cs typeface="Arial" panose="020B0604020202020204" pitchFamily="34" charset="0"/>
                        </a:rPr>
                        <a:t>1429.70</a:t>
                      </a:r>
                    </a:p>
                  </a:txBody>
                  <a:tcPr anchor="ctr"/>
                </a:tc>
                <a:tc>
                  <a:txBody>
                    <a:bodyPr/>
                    <a:lstStyle/>
                    <a:p>
                      <a:pPr algn="ctr"/>
                      <a:r>
                        <a:rPr lang="en-IN" dirty="0">
                          <a:latin typeface="Arial" panose="020B0604020202020204" pitchFamily="34" charset="0"/>
                          <a:cs typeface="Arial" panose="020B0604020202020204" pitchFamily="34" charset="0"/>
                        </a:rPr>
                        <a:t>1966</a:t>
                      </a:r>
                    </a:p>
                  </a:txBody>
                  <a:tcPr anchor="ct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160116146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Only Vimal</a:t>
                      </a:r>
                    </a:p>
                  </a:txBody>
                  <a:tcPr/>
                </a:tc>
                <a:tc>
                  <a:txBody>
                    <a:bodyPr/>
                    <a:lstStyle/>
                    <a:p>
                      <a:pPr algn="r"/>
                      <a:r>
                        <a:rPr lang="en-IN" dirty="0">
                          <a:latin typeface="Arial" panose="020B0604020202020204" pitchFamily="34" charset="0"/>
                          <a:cs typeface="Arial" panose="020B0604020202020204" pitchFamily="34" charset="0"/>
                        </a:rPr>
                        <a:t>3494.93</a:t>
                      </a:r>
                    </a:p>
                  </a:txBody>
                  <a:tcPr anchor="ct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1975</a:t>
                      </a: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3090040753"/>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2</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14435218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17</a:t>
                      </a:r>
                    </a:p>
                  </a:txBody>
                  <a:tcPr anchor="ctr"/>
                </a:tc>
                <a:tc>
                  <a:txBody>
                    <a:bodyPr/>
                    <a:lstStyle/>
                    <a:p>
                      <a:pPr marL="0" algn="l" rtl="0" eaLnBrk="1" latinLnBrk="0" hangingPunct="1"/>
                      <a:r>
                        <a:rPr kumimoji="0" lang="en-IN" kern="1200" noProof="0" dirty="0">
                          <a:solidFill>
                            <a:schemeClr val="tx1"/>
                          </a:solidFill>
                          <a:latin typeface="Arial" panose="020B0604020202020204" pitchFamily="34" charset="0"/>
                          <a:ea typeface="+mn-ea"/>
                          <a:cs typeface="Arial" panose="020B0604020202020204" pitchFamily="34" charset="0"/>
                        </a:rPr>
                        <a:t>Raymonds</a:t>
                      </a:r>
                    </a:p>
                  </a:txBody>
                  <a:tcPr anchor="ctr"/>
                </a:tc>
                <a:tc>
                  <a:txBody>
                    <a:bodyPr/>
                    <a:lstStyle/>
                    <a:p>
                      <a:pPr marL="0" algn="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1254.00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1925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310979887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2000" b="1" kern="1200" noProof="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algn="ctr" rtl="0" eaLnBrk="1" latinLnBrk="0" hangingPunct="1"/>
                      <a:r>
                        <a:rPr kumimoji="0" lang="en-IN" sz="1800" b="0" kern="1200" dirty="0">
                          <a:solidFill>
                            <a:schemeClr val="tx1"/>
                          </a:solidFill>
                          <a:latin typeface="Arial" panose="020B0604020202020204" pitchFamily="34" charset="0"/>
                          <a:ea typeface="+mn-ea"/>
                          <a:cs typeface="Arial" panose="020B0604020202020204" pitchFamily="34" charset="0"/>
                        </a:rPr>
                        <a:t>NULL</a:t>
                      </a:r>
                    </a:p>
                    <a:p>
                      <a:pPr marL="0" algn="ctr" rtl="0" eaLnBrk="1" latinLnBrk="0" hangingPunct="1"/>
                      <a:r>
                        <a:rPr kumimoji="0" lang="en-IN" sz="2000" b="1" kern="1200" dirty="0">
                          <a:solidFill>
                            <a:schemeClr val="tx1"/>
                          </a:solidFill>
                          <a:latin typeface="Arial" panose="020B0604020202020204" pitchFamily="34" charset="0"/>
                          <a:ea typeface="+mn-ea"/>
                          <a:cs typeface="Arial" panose="020B0604020202020204" pitchFamily="34" charset="0"/>
                        </a:rPr>
                        <a:t>.</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algn="ctr" rtl="0" eaLnBrk="1" latinLnBrk="0" hangingPunct="1"/>
                      <a:r>
                        <a:rPr kumimoji="0" lang="en-IN" kern="1200" dirty="0">
                          <a:solidFill>
                            <a:srgbClr val="B212AA"/>
                          </a:solidFill>
                          <a:latin typeface="Arial" panose="020B0604020202020204" pitchFamily="34" charset="0"/>
                          <a:ea typeface="+mn-ea"/>
                          <a:cs typeface="Arial" panose="020B0604020202020204" pitchFamily="34" charset="0"/>
                        </a:rPr>
                        <a:t>3</a:t>
                      </a:r>
                    </a:p>
                    <a:p>
                      <a:pPr marL="0" algn="ctr" rtl="0" eaLnBrk="1" latinLnBrk="0" hangingPunct="1"/>
                      <a:r>
                        <a:rPr kumimoji="0" lang="en-IN" sz="2000" b="1" kern="1200" dirty="0">
                          <a:solidFill>
                            <a:srgbClr val="B212AA"/>
                          </a:solidFill>
                          <a:latin typeface="Arial" panose="020B0604020202020204" pitchFamily="34" charset="0"/>
                          <a:ea typeface="+mn-ea"/>
                          <a:cs typeface="Arial" panose="020B0604020202020204" pitchFamily="34" charset="0"/>
                        </a:rPr>
                        <a:t>.</a:t>
                      </a:r>
                      <a:endParaRPr kumimoji="0" lang="en-IN" b="1"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39402278"/>
                  </a:ext>
                </a:extLst>
              </a:tr>
            </a:tbl>
          </a:graphicData>
        </a:graphic>
      </p:graphicFrame>
      <p:sp>
        <p:nvSpPr>
          <p:cNvPr id="6" name="Rectangle 5">
            <a:extLst>
              <a:ext uri="{FF2B5EF4-FFF2-40B4-BE49-F238E27FC236}">
                <a16:creationId xmlns:a16="http://schemas.microsoft.com/office/drawing/2014/main" id="{782D1466-248D-65F3-26F7-79312EC72700}"/>
              </a:ext>
            </a:extLst>
          </p:cNvPr>
          <p:cNvSpPr/>
          <p:nvPr/>
        </p:nvSpPr>
        <p:spPr>
          <a:xfrm>
            <a:off x="108000" y="1062028"/>
            <a:ext cx="1195332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latin typeface="Liberation Mono"/>
              </a:rPr>
              <a:t>expr</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US" sz="2000" dirty="0">
                <a:solidFill>
                  <a:srgbClr val="B212AA"/>
                </a:solidFill>
                <a:latin typeface="Liberation Mono"/>
              </a:rPr>
              <a:t>OVER</a:t>
            </a:r>
            <a:r>
              <a:rPr lang="en-US" sz="2000" dirty="0">
                <a:latin typeface="Liberation Mono"/>
              </a:rPr>
              <a:t>( [</a:t>
            </a:r>
            <a:r>
              <a:rPr lang="en-US" sz="2000" dirty="0">
                <a:solidFill>
                  <a:srgbClr val="0077AA"/>
                </a:solidFill>
                <a:latin typeface="Liberation Mono"/>
              </a:rPr>
              <a:t> </a:t>
            </a:r>
            <a:r>
              <a:rPr lang="en-US" sz="2000" dirty="0">
                <a:solidFill>
                  <a:srgbClr val="B212AA"/>
                </a:solidFill>
                <a:latin typeface="Liberation Mono"/>
              </a:rPr>
              <a:t>PARTITION</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a:t>
            </a:r>
            <a:r>
              <a:rPr lang="en-US" sz="2000" i="1" dirty="0">
                <a:latin typeface="Liberation Mono"/>
              </a:rPr>
              <a:t>expr2, </a:t>
            </a:r>
            <a:r>
              <a:rPr lang="en-US" sz="2000" dirty="0">
                <a:latin typeface="Liberation Mono"/>
              </a:rPr>
              <a:t> . . . ]  </a:t>
            </a:r>
            <a:r>
              <a:rPr lang="en-US" sz="2000" dirty="0">
                <a:solidFill>
                  <a:srgbClr val="B212AA"/>
                </a:solidFill>
                <a:latin typeface="Liberation Mono"/>
              </a:rPr>
              <a:t>ORDER</a:t>
            </a:r>
            <a:r>
              <a:rPr lang="en-US" sz="2000" dirty="0">
                <a:latin typeface="Liberation Mono"/>
              </a:rPr>
              <a:t> </a:t>
            </a:r>
            <a:r>
              <a:rPr lang="en-US" sz="2000" dirty="0">
                <a:solidFill>
                  <a:srgbClr val="B212AA"/>
                </a:solidFill>
                <a:latin typeface="Liberation Mono"/>
              </a:rPr>
              <a:t>BY</a:t>
            </a:r>
            <a:r>
              <a:rPr lang="en-US" sz="2000" dirty="0">
                <a:latin typeface="Liberation Mono"/>
              </a:rPr>
              <a:t> </a:t>
            </a:r>
            <a:r>
              <a:rPr lang="en-US" sz="2000" i="1" dirty="0">
                <a:latin typeface="Liberation Mono"/>
              </a:rPr>
              <a:t>expr1</a:t>
            </a:r>
            <a:r>
              <a:rPr lang="en-US" sz="2000" dirty="0">
                <a:latin typeface="Liberation Mono"/>
              </a:rPr>
              <a:t> [ ASC</a:t>
            </a:r>
            <a:r>
              <a:rPr lang="en-US" sz="2000" dirty="0">
                <a:solidFill>
                  <a:schemeClr val="bg1">
                    <a:lumMod val="50000"/>
                  </a:schemeClr>
                </a:solidFill>
                <a:latin typeface="Liberation Mono"/>
              </a:rPr>
              <a:t>|</a:t>
            </a:r>
            <a:r>
              <a:rPr lang="en-US" sz="2000" dirty="0">
                <a:latin typeface="Liberation Mono"/>
              </a:rPr>
              <a:t>DESC ],  . . . ) </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B609BF73-009C-19CD-6688-4D4B713CA1F5}"/>
              </a:ext>
            </a:extLst>
          </p:cNvPr>
          <p:cNvSpPr txBox="1"/>
          <p:nvPr/>
        </p:nvSpPr>
        <p:spPr>
          <a:xfrm>
            <a:off x="112373" y="692696"/>
            <a:ext cx="3175316" cy="369332"/>
          </a:xfrm>
          <a:prstGeom prst="rect">
            <a:avLst/>
          </a:prstGeom>
          <a:noFill/>
        </p:spPr>
        <p:txBody>
          <a:bodyPr wrap="square">
            <a:spAutoFit/>
          </a:bodyPr>
          <a:lstStyle/>
          <a:p>
            <a:r>
              <a:rPr lang="en-IN" sz="1800" b="1" dirty="0">
                <a:solidFill>
                  <a:srgbClr val="B212AA"/>
                </a:solidFill>
                <a:latin typeface="Palatino Linotype" panose="02040502050505030304" pitchFamily="18" charset="0"/>
              </a:rPr>
              <a:t>COUNT  with OVER clause</a:t>
            </a:r>
          </a:p>
        </p:txBody>
      </p:sp>
      <p:sp>
        <p:nvSpPr>
          <p:cNvPr id="4" name="Rectangle 3">
            <a:extLst>
              <a:ext uri="{FF2B5EF4-FFF2-40B4-BE49-F238E27FC236}">
                <a16:creationId xmlns:a16="http://schemas.microsoft.com/office/drawing/2014/main" id="{A548DF9A-6973-4DD4-3381-55919D5C5CA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Same number for NULL data.</a:t>
            </a:r>
          </a:p>
        </p:txBody>
      </p:sp>
    </p:spTree>
    <p:extLst>
      <p:ext uri="{BB962C8B-B14F-4D97-AF65-F5344CB8AC3E}">
        <p14:creationId xmlns:p14="http://schemas.microsoft.com/office/powerpoint/2010/main" val="32092921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21681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 </a:t>
            </a:r>
            <a:r>
              <a:rPr lang="en-IN" sz="2000" dirty="0">
                <a:solidFill>
                  <a:schemeClr val="tx1">
                    <a:lumMod val="50000"/>
                    <a:lumOff val="50000"/>
                  </a:schemeClr>
                </a:solidFill>
                <a:latin typeface="Liberation Mono"/>
              </a:rPr>
              <a:t>|</a:t>
            </a:r>
            <a:r>
              <a:rPr lang="en-IN" sz="2000" i="1" dirty="0">
                <a:solidFill>
                  <a:srgbClr val="000000"/>
                </a:solidFill>
                <a:latin typeface="Liberation Mono"/>
              </a:rPr>
              <a:t>  </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 </a:t>
            </a:r>
            <a:r>
              <a:rPr lang="en-IN" sz="2000" dirty="0">
                <a:solidFill>
                  <a:srgbClr val="000000"/>
                </a:solidFill>
                <a:latin typeface="Liberation Mono"/>
              </a:rPr>
              <a: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i="1" dirty="0">
                <a:solidFill>
                  <a:schemeClr val="tx1">
                    <a:lumMod val="65000"/>
                    <a:lumOff val="35000"/>
                  </a:schemeClr>
                </a:solidFill>
                <a:latin typeface="Liberation Mono"/>
                <a:cs typeface="Arial" panose="020B0604020202020204" pitchFamily="34" charset="0"/>
              </a:rPr>
              <a:t>over_clause</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i="1" dirty="0">
                <a:solidFill>
                  <a:schemeClr val="bg1">
                    <a:lumMod val="50000"/>
                  </a:schemeClr>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0</a:t>
            </a:r>
            <a:r>
              <a:rPr lang="en-US" dirty="0">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a:t>
            </a:r>
            <a:r>
              <a:rPr lang="en-US" dirty="0">
                <a:solidFill>
                  <a:srgbClr val="0077AA"/>
                </a:solidFill>
                <a:latin typeface="Liberation Mono"/>
                <a:cs typeface="Arial" panose="020B0604020202020204" pitchFamily="34" charset="0"/>
              </a:rPr>
              <a:t>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(comm)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342900" indent="-342900">
              <a:buFont typeface="Arial"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&lt;=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1501</a:t>
            </a:r>
            <a:r>
              <a:rPr lang="en-US" dirty="0">
                <a:latin typeface="Liberation Mono"/>
              </a:rPr>
              <a:t> and sal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3" y="116632"/>
            <a:ext cx="3221784"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2CA2ECDD-4DDE-339F-02BA-A0AE6414E550}"/>
              </a:ext>
            </a:extLst>
          </p:cNvPr>
          <p:cNvSpPr txBox="1"/>
          <p:nvPr/>
        </p:nvSpPr>
        <p:spPr>
          <a:xfrm>
            <a:off x="4511824" y="1772816"/>
            <a:ext cx="7560839" cy="1295868"/>
          </a:xfrm>
          <a:prstGeom prst="rect">
            <a:avLst/>
          </a:prstGeom>
          <a:solidFill>
            <a:schemeClr val="bg1">
              <a:lumMod val="95000"/>
            </a:schemeClr>
          </a:solidFill>
          <a:ln>
            <a:solidFill>
              <a:srgbClr val="C00000"/>
            </a:solidFill>
          </a:ln>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solidFill>
                  <a:srgbClr val="DD4A68"/>
                </a:solidFill>
                <a:latin typeface="Liberation Mono"/>
              </a:rPr>
              <a:t>COUNT</a:t>
            </a:r>
            <a:r>
              <a:rPr lang="en-IN" dirty="0">
                <a:latin typeface="Liberation Mono"/>
              </a:rPr>
              <a:t>( </a:t>
            </a:r>
            <a:r>
              <a:rPr lang="en-IN" dirty="0">
                <a:solidFill>
                  <a:srgbClr val="41C60C"/>
                </a:solidFill>
                <a:latin typeface="Liberation Mono"/>
              </a:rPr>
              <a:t>'a'</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DD4A68"/>
                </a:solidFill>
                <a:latin typeface="Liberation Mono"/>
              </a:rPr>
              <a:t>COUNT</a:t>
            </a:r>
            <a:r>
              <a:rPr lang="en-IN" dirty="0">
                <a:latin typeface="Liberation Mono"/>
              </a:rPr>
              <a:t>(</a:t>
            </a:r>
            <a:r>
              <a:rPr lang="en-IN" dirty="0">
                <a:solidFill>
                  <a:srgbClr val="41C60C"/>
                </a:solidFill>
                <a:latin typeface="Liberation Mono"/>
              </a:rPr>
              <a:t>'b'</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a:t>
            </a:r>
            <a:r>
              <a:rPr lang="en-US" i="1" dirty="0">
                <a:solidFill>
                  <a:schemeClr val="bg1">
                    <a:lumMod val="50000"/>
                  </a:schemeClr>
                </a:solidFill>
                <a:latin typeface="Liberation Mono"/>
              </a:rPr>
              <a:t> "R1"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sp>
        <p:nvSpPr>
          <p:cNvPr id="7" name="TextBox 6">
            <a:extLst>
              <a:ext uri="{FF2B5EF4-FFF2-40B4-BE49-F238E27FC236}">
                <a16:creationId xmlns:a16="http://schemas.microsoft.com/office/drawing/2014/main" id="{46CD594A-F0AF-41C4-812D-3106FA24350C}"/>
              </a:ext>
            </a:extLst>
          </p:cNvPr>
          <p:cNvSpPr txBox="1"/>
          <p:nvPr/>
        </p:nvSpPr>
        <p:spPr>
          <a:xfrm>
            <a:off x="5375920" y="3717032"/>
            <a:ext cx="6816079" cy="1754326"/>
          </a:xfrm>
          <a:prstGeom prst="rect">
            <a:avLst/>
          </a:prstGeom>
          <a:noFill/>
        </p:spPr>
        <p:txBody>
          <a:bodyPr wrap="square">
            <a:spAutoFit/>
          </a:bodyPr>
          <a:lstStyle/>
          <a:p>
            <a:pPr marL="342900" indent="-342900">
              <a:buFont typeface="+mj-lt"/>
              <a:buAutoNum type="arabicPeriod"/>
            </a:pP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returns a Boolean value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a:t>
            </a:r>
          </a:p>
          <a:p>
            <a:pPr marL="342900" indent="-342900">
              <a:buFont typeface="+mj-lt"/>
              <a:buAutoNum type="arabicPeriod"/>
            </a:pPr>
            <a:r>
              <a:rPr lang="en-IN" dirty="0">
                <a:latin typeface="Liberation Mono"/>
              </a:rPr>
              <a:t>When used </a:t>
            </a:r>
            <a:r>
              <a:rPr lang="en-IN" dirty="0">
                <a:solidFill>
                  <a:srgbClr val="DD4A68"/>
                </a:solidFill>
                <a:latin typeface="Liberation Mono"/>
              </a:rPr>
              <a:t>COUNT</a:t>
            </a:r>
            <a:r>
              <a:rPr lang="en-IN" dirty="0">
                <a:latin typeface="Liberation Mono"/>
              </a:rPr>
              <a: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 MySQL </a:t>
            </a:r>
            <a:r>
              <a:rPr lang="en-IN" b="1" dirty="0">
                <a:solidFill>
                  <a:srgbClr val="FF0000"/>
                </a:solidFill>
                <a:latin typeface="Liberation Mono"/>
              </a:rPr>
              <a:t>doesn't count </a:t>
            </a:r>
            <a:r>
              <a:rPr lang="en-IN" dirty="0">
                <a:latin typeface="Liberation Mono"/>
              </a:rPr>
              <a:t>how many are </a:t>
            </a:r>
            <a:r>
              <a:rPr lang="en-IN" dirty="0">
                <a:solidFill>
                  <a:schemeClr val="accent4">
                    <a:lumMod val="50000"/>
                  </a:schemeClr>
                </a:solidFill>
                <a:latin typeface="Liberation Mono"/>
              </a:rPr>
              <a:t>TRUE</a:t>
            </a:r>
            <a:r>
              <a:rPr lang="en-IN" dirty="0">
                <a:latin typeface="Liberation Mono"/>
              </a:rPr>
              <a:t>. Instead:</a:t>
            </a:r>
          </a:p>
          <a:p>
            <a:pPr marL="646113" indent="-285750">
              <a:buFont typeface="Arial" panose="020B0604020202020204" pitchFamily="34" charset="0"/>
              <a:buChar char="•"/>
            </a:pPr>
            <a:r>
              <a:rPr lang="en-IN" b="1" dirty="0">
                <a:solidFill>
                  <a:srgbClr val="FF0000"/>
                </a:solidFill>
                <a:latin typeface="Liberation Mono"/>
              </a:rPr>
              <a:t>It counts </a:t>
            </a:r>
            <a:r>
              <a:rPr lang="en-IN" dirty="0">
                <a:latin typeface="Liberation Mono"/>
              </a:rPr>
              <a:t>how many values are </a:t>
            </a:r>
            <a:r>
              <a:rPr lang="en-IN" b="1" dirty="0">
                <a:latin typeface="Liberation Mono"/>
              </a:rPr>
              <a:t>non-NULL</a:t>
            </a:r>
            <a:r>
              <a:rPr lang="en-IN" dirty="0">
                <a:latin typeface="Liberation Mono"/>
              </a:rPr>
              <a:t>.</a:t>
            </a:r>
          </a:p>
          <a:p>
            <a:pPr marL="646113" indent="-285750">
              <a:buFont typeface="Arial" panose="020B0604020202020204" pitchFamily="34" charset="0"/>
              <a:buChar char="•"/>
            </a:pPr>
            <a:r>
              <a:rPr lang="en-IN" dirty="0">
                <a:latin typeface="Liberation Mono"/>
              </a:rPr>
              <a:t>Since </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IN" dirty="0">
                <a:latin typeface="Liberation Mono"/>
              </a:rPr>
              <a:t> is always </a:t>
            </a:r>
            <a:r>
              <a:rPr lang="en-IN" b="1" dirty="0">
                <a:latin typeface="Liberation Mono"/>
              </a:rPr>
              <a:t>non-NULL</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or </a:t>
            </a:r>
            <a:r>
              <a:rPr lang="en-IN" dirty="0">
                <a:solidFill>
                  <a:schemeClr val="accent4">
                    <a:lumMod val="50000"/>
                  </a:schemeClr>
                </a:solidFill>
                <a:latin typeface="Liberation Mono"/>
              </a:rPr>
              <a:t>FALSE</a:t>
            </a:r>
            <a:r>
              <a:rPr lang="en-IN" dirty="0">
                <a:latin typeface="Liberation Mono"/>
              </a:rPr>
              <a:t>), it counts all rows.</a:t>
            </a:r>
          </a:p>
        </p:txBody>
      </p:sp>
      <p:sp>
        <p:nvSpPr>
          <p:cNvPr id="6" name="Rectangle 5">
            <a:extLst>
              <a:ext uri="{FF2B5EF4-FFF2-40B4-BE49-F238E27FC236}">
                <a16:creationId xmlns:a16="http://schemas.microsoft.com/office/drawing/2014/main" id="{8A6771D2-E06B-EBCE-7231-E1A2F774A407}"/>
              </a:ext>
            </a:extLst>
          </p:cNvPr>
          <p:cNvSpPr/>
          <p:nvPr/>
        </p:nvSpPr>
        <p:spPr>
          <a:xfrm>
            <a:off x="5375920" y="3356992"/>
            <a:ext cx="720080" cy="400110"/>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IMP</a:t>
            </a:r>
            <a:r>
              <a:rPr lang="en-IN" sz="2000" dirty="0">
                <a:solidFill>
                  <a:srgbClr val="FF0000"/>
                </a:solidFill>
                <a:latin typeface="Palatino Linotype" panose="02040502050505030304" pitchFamily="18" charset="0"/>
                <a:cs typeface="Arial" panose="020B0604020202020204" pitchFamily="34" charset="0"/>
              </a:rPr>
              <a:t>:</a:t>
            </a:r>
          </a:p>
        </p:txBody>
      </p:sp>
      <p:sp>
        <p:nvSpPr>
          <p:cNvPr id="10" name="TextBox 9">
            <a:extLst>
              <a:ext uri="{FF2B5EF4-FFF2-40B4-BE49-F238E27FC236}">
                <a16:creationId xmlns:a16="http://schemas.microsoft.com/office/drawing/2014/main" id="{DD573668-5136-9533-8B1A-16CE01384ED0}"/>
              </a:ext>
            </a:extLst>
          </p:cNvPr>
          <p:cNvSpPr txBox="1"/>
          <p:nvPr/>
        </p:nvSpPr>
        <p:spPr>
          <a:xfrm>
            <a:off x="6888086" y="3196288"/>
            <a:ext cx="5184577"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'manager'</a:t>
            </a:r>
            <a:r>
              <a:rPr lang="en-US" dirty="0">
                <a:latin typeface="Liberation Mono"/>
              </a:rPr>
              <a:t>) </a:t>
            </a:r>
            <a:r>
              <a:rPr lang="en-US" i="1" dirty="0">
                <a:solidFill>
                  <a:schemeClr val="bg1">
                    <a:lumMod val="50000"/>
                  </a:schemeClr>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endParaRPr lang="en-IN" dirty="0">
              <a:latin typeface="Liberation Mono"/>
            </a:endParaRPr>
          </a:p>
        </p:txBody>
      </p:sp>
      <p:cxnSp>
        <p:nvCxnSpPr>
          <p:cNvPr id="12" name="Connector: Elbow 11">
            <a:extLst>
              <a:ext uri="{FF2B5EF4-FFF2-40B4-BE49-F238E27FC236}">
                <a16:creationId xmlns:a16="http://schemas.microsoft.com/office/drawing/2014/main" id="{D0D5C5C0-C239-4FBD-A537-D1184AE8A63D}"/>
              </a:ext>
            </a:extLst>
          </p:cNvPr>
          <p:cNvCxnSpPr>
            <a:cxnSpLocks/>
          </p:cNvCxnSpPr>
          <p:nvPr/>
        </p:nvCxnSpPr>
        <p:spPr>
          <a:xfrm flipV="1">
            <a:off x="6384032" y="3470822"/>
            <a:ext cx="504054" cy="328378"/>
          </a:xfrm>
          <a:prstGeom prst="bentConnector3">
            <a:avLst>
              <a:gd name="adj1" fmla="val 112"/>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419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181588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r>
              <a:rPr lang="en-IN" sz="2000" dirty="0">
                <a:solidFill>
                  <a:srgbClr val="A67F59"/>
                </a:solidFill>
                <a:latin typeface="Liberation Mono"/>
              </a:rPr>
              <a:t>OR</a:t>
            </a:r>
            <a:r>
              <a:rPr lang="en-IN" sz="2000" dirty="0">
                <a:solidFill>
                  <a:srgbClr val="000000"/>
                </a:solidFill>
                <a:latin typeface="Liberation Mono"/>
              </a:rPr>
              <a:t> </a:t>
            </a:r>
            <a:r>
              <a:rPr lang="en-IN" sz="2000" dirty="0">
                <a:solidFill>
                  <a:srgbClr val="DB7BC9"/>
                </a:solidFill>
                <a:latin typeface="Liberation Mono"/>
              </a:rPr>
              <a:t>CASE</a:t>
            </a:r>
            <a:r>
              <a:rPr lang="en-IN" sz="2000" dirty="0">
                <a:solidFill>
                  <a:srgbClr val="000000"/>
                </a:solidFill>
                <a:latin typeface="Liberation Mono"/>
              </a:rPr>
              <a:t> </a:t>
            </a:r>
            <a:r>
              <a:rPr lang="en-IN" sz="2000" dirty="0">
                <a:solidFill>
                  <a:srgbClr val="DB7BC9"/>
                </a:solidFill>
                <a:latin typeface="Liberation Mono"/>
              </a:rPr>
              <a:t>WHEN</a:t>
            </a:r>
            <a:r>
              <a:rPr lang="en-IN" sz="2000" dirty="0">
                <a:solidFill>
                  <a:srgbClr val="000000"/>
                </a:solidFill>
                <a:latin typeface="Liberation Mono"/>
              </a:rPr>
              <a:t> </a:t>
            </a:r>
            <a:r>
              <a:rPr lang="en-IN" sz="2000" i="1" dirty="0">
                <a:solidFill>
                  <a:srgbClr val="000000"/>
                </a:solidFill>
                <a:latin typeface="Liberation Mono"/>
              </a:rPr>
              <a:t>condition</a:t>
            </a:r>
            <a:r>
              <a:rPr lang="en-IN" sz="2000" dirty="0">
                <a:solidFill>
                  <a:srgbClr val="000000"/>
                </a:solidFill>
                <a:latin typeface="Liberation Mono"/>
              </a:rPr>
              <a:t> </a:t>
            </a:r>
            <a:r>
              <a:rPr lang="en-IN" sz="2000" dirty="0">
                <a:solidFill>
                  <a:srgbClr val="DB7BC9"/>
                </a:solidFill>
                <a:latin typeface="Liberation Mono"/>
              </a:rPr>
              <a:t>END</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 </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effectLst/>
                <a:latin typeface="Liberation Mono"/>
              </a:rPr>
              <a:t>] [,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335361" y="4005064"/>
            <a:ext cx="11521279" cy="156966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(ename),' (',  </a:t>
            </a:r>
            <a:r>
              <a:rPr lang="en-IN" dirty="0">
                <a:solidFill>
                  <a:srgbClr val="DD4A68"/>
                </a:solidFill>
                <a:latin typeface="Liberation Mono"/>
              </a:rPr>
              <a:t>COUNT</a:t>
            </a:r>
            <a:r>
              <a:rPr lang="en-IN" dirty="0">
                <a:latin typeface="Liberation Mono"/>
              </a:rPr>
              <a:t>(</a:t>
            </a:r>
            <a:r>
              <a:rPr lang="en-IN" dirty="0">
                <a:solidFill>
                  <a:srgbClr val="A67F59"/>
                </a:solidFill>
                <a:latin typeface="Liberation Mono"/>
              </a:rPr>
              <a:t>*</a:t>
            </a:r>
            <a:r>
              <a:rPr lang="en-IN" dirty="0">
                <a:latin typeface="Liberation Mono"/>
              </a:rPr>
              <a:t>),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MAX</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latin typeface="Liberation Mono"/>
              </a:rPr>
              <a:t>(</a:t>
            </a:r>
            <a:r>
              <a:rPr lang="en-IN" dirty="0">
                <a:solidFill>
                  <a:srgbClr val="DD4A68"/>
                </a:solidFill>
                <a:latin typeface="Liberation Mono"/>
              </a:rPr>
              <a:t>GROUP_CONCAT</a:t>
            </a:r>
            <a:r>
              <a:rPr lang="en-IN" dirty="0">
                <a:latin typeface="Liberation Mono"/>
              </a:rPr>
              <a:t>(sal),' (',  </a:t>
            </a:r>
            <a:r>
              <a:rPr lang="en-IN" dirty="0">
                <a:solidFill>
                  <a:srgbClr val="DD4A68"/>
                </a:solidFill>
                <a:latin typeface="Liberation Mono"/>
              </a:rPr>
              <a:t>SUM</a:t>
            </a:r>
            <a:r>
              <a:rPr lang="en-IN" dirty="0">
                <a:latin typeface="Liberation Mono"/>
              </a:rPr>
              <a:t>(sal), ')') </a:t>
            </a:r>
            <a:r>
              <a:rPr lang="en-US"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cs typeface="Arial" panose="020B0604020202020204" pitchFamily="34" charset="0"/>
              </a:rPr>
              <a:t>SELECT</a:t>
            </a:r>
            <a:r>
              <a:rPr lang="en-US" dirty="0">
                <a:latin typeface="Liberation Mono"/>
              </a:rPr>
              <a:t> custid, </a:t>
            </a:r>
            <a:r>
              <a:rPr lang="en-US" dirty="0">
                <a:solidFill>
                  <a:srgbClr val="DD4A68"/>
                </a:solidFill>
                <a:latin typeface="Liberation Mono"/>
              </a:rPr>
              <a:t>GROUP_CONCAT</a:t>
            </a:r>
            <a:r>
              <a:rPr lang="en-US" dirty="0">
                <a:latin typeface="Liberation Mono"/>
              </a:rPr>
              <a:t>(</a:t>
            </a:r>
            <a:r>
              <a:rPr lang="en-US" dirty="0">
                <a:solidFill>
                  <a:srgbClr val="3F6971"/>
                </a:solidFill>
                <a:latin typeface="Liberation Mono"/>
              </a:rPr>
              <a:t>MONTHNAME</a:t>
            </a:r>
            <a:r>
              <a:rPr lang="en-US" dirty="0">
                <a:latin typeface="Liberation Mono"/>
              </a:rPr>
              <a:t>(orderdate)) </a:t>
            </a:r>
            <a:r>
              <a:rPr lang="en-US" i="1" dirty="0">
                <a:solidFill>
                  <a:schemeClr val="bg1">
                    <a:lumMod val="50000"/>
                  </a:schemeClr>
                </a:solidFill>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ord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custid;</a:t>
            </a:r>
            <a:endParaRPr lang="en-IN" dirty="0">
              <a:latin typeface="Liberation Mono"/>
            </a:endParaRPr>
          </a:p>
        </p:txBody>
      </p:sp>
    </p:spTree>
    <p:extLst>
      <p:ext uri="{BB962C8B-B14F-4D97-AF65-F5344CB8AC3E}">
        <p14:creationId xmlns:p14="http://schemas.microsoft.com/office/powerpoint/2010/main" val="271941122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31073-533A-E43D-5EBA-1F5E329DDD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DCC8EE-409A-149D-BC16-901193BE1652}"/>
              </a:ext>
            </a:extLst>
          </p:cNvPr>
          <p:cNvSpPr/>
          <p:nvPr/>
        </p:nvSpPr>
        <p:spPr>
          <a:xfrm>
            <a:off x="108000" y="908720"/>
            <a:ext cx="11953328" cy="400110"/>
          </a:xfrm>
          <a:prstGeom prst="rect">
            <a:avLst/>
          </a:prstGeom>
          <a:solidFill>
            <a:schemeClr val="bg1"/>
          </a:solidFill>
        </p:spPr>
        <p:txBody>
          <a:bodyPr wrap="square">
            <a:spAutoFit/>
          </a:bodyPr>
          <a:lstStyle/>
          <a:p>
            <a:pPr marL="342900" indent="-342900">
              <a:buFont typeface="Wingdings" panose="05000000000000000000" pitchFamily="2" charset="2"/>
              <a:buChar char="Ø"/>
            </a:pPr>
            <a:r>
              <a:rPr lang="en-IN" sz="2000" dirty="0">
                <a:solidFill>
                  <a:srgbClr val="0070C0"/>
                </a:solidFill>
                <a:latin typeface="Liberation Mono"/>
                <a:cs typeface="Arial" panose="020B0604020202020204" pitchFamily="34" charset="0"/>
              </a:rPr>
              <a:t>GROUP_CONCAT</a:t>
            </a:r>
            <a:r>
              <a:rPr lang="en-IN" sz="2000" dirty="0">
                <a:latin typeface="Liberation Mono"/>
                <a:cs typeface="Arial" panose="020B0604020202020204" pitchFamily="34" charset="0"/>
              </a:rPr>
              <a:t>(</a:t>
            </a:r>
            <a:r>
              <a:rPr lang="en-IN" sz="2000" dirty="0">
                <a:solidFill>
                  <a:srgbClr val="DB7BC9"/>
                </a:solidFill>
                <a:latin typeface="Liberation Mono"/>
              </a:rPr>
              <a:t>CASE</a:t>
            </a:r>
            <a:r>
              <a:rPr lang="en-IN" sz="2000" dirty="0">
                <a:latin typeface="Liberation Mono"/>
                <a:cs typeface="Arial" panose="020B0604020202020204" pitchFamily="34" charset="0"/>
              </a:rPr>
              <a:t> </a:t>
            </a:r>
            <a:r>
              <a:rPr lang="en-IN" sz="2000" dirty="0">
                <a:solidFill>
                  <a:srgbClr val="DB7BC9"/>
                </a:solidFill>
                <a:latin typeface="Liberation Mono"/>
              </a:rPr>
              <a:t>WHEN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condition</a:t>
            </a:r>
            <a:r>
              <a:rPr lang="en-IN" sz="2000" dirty="0">
                <a:latin typeface="Liberation Mono"/>
                <a:cs typeface="Arial" panose="020B0604020202020204" pitchFamily="34" charset="0"/>
              </a:rPr>
              <a:t> </a:t>
            </a:r>
            <a:r>
              <a:rPr lang="en-IN" sz="2000" dirty="0">
                <a:solidFill>
                  <a:srgbClr val="DB7BC9"/>
                </a:solidFill>
                <a:latin typeface="Liberation Mono"/>
              </a:rPr>
              <a:t>THEN</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ELSE</a:t>
            </a:r>
            <a:r>
              <a:rPr lang="en-IN" sz="2000" dirty="0">
                <a:latin typeface="Liberation Mono"/>
                <a:cs typeface="Arial" panose="020B0604020202020204" pitchFamily="34" charset="0"/>
              </a:rPr>
              <a:t> </a:t>
            </a:r>
            <a:r>
              <a:rPr lang="en-IN" sz="2000" i="1" dirty="0">
                <a:latin typeface="Liberation Mono"/>
                <a:cs typeface="Arial" panose="020B0604020202020204" pitchFamily="34" charset="0"/>
              </a:rPr>
              <a:t>value</a:t>
            </a:r>
            <a:r>
              <a:rPr lang="en-IN" sz="2000" dirty="0">
                <a:latin typeface="Liberation Mono"/>
                <a:cs typeface="Arial" panose="020B0604020202020204" pitchFamily="34" charset="0"/>
              </a:rPr>
              <a:t> </a:t>
            </a:r>
            <a:r>
              <a:rPr lang="en-IN" sz="2000" dirty="0">
                <a:solidFill>
                  <a:srgbClr val="DB7BC9"/>
                </a:solidFill>
                <a:latin typeface="Liberation Mono"/>
              </a:rPr>
              <a:t>END</a:t>
            </a:r>
            <a:r>
              <a:rPr lang="en-IN" sz="2000" dirty="0">
                <a:latin typeface="Liberation Mono"/>
                <a:cs typeface="Arial" panose="020B0604020202020204" pitchFamily="34" charset="0"/>
              </a:rPr>
              <a:t>)</a:t>
            </a:r>
            <a:endParaRPr lang="en-IN" sz="2000" dirty="0">
              <a:solidFill>
                <a:srgbClr val="0070C0"/>
              </a:solidFill>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BBB8E300-F1F9-0294-B25E-B2FB1CC76444}"/>
              </a:ext>
            </a:extLst>
          </p:cNvPr>
          <p:cNvSpPr/>
          <p:nvPr/>
        </p:nvSpPr>
        <p:spPr>
          <a:xfrm>
            <a:off x="2568624"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group_concat with case when . . .end</a:t>
            </a:r>
            <a:endParaRPr lang="en-IN" sz="3200" i="1" dirty="0">
              <a:solidFill>
                <a:srgbClr val="FF9900"/>
              </a:solidFill>
              <a:latin typeface="Arial" pitchFamily="34" charset="0"/>
              <a:cs typeface="Arial" pitchFamily="34" charset="0"/>
            </a:endParaRPr>
          </a:p>
        </p:txBody>
      </p:sp>
      <p:graphicFrame>
        <p:nvGraphicFramePr>
          <p:cNvPr id="11" name="Table 10">
            <a:extLst>
              <a:ext uri="{FF2B5EF4-FFF2-40B4-BE49-F238E27FC236}">
                <a16:creationId xmlns:a16="http://schemas.microsoft.com/office/drawing/2014/main" id="{D124737D-3711-811A-1667-FE88DCB2479C}"/>
              </a:ext>
            </a:extLst>
          </p:cNvPr>
          <p:cNvGraphicFramePr>
            <a:graphicFrameLocks noGrp="1"/>
          </p:cNvGraphicFramePr>
          <p:nvPr>
            <p:extLst>
              <p:ext uri="{D42A27DB-BD31-4B8C-83A1-F6EECF244321}">
                <p14:modId xmlns:p14="http://schemas.microsoft.com/office/powerpoint/2010/main" val="3371203008"/>
              </p:ext>
            </p:extLst>
          </p:nvPr>
        </p:nvGraphicFramePr>
        <p:xfrm>
          <a:off x="144016" y="1884894"/>
          <a:ext cx="3744416" cy="3388360"/>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3768112670"/>
                    </a:ext>
                  </a:extLst>
                </a:gridCol>
                <a:gridCol w="1170130">
                  <a:extLst>
                    <a:ext uri="{9D8B030D-6E8A-4147-A177-3AD203B41FA5}">
                      <a16:colId xmlns:a16="http://schemas.microsoft.com/office/drawing/2014/main" val="3956774166"/>
                    </a:ext>
                  </a:extLst>
                </a:gridCol>
                <a:gridCol w="1170130">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gender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00763458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11614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032354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90040753"/>
                  </a:ext>
                </a:extLst>
              </a:tr>
            </a:tbl>
          </a:graphicData>
        </a:graphic>
      </p:graphicFrame>
      <p:sp>
        <p:nvSpPr>
          <p:cNvPr id="2" name="TextBox 1">
            <a:extLst>
              <a:ext uri="{FF2B5EF4-FFF2-40B4-BE49-F238E27FC236}">
                <a16:creationId xmlns:a16="http://schemas.microsoft.com/office/drawing/2014/main" id="{779909C2-B266-4DC7-275D-42E833177CD8}"/>
              </a:ext>
            </a:extLst>
          </p:cNvPr>
          <p:cNvSpPr txBox="1"/>
          <p:nvPr/>
        </p:nvSpPr>
        <p:spPr>
          <a:xfrm>
            <a:off x="144016" y="1412776"/>
            <a:ext cx="2118000" cy="400110"/>
          </a:xfrm>
          <a:prstGeom prst="rect">
            <a:avLst/>
          </a:prstGeom>
          <a:noFill/>
        </p:spPr>
        <p:txBody>
          <a:bodyPr wrap="square">
            <a:spAutoFit/>
          </a:bodyPr>
          <a:lstStyle/>
          <a:p>
            <a:r>
              <a:rPr lang="en-IN" sz="2000" b="1" dirty="0">
                <a:latin typeface="Liberation Mono"/>
              </a:rPr>
              <a:t>Table:- emp</a:t>
            </a:r>
            <a:endParaRPr lang="en-IN" sz="2000" b="1" dirty="0"/>
          </a:p>
        </p:txBody>
      </p:sp>
      <p:sp>
        <p:nvSpPr>
          <p:cNvPr id="6" name="TextBox 5">
            <a:extLst>
              <a:ext uri="{FF2B5EF4-FFF2-40B4-BE49-F238E27FC236}">
                <a16:creationId xmlns:a16="http://schemas.microsoft.com/office/drawing/2014/main" id="{9CA68858-A6A7-9F6D-B59D-3D1CF4FDBCAC}"/>
              </a:ext>
            </a:extLst>
          </p:cNvPr>
          <p:cNvSpPr txBox="1"/>
          <p:nvPr/>
        </p:nvSpPr>
        <p:spPr>
          <a:xfrm>
            <a:off x="191344" y="5661248"/>
            <a:ext cx="11737304" cy="646331"/>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job ,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'M'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male_employees</a:t>
            </a:r>
            <a:r>
              <a:rPr lang="en-IN" dirty="0">
                <a:latin typeface="Liberation Mono"/>
              </a:rPr>
              <a:t>, </a:t>
            </a:r>
            <a:r>
              <a:rPr lang="en-IN" dirty="0">
                <a:solidFill>
                  <a:srgbClr val="DD4A68"/>
                </a:solidFill>
                <a:latin typeface="Liberation Mono"/>
              </a:rPr>
              <a:t>GROUP_CONCAT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gender = 'F'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female_employees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graphicFrame>
        <p:nvGraphicFramePr>
          <p:cNvPr id="7" name="Table 6">
            <a:extLst>
              <a:ext uri="{FF2B5EF4-FFF2-40B4-BE49-F238E27FC236}">
                <a16:creationId xmlns:a16="http://schemas.microsoft.com/office/drawing/2014/main" id="{DE6F0874-D7F5-87D7-43E5-414D8702609A}"/>
              </a:ext>
            </a:extLst>
          </p:cNvPr>
          <p:cNvGraphicFramePr>
            <a:graphicFrameLocks noGrp="1"/>
          </p:cNvGraphicFramePr>
          <p:nvPr>
            <p:extLst>
              <p:ext uri="{D42A27DB-BD31-4B8C-83A1-F6EECF244321}">
                <p14:modId xmlns:p14="http://schemas.microsoft.com/office/powerpoint/2010/main" val="2075641303"/>
              </p:ext>
            </p:extLst>
          </p:nvPr>
        </p:nvGraphicFramePr>
        <p:xfrm>
          <a:off x="4032448" y="1884894"/>
          <a:ext cx="8040216" cy="3215640"/>
        </p:xfrm>
        <a:graphic>
          <a:graphicData uri="http://schemas.openxmlformats.org/drawingml/2006/table">
            <a:tbl>
              <a:tblPr firstRow="1" bandRow="1">
                <a:tableStyleId>{5940675A-B579-460E-94D1-54222C63F5DA}</a:tableStyleId>
              </a:tblPr>
              <a:tblGrid>
                <a:gridCol w="1919536">
                  <a:extLst>
                    <a:ext uri="{9D8B030D-6E8A-4147-A177-3AD203B41FA5}">
                      <a16:colId xmlns:a16="http://schemas.microsoft.com/office/drawing/2014/main" val="3768112670"/>
                    </a:ext>
                  </a:extLst>
                </a:gridCol>
                <a:gridCol w="4009471">
                  <a:extLst>
                    <a:ext uri="{9D8B030D-6E8A-4147-A177-3AD203B41FA5}">
                      <a16:colId xmlns:a16="http://schemas.microsoft.com/office/drawing/2014/main" val="3956774166"/>
                    </a:ext>
                  </a:extLst>
                </a:gridCol>
                <a:gridCol w="2111209">
                  <a:extLst>
                    <a:ext uri="{9D8B030D-6E8A-4147-A177-3AD203B41FA5}">
                      <a16:colId xmlns:a16="http://schemas.microsoft.com/office/drawing/2014/main" val="2047579740"/>
                    </a:ext>
                  </a:extLst>
                </a:gridCol>
              </a:tblGrid>
              <a:tr h="370840">
                <a:tc>
                  <a:txBody>
                    <a:bodyPr/>
                    <a:lstStyle/>
                    <a:p>
                      <a:pPr algn="ct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male_employees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female_employees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007634581"/>
                  </a:ext>
                </a:extLst>
              </a:tr>
              <a:tr h="370840">
                <a:tc>
                  <a:txBody>
                    <a:bodyPr/>
                    <a:lstStyle/>
                    <a:p>
                      <a:pPr algn="l"/>
                      <a:r>
                        <a:rPr lang="en-IN" b="0" dirty="0">
                          <a:latin typeface="Arial" panose="020B0604020202020204" pitchFamily="34" charset="0"/>
                          <a:cs typeface="Arial" panose="020B0604020202020204" pitchFamily="34" charset="0"/>
                        </a:rPr>
                        <a:t>analyst</a:t>
                      </a:r>
                    </a:p>
                  </a:txBody>
                  <a:tcPr/>
                </a:tc>
                <a:tc>
                  <a:txBody>
                    <a:bodyPr/>
                    <a:lstStyle/>
                    <a:p>
                      <a:pPr algn="l"/>
                      <a:r>
                        <a:rPr lang="en-IN" b="0" dirty="0">
                          <a:latin typeface="Arial" panose="020B0604020202020204" pitchFamily="34" charset="0"/>
                          <a:cs typeface="Arial" panose="020B0604020202020204" pitchFamily="34" charset="0"/>
                        </a:rPr>
                        <a:t>scott,ford</a:t>
                      </a:r>
                    </a:p>
                  </a:txBody>
                  <a:tcPr/>
                </a:tc>
                <a:tc>
                  <a:txBody>
                    <a:bodyPr/>
                    <a:lstStyle/>
                    <a:p>
                      <a:pPr algn="l"/>
                      <a:r>
                        <a:rPr lang="en-IN" b="0" dirty="0">
                          <a:latin typeface="Arial" panose="020B0604020202020204" pitchFamily="34" charset="0"/>
                          <a:cs typeface="Arial" panose="020B0604020202020204" pitchFamily="34" charset="0"/>
                        </a:rPr>
                        <a:t>supriya</a:t>
                      </a:r>
                    </a:p>
                  </a:txBody>
                  <a:tcPr/>
                </a:tc>
                <a:extLst>
                  <a:ext uri="{0D108BD9-81ED-4DB2-BD59-A6C34878D82A}">
                    <a16:rowId xmlns:a16="http://schemas.microsoft.com/office/drawing/2014/main" val="1601161468"/>
                  </a:ext>
                </a:extLst>
              </a:tr>
              <a:tr h="370840">
                <a:tc>
                  <a:txBody>
                    <a:bodyPr/>
                    <a:lstStyle/>
                    <a:p>
                      <a:pPr algn="l"/>
                      <a:r>
                        <a:rPr lang="en-IN" sz="2000" b="0" dirty="0">
                          <a:latin typeface="Arial" panose="020B0604020202020204" pitchFamily="34" charset="0"/>
                          <a:cs typeface="Arial" panose="020B0604020202020204" pitchFamily="34" charset="0"/>
                        </a:rPr>
                        <a:t>clerk</a:t>
                      </a:r>
                    </a:p>
                  </a:txBody>
                  <a:tcPr anchor="ctr"/>
                </a:tc>
                <a:tc>
                  <a:txBody>
                    <a:bodyPr/>
                    <a:lstStyle/>
                    <a:p>
                      <a:pPr algn="l"/>
                      <a:r>
                        <a:rPr lang="en-US" sz="2000" b="0" dirty="0">
                          <a:latin typeface="Arial" panose="020B0604020202020204" pitchFamily="34" charset="0"/>
                          <a:cs typeface="Arial" panose="020B0604020202020204" pitchFamily="34" charset="0"/>
                        </a:rPr>
                        <a:t>smith,aarav,thomas,adams,james,miller</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180323546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090040753"/>
                  </a:ext>
                </a:extLst>
              </a:tr>
              <a:tr h="370840">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salesman</a:t>
                      </a:r>
                    </a:p>
                  </a:txBody>
                  <a:tcPr anchor="ctr"/>
                </a:tc>
                <a:tc>
                  <a:txBody>
                    <a:bodyPr/>
                    <a:lstStyle/>
                    <a:p>
                      <a:pPr algn="l"/>
                      <a:r>
                        <a:rPr kumimoji="0" lang="en-IN" b="0" kern="1200" dirty="0" err="1">
                          <a:solidFill>
                            <a:schemeClr val="tx1"/>
                          </a:solidFill>
                          <a:latin typeface="Arial" panose="020B0604020202020204" pitchFamily="34" charset="0"/>
                          <a:ea typeface="+mn-ea"/>
                          <a:cs typeface="Arial" panose="020B0604020202020204" pitchFamily="34" charset="0"/>
                        </a:rPr>
                        <a:t>allen,ward,martin,turner,grass,aarush</a:t>
                      </a:r>
                      <a:endParaRPr kumimoji="0" lang="en-IN"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kumimoji="0" lang="en-IN" b="0" kern="1200" dirty="0">
                          <a:solidFill>
                            <a:schemeClr val="tx1"/>
                          </a:solidFill>
                          <a:latin typeface="Arial" panose="020B0604020202020204" pitchFamily="34" charset="0"/>
                          <a:ea typeface="+mn-ea"/>
                          <a:cs typeface="Arial" panose="020B0604020202020204" pitchFamily="34" charset="0"/>
                        </a:rPr>
                        <a:t>null</a:t>
                      </a:r>
                    </a:p>
                  </a:txBody>
                  <a:tcPr anchor="ctr"/>
                </a:tc>
                <a:extLst>
                  <a:ext uri="{0D108BD9-81ED-4DB2-BD59-A6C34878D82A}">
                    <a16:rowId xmlns:a16="http://schemas.microsoft.com/office/drawing/2014/main" val="3109798877"/>
                  </a:ext>
                </a:extLst>
              </a:tr>
              <a:tr h="370840">
                <a:tc>
                  <a:txBody>
                    <a:bodyPr/>
                    <a:lstStyle/>
                    <a:p>
                      <a:pPr algn="l"/>
                      <a:r>
                        <a:rPr lang="en-IN" sz="2000" b="0" dirty="0">
                          <a:latin typeface="Arial" panose="020B0604020202020204" pitchFamily="34" charset="0"/>
                          <a:cs typeface="Arial" panose="020B0604020202020204" pitchFamily="34" charset="0"/>
                        </a:rPr>
                        <a:t>vice president</a:t>
                      </a:r>
                    </a:p>
                  </a:txBody>
                  <a:tcPr anchor="ctr"/>
                </a:tc>
                <a:tc>
                  <a:txBody>
                    <a:bodyPr/>
                    <a:lstStyle/>
                    <a:p>
                      <a:pPr algn="l"/>
                      <a:r>
                        <a:rPr lang="en-IN" sz="2000" b="0" dirty="0" err="1">
                          <a:latin typeface="Arial" panose="020B0604020202020204" pitchFamily="34" charset="0"/>
                          <a:cs typeface="Arial" panose="020B0604020202020204" pitchFamily="34" charset="0"/>
                        </a:rPr>
                        <a:t>fred</a:t>
                      </a:r>
                      <a:endParaRPr lang="en-IN" sz="2000" b="0" dirty="0">
                        <a:latin typeface="Arial" panose="020B0604020202020204" pitchFamily="34" charset="0"/>
                        <a:cs typeface="Arial" panose="020B0604020202020204" pitchFamily="34" charset="0"/>
                      </a:endParaRPr>
                    </a:p>
                  </a:txBody>
                  <a:tcPr anchor="ctr"/>
                </a:tc>
                <a:tc>
                  <a:txBody>
                    <a:bodyPr/>
                    <a:lstStyle/>
                    <a:p>
                      <a:pPr algn="l"/>
                      <a:r>
                        <a:rPr lang="en-IN" sz="2000" b="0" dirty="0">
                          <a:latin typeface="Arial" panose="020B0604020202020204" pitchFamily="34" charset="0"/>
                          <a:cs typeface="Arial" panose="020B0604020202020204" pitchFamily="34" charset="0"/>
                        </a:rPr>
                        <a:t>null</a:t>
                      </a:r>
                    </a:p>
                  </a:txBody>
                  <a:tcPr anchor="ctr"/>
                </a:tc>
                <a:extLst>
                  <a:ext uri="{0D108BD9-81ED-4DB2-BD59-A6C34878D82A}">
                    <a16:rowId xmlns:a16="http://schemas.microsoft.com/office/drawing/2014/main" val="1183948311"/>
                  </a:ext>
                </a:extLst>
              </a:tr>
            </a:tbl>
          </a:graphicData>
        </a:graphic>
      </p:graphicFrame>
      <p:sp>
        <p:nvSpPr>
          <p:cNvPr id="8" name="TextBox 7">
            <a:extLst>
              <a:ext uri="{FF2B5EF4-FFF2-40B4-BE49-F238E27FC236}">
                <a16:creationId xmlns:a16="http://schemas.microsoft.com/office/drawing/2014/main" id="{AE6ACF67-6373-2B60-EEA7-255EFC0C9B66}"/>
              </a:ext>
            </a:extLst>
          </p:cNvPr>
          <p:cNvSpPr txBox="1"/>
          <p:nvPr/>
        </p:nvSpPr>
        <p:spPr>
          <a:xfrm>
            <a:off x="4050008" y="1412776"/>
            <a:ext cx="211800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Rectangle 2">
            <a:extLst>
              <a:ext uri="{FF2B5EF4-FFF2-40B4-BE49-F238E27FC236}">
                <a16:creationId xmlns:a16="http://schemas.microsoft.com/office/drawing/2014/main" id="{F1C8905B-7E39-94FF-B173-DD1B510E36F5}"/>
              </a:ext>
            </a:extLst>
          </p:cNvPr>
          <p:cNvSpPr/>
          <p:nvPr/>
        </p:nvSpPr>
        <p:spPr>
          <a:xfrm>
            <a:off x="25176" y="44624"/>
            <a:ext cx="4774680"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799996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3" name="TextBox 2">
            <a:extLst>
              <a:ext uri="{FF2B5EF4-FFF2-40B4-BE49-F238E27FC236}">
                <a16:creationId xmlns:a16="http://schemas.microsoft.com/office/drawing/2014/main" id="{B5EE5925-ABE5-DE0E-9D64-60461F370E1F}"/>
              </a:ext>
            </a:extLst>
          </p:cNvPr>
          <p:cNvSpPr txBox="1"/>
          <p:nvPr/>
        </p:nvSpPr>
        <p:spPr>
          <a:xfrm>
            <a:off x="121161" y="1207205"/>
            <a:ext cx="11807486" cy="32624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North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South</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East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West</a:t>
            </a:r>
            <a:r>
              <a:rPr lang="en-US" dirty="0">
                <a:latin typeface="Liberation Mono"/>
              </a:rPr>
              <a:t>, </a:t>
            </a:r>
          </a:p>
          <a:p>
            <a:r>
              <a:rPr lang="en-US" dirty="0">
                <a:solidFill>
                  <a:srgbClr val="DD4A68"/>
                </a:solidFill>
                <a:latin typeface="Liberation Mono"/>
              </a:rPr>
              <a:t>      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669900"/>
                </a:solidFill>
                <a:latin typeface="Liberation Mono"/>
              </a:rPr>
              <a:t>'Central'</a:t>
            </a:r>
            <a:r>
              <a:rPr lang="en-US" dirty="0">
                <a:latin typeface="Liberation Mono"/>
              </a:rPr>
              <a:t> </a:t>
            </a:r>
            <a:r>
              <a:rPr lang="en-US" dirty="0">
                <a:solidFill>
                  <a:srgbClr val="DB7BC9"/>
                </a:solidFill>
                <a:latin typeface="Liberation Mono"/>
              </a:rPr>
              <a:t>THEN</a:t>
            </a:r>
            <a:r>
              <a:rPr lang="en-US" dirty="0">
                <a:latin typeface="Liberation Mono"/>
              </a:rPr>
              <a:t> totalsales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Central</a:t>
            </a:r>
            <a:r>
              <a:rPr lang="en-US" dirty="0">
                <a:latin typeface="Liberation Mono"/>
              </a:rPr>
              <a:t>, </a:t>
            </a:r>
          </a:p>
          <a:p>
            <a:r>
              <a:rPr lang="en-US" dirty="0">
                <a:solidFill>
                  <a:srgbClr val="DD4A68"/>
                </a:solidFill>
                <a:latin typeface="Liberation Mono"/>
              </a:rPr>
              <a:t>      SUM</a:t>
            </a:r>
            <a:r>
              <a:rPr lang="en-US" dirty="0">
                <a:latin typeface="Liberation Mono"/>
              </a:rPr>
              <a:t>(totalsales) </a:t>
            </a:r>
            <a:r>
              <a:rPr lang="en-US" i="1" dirty="0">
                <a:solidFill>
                  <a:schemeClr val="bg1">
                    <a:lumMod val="50000"/>
                  </a:schemeClr>
                </a:solidFill>
                <a:latin typeface="Liberation Mono"/>
              </a:rPr>
              <a:t>TotalSales</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p>
          <a:p>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productName,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'North'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North,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'South'</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South,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'East'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East,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storelocation = </a:t>
            </a:r>
            <a:r>
              <a:rPr lang="en-US" dirty="0">
                <a:solidFill>
                  <a:srgbClr val="669900"/>
                </a:solidFill>
                <a:latin typeface="Liberation Mono"/>
              </a:rPr>
              <a:t>'West'</a:t>
            </a:r>
            <a:r>
              <a:rPr lang="en-US" dirty="0">
                <a:latin typeface="Liberation Mono"/>
              </a:rPr>
              <a:t> </a:t>
            </a:r>
            <a:r>
              <a:rPr lang="en-US" dirty="0">
                <a:solidFill>
                  <a:srgbClr val="DB7BC9"/>
                </a:solidFill>
                <a:latin typeface="Liberation Mono"/>
              </a:rPr>
              <a:t>THEN</a:t>
            </a:r>
            <a:r>
              <a:rPr lang="en-US" dirty="0">
                <a:latin typeface="Liberation Mono"/>
              </a:rPr>
              <a:t> productName </a:t>
            </a:r>
            <a:r>
              <a:rPr lang="en-US" dirty="0">
                <a:solidFill>
                  <a:srgbClr val="DB7BC9"/>
                </a:solidFill>
                <a:latin typeface="Liberation Mono"/>
              </a:rPr>
              <a:t>END</a:t>
            </a:r>
            <a:r>
              <a:rPr lang="en-US" dirty="0">
                <a:latin typeface="Liberation Mono"/>
              </a:rPr>
              <a:t>) West  </a:t>
            </a:r>
            <a:r>
              <a:rPr lang="en-US" dirty="0">
                <a:solidFill>
                  <a:srgbClr val="0077AA"/>
                </a:solidFill>
                <a:latin typeface="Liberation Mono"/>
                <a:cs typeface="Arial" panose="020B0604020202020204" pitchFamily="34" charset="0"/>
              </a:rPr>
              <a:t>FROM</a:t>
            </a:r>
            <a:r>
              <a:rPr lang="en-US" dirty="0">
                <a:latin typeface="Liberation Mono"/>
              </a:rPr>
              <a:t> pivot_table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productName;</a:t>
            </a:r>
            <a:endParaRPr lang="en-IN" dirty="0">
              <a:latin typeface="Liberation Mono"/>
            </a:endParaRPr>
          </a:p>
        </p:txBody>
      </p:sp>
      <p:sp>
        <p:nvSpPr>
          <p:cNvPr id="6" name="TextBox 5">
            <a:extLst>
              <a:ext uri="{FF2B5EF4-FFF2-40B4-BE49-F238E27FC236}">
                <a16:creationId xmlns:a16="http://schemas.microsoft.com/office/drawing/2014/main" id="{D0A62501-8132-16AC-54B1-3D95350C4BB4}"/>
              </a:ext>
            </a:extLst>
          </p:cNvPr>
          <p:cNvSpPr txBox="1"/>
          <p:nvPr/>
        </p:nvSpPr>
        <p:spPr>
          <a:xfrm>
            <a:off x="191344" y="49649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itemname,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'white'</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White</a:t>
            </a:r>
            <a:r>
              <a:rPr lang="en-IN" dirty="0">
                <a:latin typeface="Liberation Mono"/>
              </a:rPr>
              <a:t>, </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'dark'</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Dark</a:t>
            </a:r>
            <a:r>
              <a:rPr lang="en-IN" dirty="0">
                <a:latin typeface="Liberation Mono"/>
              </a:rPr>
              <a:t>,</a:t>
            </a:r>
          </a:p>
          <a:p>
            <a:pPr marL="273050"/>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color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'pastel'</a:t>
            </a:r>
            <a:r>
              <a:rPr lang="en-IN" dirty="0">
                <a:latin typeface="Liberation Mono"/>
              </a:rPr>
              <a:t> </a:t>
            </a:r>
            <a:r>
              <a:rPr lang="en-US" dirty="0">
                <a:solidFill>
                  <a:srgbClr val="A67F59"/>
                </a:solidFill>
                <a:latin typeface="Liberation Mono"/>
              </a:rPr>
              <a:t>AND</a:t>
            </a:r>
            <a:r>
              <a:rPr lang="en-IN" dirty="0">
                <a:latin typeface="Liberation Mono"/>
              </a:rPr>
              <a:t> size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'medium'</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Pastel</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shop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itemname;</a:t>
            </a:r>
          </a:p>
        </p:txBody>
      </p:sp>
    </p:spTree>
    <p:extLst>
      <p:ext uri="{BB962C8B-B14F-4D97-AF65-F5344CB8AC3E}">
        <p14:creationId xmlns:p14="http://schemas.microsoft.com/office/powerpoint/2010/main" val="37615048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                                group by clause</a:t>
            </a:r>
          </a:p>
        </p:txBody>
      </p:sp>
      <p:sp>
        <p:nvSpPr>
          <p:cNvPr id="8" name="Rectangle 7"/>
          <p:cNvSpPr/>
          <p:nvPr/>
        </p:nvSpPr>
        <p:spPr>
          <a:xfrm>
            <a:off x="201108" y="5325596"/>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(ename)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3" name="Rectangle 12">
            <a:extLst>
              <a:ext uri="{FF2B5EF4-FFF2-40B4-BE49-F238E27FC236}">
                <a16:creationId xmlns:a16="http://schemas.microsoft.com/office/drawing/2014/main" id="{757ECFB6-9F21-4C3E-A532-662AB5CA656F}"/>
              </a:ext>
            </a:extLst>
          </p:cNvPr>
          <p:cNvSpPr/>
          <p:nvPr/>
        </p:nvSpPr>
        <p:spPr>
          <a:xfrm>
            <a:off x="201108" y="3885436"/>
            <a:ext cx="11735504"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196752"/>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grpSp>
        <p:nvGrpSpPr>
          <p:cNvPr id="21" name="Group 20">
            <a:extLst>
              <a:ext uri="{FF2B5EF4-FFF2-40B4-BE49-F238E27FC236}">
                <a16:creationId xmlns:a16="http://schemas.microsoft.com/office/drawing/2014/main" id="{A0708B12-E721-B90A-C139-182A74B2AD3B}"/>
              </a:ext>
            </a:extLst>
          </p:cNvPr>
          <p:cNvGrpSpPr/>
          <p:nvPr/>
        </p:nvGrpSpPr>
        <p:grpSpPr>
          <a:xfrm>
            <a:off x="0" y="1988840"/>
            <a:ext cx="9173589" cy="1728192"/>
            <a:chOff x="0" y="1988840"/>
            <a:chExt cx="9173589" cy="1728192"/>
          </a:xfrm>
        </p:grpSpPr>
        <p:sp>
          <p:nvSpPr>
            <p:cNvPr id="11" name="Rectangle 10"/>
            <p:cNvSpPr/>
            <p:nvPr/>
          </p:nvSpPr>
          <p:spPr>
            <a:xfrm>
              <a:off x="0" y="1988840"/>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grpSp>
          <p:nvGrpSpPr>
            <p:cNvPr id="19" name="Group 18">
              <a:extLst>
                <a:ext uri="{FF2B5EF4-FFF2-40B4-BE49-F238E27FC236}">
                  <a16:creationId xmlns:a16="http://schemas.microsoft.com/office/drawing/2014/main" id="{B6125125-510F-C29F-772F-98A7E13F2464}"/>
                </a:ext>
              </a:extLst>
            </p:cNvPr>
            <p:cNvGrpSpPr/>
            <p:nvPr/>
          </p:nvGrpSpPr>
          <p:grpSpPr>
            <a:xfrm>
              <a:off x="97327" y="2673692"/>
              <a:ext cx="1579648" cy="1043340"/>
              <a:chOff x="97327" y="2673692"/>
              <a:chExt cx="1579648" cy="1043340"/>
            </a:xfrm>
          </p:grpSpPr>
          <p:cxnSp>
            <p:nvCxnSpPr>
              <p:cNvPr id="6" name="Straight Arrow Connector 5">
                <a:extLst>
                  <a:ext uri="{FF2B5EF4-FFF2-40B4-BE49-F238E27FC236}">
                    <a16:creationId xmlns:a16="http://schemas.microsoft.com/office/drawing/2014/main" id="{2077AC99-1FA3-D7DC-6F76-6D93111FAD41}"/>
                  </a:ext>
                </a:extLst>
              </p:cNvPr>
              <p:cNvCxnSpPr>
                <a:cxnSpLocks/>
              </p:cNvCxnSpPr>
              <p:nvPr/>
            </p:nvCxnSpPr>
            <p:spPr>
              <a:xfrm>
                <a:off x="91142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66F71-8FFC-D5D2-637B-314261D06B9B}"/>
                  </a:ext>
                </a:extLst>
              </p:cNvPr>
              <p:cNvSpPr txBox="1"/>
              <p:nvPr/>
            </p:nvSpPr>
            <p:spPr>
              <a:xfrm>
                <a:off x="97327" y="3070701"/>
                <a:ext cx="1579648"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Attributes</a:t>
                </a:r>
                <a:endParaRPr lang="en-IN" b="1" dirty="0">
                  <a:solidFill>
                    <a:srgbClr val="7E007E"/>
                  </a:solidFill>
                </a:endParaRPr>
              </a:p>
            </p:txBody>
          </p:sp>
        </p:grpSp>
        <p:grpSp>
          <p:nvGrpSpPr>
            <p:cNvPr id="20" name="Group 19">
              <a:extLst>
                <a:ext uri="{FF2B5EF4-FFF2-40B4-BE49-F238E27FC236}">
                  <a16:creationId xmlns:a16="http://schemas.microsoft.com/office/drawing/2014/main" id="{93B7F2BF-F4AF-96DD-8A6E-0862C1B4B630}"/>
                </a:ext>
              </a:extLst>
            </p:cNvPr>
            <p:cNvGrpSpPr/>
            <p:nvPr/>
          </p:nvGrpSpPr>
          <p:grpSpPr>
            <a:xfrm>
              <a:off x="3606864" y="2673692"/>
              <a:ext cx="1959860" cy="1043340"/>
              <a:chOff x="3606864" y="2673692"/>
              <a:chExt cx="1959860" cy="1043340"/>
            </a:xfrm>
          </p:grpSpPr>
          <p:sp>
            <p:nvSpPr>
              <p:cNvPr id="17" name="TextBox 16">
                <a:extLst>
                  <a:ext uri="{FF2B5EF4-FFF2-40B4-BE49-F238E27FC236}">
                    <a16:creationId xmlns:a16="http://schemas.microsoft.com/office/drawing/2014/main" id="{BD62EA53-4548-C565-BA29-FA2B9838122B}"/>
                  </a:ext>
                </a:extLst>
              </p:cNvPr>
              <p:cNvSpPr txBox="1"/>
              <p:nvPr/>
            </p:nvSpPr>
            <p:spPr>
              <a:xfrm>
                <a:off x="3606864" y="3070701"/>
                <a:ext cx="1959860" cy="646331"/>
              </a:xfrm>
              <a:prstGeom prst="rect">
                <a:avLst/>
              </a:prstGeom>
              <a:noFill/>
            </p:spPr>
            <p:txBody>
              <a:bodyPr wrap="square">
                <a:spAutoFit/>
              </a:bodyPr>
              <a:lstStyle/>
              <a:p>
                <a:pPr algn="ctr"/>
                <a:r>
                  <a:rPr lang="en-IN" b="1" dirty="0">
                    <a:solidFill>
                      <a:srgbClr val="7E007E"/>
                    </a:solidFill>
                    <a:latin typeface="Palatino Linotype" panose="02040502050505030304" pitchFamily="18" charset="0"/>
                    <a:cs typeface="Segoe UI Light" panose="020B0502040204020203" pitchFamily="34" charset="0"/>
                  </a:rPr>
                  <a:t>Group Function Attributes</a:t>
                </a:r>
                <a:endParaRPr lang="en-IN" b="1" dirty="0">
                  <a:solidFill>
                    <a:srgbClr val="7E007E"/>
                  </a:solidFill>
                </a:endParaRPr>
              </a:p>
            </p:txBody>
          </p:sp>
          <p:cxnSp>
            <p:nvCxnSpPr>
              <p:cNvPr id="18" name="Straight Arrow Connector 17">
                <a:extLst>
                  <a:ext uri="{FF2B5EF4-FFF2-40B4-BE49-F238E27FC236}">
                    <a16:creationId xmlns:a16="http://schemas.microsoft.com/office/drawing/2014/main" id="{FD384647-9D79-3B05-3963-DA6A0AD580E8}"/>
                  </a:ext>
                </a:extLst>
              </p:cNvPr>
              <p:cNvCxnSpPr>
                <a:cxnSpLocks/>
              </p:cNvCxnSpPr>
              <p:nvPr/>
            </p:nvCxnSpPr>
            <p:spPr>
              <a:xfrm>
                <a:off x="4586794" y="2673692"/>
                <a:ext cx="0" cy="46727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76726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ea typeface="Times New Roman" panose="02020603050405020304" pitchFamily="18" charset="0"/>
              </a:rPr>
              <a:t>(</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
        <p:nvSpPr>
          <p:cNvPr id="11" name="Rectangle 10">
            <a:extLst>
              <a:ext uri="{FF2B5EF4-FFF2-40B4-BE49-F238E27FC236}">
                <a16:creationId xmlns:a16="http://schemas.microsoft.com/office/drawing/2014/main" id="{151945C1-17F9-4485-FA75-8E72016B2585}"/>
              </a:ext>
            </a:extLst>
          </p:cNvPr>
          <p:cNvSpPr/>
          <p:nvPr/>
        </p:nvSpPr>
        <p:spPr>
          <a:xfrm>
            <a:off x="335360" y="1524939"/>
            <a:ext cx="1018024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1256834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LENGTH</a:t>
            </a:r>
            <a:r>
              <a:rPr lang="en-IN" dirty="0">
                <a:latin typeface="Liberation Mono"/>
                <a:ea typeface="Times New Roman" panose="02020603050405020304" pitchFamily="18" charset="0"/>
              </a:rPr>
              <a:t>(ename)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4185761"/>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endParaRPr lang="en-US" sz="1000" dirty="0">
              <a:latin typeface="Palatino Linotype" panose="02040502050505030304" pitchFamily="18" charset="0"/>
              <a:cs typeface="Arial" pitchFamily="34"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client, department, …</a:t>
            </a:r>
            <a:r>
              <a:rPr lang="en-IN" sz="2200" dirty="0">
                <a:solidFill>
                  <a:schemeClr val="bg2">
                    <a:lumMod val="25000"/>
                  </a:schemeClr>
                </a:solidFill>
                <a:latin typeface="Palatino Linotype" panose="02040502050505030304" pitchFamily="18" charset="0"/>
              </a:rPr>
              <a: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 (represents a tangible object)</a:t>
            </a:r>
          </a:p>
          <a:p>
            <a:pPr marL="342900" indent="-342900">
              <a:buFont typeface="Arial" panose="020B0604020202020204" pitchFamily="34" charset="0"/>
              <a:buChar char="•"/>
            </a:pPr>
            <a:endParaRPr lang="en-IN" sz="14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 student’s 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5979749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14" name="Rectangle 13">
            <a:extLst>
              <a:ext uri="{FF2B5EF4-FFF2-40B4-BE49-F238E27FC236}">
                <a16:creationId xmlns:a16="http://schemas.microsoft.com/office/drawing/2014/main" id="{70DA7E2E-51CB-B9F2-E718-A2FC64A7353E}"/>
              </a:ext>
            </a:extLst>
          </p:cNvPr>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Tree>
    <p:extLst>
      <p:ext uri="{BB962C8B-B14F-4D97-AF65-F5344CB8AC3E}">
        <p14:creationId xmlns:p14="http://schemas.microsoft.com/office/powerpoint/2010/main" val="1407343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having example </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i="1" dirty="0">
                <a:latin typeface="Liberation Mono"/>
              </a:rPr>
              <a:t>G</a:t>
            </a:r>
            <a:r>
              <a:rPr lang="en-US" sz="2000" baseline="-25000" dirty="0">
                <a:latin typeface="Liberation Mono"/>
              </a:rPr>
              <a:t>1</a:t>
            </a:r>
            <a:r>
              <a:rPr lang="en-US" sz="2000" dirty="0">
                <a:latin typeface="Liberation Mono"/>
              </a:rPr>
              <a:t>,</a:t>
            </a:r>
            <a:r>
              <a:rPr lang="en-US" sz="2000" i="1" dirty="0">
                <a:latin typeface="Liberation Mono"/>
              </a:rPr>
              <a:t> G</a:t>
            </a:r>
            <a:r>
              <a:rPr lang="en-US" sz="2000" baseline="-25000" dirty="0">
                <a:latin typeface="Liberation Mono"/>
              </a:rPr>
              <a:t>2</a:t>
            </a:r>
            <a:r>
              <a:rPr lang="en-US" sz="2000" dirty="0">
                <a:latin typeface="Liberation Mono"/>
              </a:rPr>
              <a:t>,  . . . </a:t>
            </a:r>
            <a:r>
              <a:rPr lang="en-US" sz="2000" baseline="-25000" dirty="0">
                <a:latin typeface="Liberation Mono"/>
              </a:rPr>
              <a:t>, </a:t>
            </a:r>
            <a:r>
              <a:rPr lang="en-US" sz="2000" i="1" dirty="0">
                <a:latin typeface="Liberation Mono"/>
              </a:rPr>
              <a:t>F</a:t>
            </a:r>
            <a:r>
              <a:rPr lang="en-US" sz="2000" baseline="-25000" dirty="0">
                <a:latin typeface="Liberation Mono"/>
              </a:rPr>
              <a:t>1</a:t>
            </a:r>
            <a:r>
              <a:rPr lang="en-US" sz="2000" dirty="0">
                <a:latin typeface="Liberation Mono"/>
              </a:rPr>
              <a:t>(</a:t>
            </a:r>
            <a:r>
              <a:rPr lang="en-US" sz="2000" i="1" dirty="0">
                <a:latin typeface="Liberation Mono"/>
              </a:rPr>
              <a:t>A</a:t>
            </a:r>
            <a:r>
              <a:rPr lang="en-US" sz="2000" baseline="-25000" dirty="0">
                <a:latin typeface="Liberation Mono"/>
              </a:rPr>
              <a:t>1</a:t>
            </a:r>
            <a:r>
              <a:rPr lang="en-US" sz="2000" dirty="0">
                <a:latin typeface="Liberation Mono"/>
              </a:rPr>
              <a:t>), </a:t>
            </a:r>
            <a:r>
              <a:rPr lang="en-US" sz="2000" i="1" dirty="0">
                <a:latin typeface="Liberation Mono"/>
              </a:rPr>
              <a:t>F</a:t>
            </a:r>
            <a:r>
              <a:rPr lang="en-US" sz="2000" baseline="-25000" dirty="0">
                <a:latin typeface="Liberation Mono"/>
              </a:rPr>
              <a:t>2</a:t>
            </a:r>
            <a:r>
              <a:rPr lang="en-US" sz="2000" dirty="0">
                <a:latin typeface="Liberation Mono"/>
              </a:rPr>
              <a:t>(</a:t>
            </a:r>
            <a:r>
              <a:rPr lang="en-US" sz="2000" i="1" dirty="0">
                <a:latin typeface="Liberation Mono"/>
              </a:rPr>
              <a:t>A</a:t>
            </a:r>
            <a:r>
              <a:rPr lang="en-US" sz="2000" baseline="-25000" dirty="0">
                <a:latin typeface="Liberation Mono"/>
              </a:rPr>
              <a:t>2</a:t>
            </a:r>
            <a:r>
              <a:rPr lang="en-US" sz="2000" dirty="0">
                <a:latin typeface="Liberation Mono"/>
              </a:rPr>
              <a:t>),</a:t>
            </a:r>
            <a:r>
              <a:rPr lang="en-US" sz="2000" i="1" dirty="0">
                <a:latin typeface="Liberation Mono"/>
              </a:rPr>
              <a:t>  </a:t>
            </a:r>
            <a:r>
              <a:rPr lang="en-US" sz="2000" dirty="0">
                <a:latin typeface="Liberation Mono"/>
              </a:rPr>
              <a:t>. . .</a:t>
            </a:r>
            <a:r>
              <a:rPr lang="en-US" sz="2000" i="1" dirty="0">
                <a:latin typeface="Liberation Mono"/>
              </a:rPr>
              <a:t> </a:t>
            </a:r>
            <a:r>
              <a:rPr lang="en-US" sz="2000" dirty="0">
                <a:latin typeface="Liberation Mono"/>
              </a:rPr>
              <a:t> </a:t>
            </a:r>
            <a:r>
              <a:rPr lang="en-US" sz="2000" dirty="0">
                <a:solidFill>
                  <a:srgbClr val="0077AA"/>
                </a:solidFill>
                <a:latin typeface="Liberation Mono"/>
              </a:rPr>
              <a:t>FROM </a:t>
            </a:r>
            <a:r>
              <a:rPr lang="en-US" sz="2000" i="1" dirty="0">
                <a:latin typeface="Liberation Mono"/>
              </a:rPr>
              <a:t>r</a:t>
            </a:r>
            <a:r>
              <a:rPr lang="en-US" sz="2000" baseline="-25000" dirty="0">
                <a:latin typeface="Liberation Mono"/>
              </a:rPr>
              <a:t>1</a:t>
            </a:r>
            <a:r>
              <a:rPr lang="en-US" sz="2000" dirty="0">
                <a:latin typeface="Liberation Mono"/>
              </a:rPr>
              <a:t>, </a:t>
            </a:r>
            <a:r>
              <a:rPr lang="en-US" sz="2000" i="1" dirty="0">
                <a:latin typeface="Liberation Mono"/>
              </a:rPr>
              <a:t>r</a:t>
            </a:r>
            <a:r>
              <a:rPr lang="en-US" sz="2000" baseline="-25000" dirty="0">
                <a:latin typeface="Liberation Mono"/>
              </a:rPr>
              <a:t>2</a:t>
            </a:r>
            <a:r>
              <a:rPr lang="en-US" sz="2000" dirty="0">
                <a:latin typeface="Liberation Mono"/>
              </a:rPr>
              <a:t>, . . .</a:t>
            </a:r>
            <a:r>
              <a:rPr lang="en-US" sz="2000" i="1" dirty="0">
                <a:latin typeface="Liberation Mono"/>
              </a:rPr>
              <a:t> </a:t>
            </a:r>
            <a:endParaRPr lang="en-US" sz="2000" dirty="0">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i="1" dirty="0">
                <a:latin typeface="Liberation Mono"/>
              </a:rPr>
              <a:t>G</a:t>
            </a:r>
            <a:r>
              <a:rPr lang="en-US" sz="2000" baseline="-25000" dirty="0">
                <a:latin typeface="Liberation Mono"/>
              </a:rPr>
              <a:t>1</a:t>
            </a:r>
            <a:r>
              <a:rPr lang="en-US" sz="2000" dirty="0">
                <a:latin typeface="Liberation Mono"/>
              </a:rPr>
              <a:t>, </a:t>
            </a:r>
            <a:r>
              <a:rPr lang="en-US" sz="2000" i="1" dirty="0">
                <a:latin typeface="Liberation Mono"/>
              </a:rPr>
              <a:t>G</a:t>
            </a:r>
            <a:r>
              <a:rPr lang="en-US" sz="2000" baseline="-25000" dirty="0">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expr</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a:t>
            </a:r>
            <a:r>
              <a:rPr lang="en-US" sz="2000" i="1" dirty="0">
                <a:latin typeface="Liberation Mono"/>
              </a:rPr>
              <a:t>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i="1" dirty="0">
                <a:latin typeface="Liberation Mono"/>
              </a:rPr>
              <a:t>having_condition </a:t>
            </a:r>
            <a:r>
              <a:rPr lang="en-US" sz="2000" dirty="0">
                <a:latin typeface="Liberation Mono"/>
              </a:rPr>
              <a:t>]</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4" y="2350621"/>
            <a:ext cx="1130009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descrip,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rPr>
              <a:t>FROM</a:t>
            </a:r>
            <a:r>
              <a:rPr lang="en-US" dirty="0">
                <a:latin typeface="Liberation Mono"/>
              </a:rPr>
              <a:t> product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descrip </a:t>
            </a:r>
            <a:r>
              <a:rPr lang="en-US" dirty="0">
                <a:solidFill>
                  <a:srgbClr val="0077AA"/>
                </a:solidFill>
                <a:latin typeface="Liberation Mono"/>
              </a:rPr>
              <a:t>HAVING</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0077AA"/>
                </a:solidFill>
                <a:latin typeface="Liberation Mono"/>
                <a:cs typeface="Times New Roman" panose="02020603050405020304" pitchFamily="18" charset="0"/>
              </a:rPr>
              <a:t>DISTINCT</a:t>
            </a:r>
            <a:r>
              <a:rPr lang="en-US" dirty="0">
                <a:latin typeface="Liberation Mono"/>
              </a:rPr>
              <a:t> price) </a:t>
            </a:r>
            <a:r>
              <a:rPr lang="en-US" dirty="0">
                <a:solidFill>
                  <a:schemeClr val="accent5">
                    <a:lumMod val="75000"/>
                  </a:schemeClr>
                </a:solidFill>
                <a:latin typeface="Liberation Mono"/>
                <a:cs typeface="Arial" panose="020B0604020202020204" pitchFamily="34" charset="0"/>
              </a:rPr>
              <a:t>&gt; </a:t>
            </a:r>
            <a:r>
              <a:rPr lang="en-US" dirty="0">
                <a:solidFill>
                  <a:srgbClr val="990055"/>
                </a:solidFill>
                <a:latin typeface="Liberation Mono"/>
              </a:rPr>
              <a:t>1</a:t>
            </a:r>
            <a:r>
              <a:rPr lang="en-US" dirty="0">
                <a:latin typeface="Liberation Mono"/>
              </a:rPr>
              <a:t>;   </a:t>
            </a:r>
            <a:r>
              <a:rPr lang="en-US" dirty="0">
                <a:solidFill>
                  <a:srgbClr val="00B050"/>
                </a:solidFill>
                <a:latin typeface="Liberation Mono"/>
              </a:rPr>
              <a:t>// </a:t>
            </a:r>
            <a:r>
              <a:rPr lang="en-US" i="0" dirty="0">
                <a:solidFill>
                  <a:srgbClr val="00B050"/>
                </a:solidFill>
                <a:effectLst/>
                <a:latin typeface="Liberation Mono"/>
              </a:rPr>
              <a:t>retrieves products with the same name but different prices.</a:t>
            </a:r>
          </a:p>
        </p:txBody>
      </p:sp>
    </p:spTree>
    <p:extLst>
      <p:ext uri="{BB962C8B-B14F-4D97-AF65-F5344CB8AC3E}">
        <p14:creationId xmlns:p14="http://schemas.microsoft.com/office/powerpoint/2010/main" val="42014047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a:t>
            </a:r>
            <a:r>
              <a:rPr lang="en-IN" dirty="0">
                <a:solidFill>
                  <a:srgbClr val="FF0000"/>
                </a:solidFill>
                <a:latin typeface="Arial" panose="020B0604020202020204" pitchFamily="34" charset="0"/>
                <a:cs typeface="Arial" panose="020B0604020202020204" pitchFamily="34" charset="0"/>
              </a:rPr>
              <a:t>before</a:t>
            </a:r>
            <a:r>
              <a:rPr lang="en-IN" dirty="0">
                <a:latin typeface="Arial" panose="020B0604020202020204" pitchFamily="34" charset="0"/>
                <a:cs typeface="Arial" panose="020B0604020202020204" pitchFamily="34" charset="0"/>
              </a:rPr>
              <a:t>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t>
            </a:r>
            <a:r>
              <a:rPr lang="en-IN" dirty="0">
                <a:solidFill>
                  <a:srgbClr val="FF0000"/>
                </a:solidFill>
                <a:latin typeface="Arial" panose="020B0604020202020204" pitchFamily="34" charset="0"/>
                <a:cs typeface="Arial" panose="020B0604020202020204" pitchFamily="34" charset="0"/>
              </a:rPr>
              <a:t>after</a:t>
            </a:r>
            <a:r>
              <a:rPr lang="en-IN" dirty="0">
                <a:latin typeface="Arial" panose="020B0604020202020204" pitchFamily="34" charset="0"/>
                <a:cs typeface="Arial" panose="020B0604020202020204" pitchFamily="34" charset="0"/>
              </a:rPr>
              <a:t>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t>
            </a:r>
            <a:r>
              <a:rPr lang="en-US" dirty="0">
                <a:solidFill>
                  <a:srgbClr val="FF0000"/>
                </a:solidFill>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
        <p:nvSpPr>
          <p:cNvPr id="3" name="Rectangle 2">
            <a:extLst>
              <a:ext uri="{FF2B5EF4-FFF2-40B4-BE49-F238E27FC236}">
                <a16:creationId xmlns:a16="http://schemas.microsoft.com/office/drawing/2014/main" id="{EB144C97-AE8F-7D5C-2170-CB436B94174B}"/>
              </a:ext>
            </a:extLst>
          </p:cNvPr>
          <p:cNvSpPr/>
          <p:nvPr/>
        </p:nvSpPr>
        <p:spPr>
          <a:xfrm>
            <a:off x="238401" y="4186242"/>
            <a:ext cx="11521280" cy="233910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a:p>
            <a:pPr marL="285750" indent="-285750">
              <a:buFont typeface="Arial" panose="020B0604020202020204" pitchFamily="34" charset="0"/>
              <a:buChar char="•"/>
            </a:pPr>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itchFamily="34" charset="0"/>
              </a:rPr>
              <a:t>OVER() function apply aggregate functions row by row without collapsing rows like GROUP BY does.</a:t>
            </a:r>
          </a:p>
        </p:txBody>
      </p:sp>
    </p:spTree>
    <p:extLst>
      <p:ext uri="{BB962C8B-B14F-4D97-AF65-F5344CB8AC3E}">
        <p14:creationId xmlns:p14="http://schemas.microsoft.com/office/powerpoint/2010/main" val="379185985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2" y="764704"/>
            <a:ext cx="11762254" cy="3508653"/>
          </a:xfrm>
          <a:prstGeom prst="rect">
            <a:avLst/>
          </a:prstGeom>
        </p:spPr>
        <p:txBody>
          <a:bodyPr wrap="square">
            <a:spAutoFit/>
          </a:bodyPr>
          <a:lstStyle/>
          <a:p>
            <a:pPr marL="342900" indent="-342900">
              <a:buFont typeface="Wingdings" panose="05000000000000000000" pitchFamily="2" charset="2"/>
              <a:buChar char="Ø"/>
            </a:pPr>
            <a:r>
              <a:rPr lang="en-US" dirty="0">
                <a:solidFill>
                  <a:srgbClr val="DD4A68"/>
                </a:solidFill>
                <a:latin typeface="Liberation Mono"/>
              </a:rPr>
              <a:t>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solidFill>
                <a:srgbClr val="0077AA"/>
              </a:solidFill>
              <a:latin typeface="Liberation Mono"/>
            </a:endParaRPr>
          </a:p>
          <a:p>
            <a:pPr marL="342900" indent="-342900">
              <a:buFont typeface="Wingdings" panose="05000000000000000000" pitchFamily="2" charset="2"/>
              <a:buChar char="Ø"/>
            </a:pPr>
            <a:r>
              <a:rPr lang="en-US" dirty="0">
                <a:solidFill>
                  <a:srgbClr val="DD4A68"/>
                </a:solidFill>
                <a:latin typeface="Liberation Mono"/>
              </a:rPr>
              <a:t>ROW_NUMBER()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LAG</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LEAD</a:t>
            </a:r>
            <a:r>
              <a:rPr lang="en-US" dirty="0">
                <a:latin typeface="Liberation Mono"/>
              </a:rPr>
              <a:t>(</a:t>
            </a:r>
            <a:r>
              <a:rPr lang="en-US" i="1" dirty="0">
                <a:latin typeface="Liberation Mono"/>
              </a:rPr>
              <a:t>expr </a:t>
            </a:r>
            <a:r>
              <a:rPr lang="en-US" dirty="0">
                <a:latin typeface="Liberation Mono"/>
              </a:rPr>
              <a:t>[, </a:t>
            </a:r>
            <a:r>
              <a:rPr lang="en-US" i="1" dirty="0">
                <a:latin typeface="Liberation Mono"/>
              </a:rPr>
              <a:t>N</a:t>
            </a:r>
            <a:r>
              <a:rPr lang="en-US" dirty="0">
                <a:latin typeface="Liberation Mono"/>
              </a:rPr>
              <a:t> [, </a:t>
            </a:r>
            <a:r>
              <a:rPr lang="en-US" i="1" dirty="0">
                <a:latin typeface="Liberation Mono"/>
              </a:rPr>
              <a:t>default</a:t>
            </a:r>
            <a:r>
              <a:rPr lang="en-US" dirty="0">
                <a:latin typeface="Liberation Mono"/>
              </a:rPr>
              <a:t> ] ] )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FIRST_VALUE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LAST_VALUE</a:t>
            </a:r>
            <a:r>
              <a:rPr lang="en-US" dirty="0">
                <a:latin typeface="Liberation Mono"/>
              </a:rPr>
              <a:t>(expr) </a:t>
            </a:r>
            <a:r>
              <a:rPr lang="en-US" dirty="0">
                <a:solidFill>
                  <a:srgbClr val="B212AA"/>
                </a:solidFill>
                <a:latin typeface="Liberation Mono"/>
              </a:rPr>
              <a:t>OVER</a:t>
            </a:r>
            <a:r>
              <a:rPr lang="en-US" dirty="0">
                <a:latin typeface="Liberation Mono"/>
              </a:rPr>
              <a:t>( [</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a:t>
            </a:r>
            <a:r>
              <a:rPr lang="en-US" sz="1800" dirty="0">
                <a:latin typeface="Liberation Mono"/>
              </a:rPr>
              <a:t>. . . ] </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a:t>
            </a:r>
            <a:r>
              <a:rPr lang="en-US" sz="1800" dirty="0">
                <a:latin typeface="Liberation Mono"/>
              </a:rPr>
              <a:t>. . . [ </a:t>
            </a:r>
            <a:r>
              <a:rPr lang="en-US" dirty="0">
                <a:solidFill>
                  <a:srgbClr val="B212AA"/>
                </a:solidFill>
                <a:latin typeface="Liberation Mono"/>
              </a:rPr>
              <a:t>ROWS</a:t>
            </a:r>
            <a:r>
              <a:rPr lang="en-US" sz="1800" dirty="0">
                <a:latin typeface="Liberation Mono"/>
              </a:rPr>
              <a:t> </a:t>
            </a:r>
            <a:r>
              <a:rPr lang="en-US" dirty="0">
                <a:solidFill>
                  <a:srgbClr val="B212AA"/>
                </a:solidFill>
                <a:latin typeface="Liberation Mono"/>
              </a:rPr>
              <a:t>BETWEEN</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PRECEDING</a:t>
            </a:r>
            <a:r>
              <a:rPr lang="en-US" sz="1800" dirty="0">
                <a:latin typeface="Liberation Mono"/>
              </a:rPr>
              <a:t> </a:t>
            </a:r>
            <a:r>
              <a:rPr lang="en-US" dirty="0">
                <a:solidFill>
                  <a:srgbClr val="A67F59"/>
                </a:solidFill>
                <a:latin typeface="Liberation Mono"/>
              </a:rPr>
              <a:t>AND</a:t>
            </a:r>
            <a:r>
              <a:rPr lang="en-US" sz="1800" dirty="0">
                <a:latin typeface="Liberation Mono"/>
              </a:rPr>
              <a:t> </a:t>
            </a:r>
            <a:r>
              <a:rPr lang="en-US" dirty="0">
                <a:solidFill>
                  <a:srgbClr val="B212AA"/>
                </a:solidFill>
                <a:latin typeface="Liberation Mono"/>
              </a:rPr>
              <a:t>UNBOUNDED</a:t>
            </a:r>
            <a:r>
              <a:rPr lang="en-US" sz="1800" dirty="0">
                <a:latin typeface="Liberation Mono"/>
              </a:rPr>
              <a:t> </a:t>
            </a:r>
            <a:r>
              <a:rPr lang="en-US" dirty="0">
                <a:solidFill>
                  <a:srgbClr val="B212AA"/>
                </a:solidFill>
                <a:latin typeface="Liberation Mono"/>
              </a:rPr>
              <a:t>FOLLOWING</a:t>
            </a:r>
            <a:r>
              <a:rPr lang="en-US" sz="1800" dirty="0">
                <a:latin typeface="Liberation Mono"/>
              </a:rPr>
              <a:t> ] </a:t>
            </a:r>
            <a:r>
              <a:rPr lang="en-US" dirty="0">
                <a:latin typeface="Liberation Mono"/>
              </a:rPr>
              <a:t>)</a:t>
            </a:r>
          </a:p>
          <a:p>
            <a:pPr marL="342900" indent="-342900">
              <a:buFont typeface="Wingdings" panose="05000000000000000000" pitchFamily="2" charset="2"/>
              <a:buChar char="Ø"/>
            </a:pPr>
            <a:endParaRPr lang="en-US" sz="600" dirty="0">
              <a:latin typeface="Liberation Mono"/>
            </a:endParaRPr>
          </a:p>
          <a:p>
            <a:pPr marL="342900" indent="-342900">
              <a:buFont typeface="Wingdings" panose="05000000000000000000" pitchFamily="2" charset="2"/>
              <a:buChar char="Ø"/>
            </a:pPr>
            <a:r>
              <a:rPr lang="en-US" dirty="0">
                <a:solidFill>
                  <a:srgbClr val="DD4A68"/>
                </a:solidFill>
                <a:latin typeface="Liberation Mono"/>
              </a:rPr>
              <a:t>NTH_VALUE</a:t>
            </a:r>
            <a:r>
              <a:rPr lang="en-US" dirty="0">
                <a:latin typeface="Liberation Mono"/>
              </a:rPr>
              <a:t>(</a:t>
            </a:r>
            <a:r>
              <a:rPr lang="en-US" i="1" dirty="0">
                <a:latin typeface="Liberation Mono"/>
              </a:rPr>
              <a:t>expr</a:t>
            </a:r>
            <a:r>
              <a:rPr lang="en-US" dirty="0">
                <a:latin typeface="Liberation Mono"/>
              </a:rPr>
              <a:t>, </a:t>
            </a:r>
            <a:r>
              <a:rPr lang="en-US" i="1" dirty="0">
                <a:latin typeface="Liberation Mono"/>
              </a:rPr>
              <a:t>N</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 </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a:t>
            </a:r>
            <a:r>
              <a:rPr lang="en-US" i="1" dirty="0">
                <a:latin typeface="Liberation Mono"/>
              </a:rPr>
              <a:t>expr2, </a:t>
            </a:r>
            <a:r>
              <a:rPr lang="en-US" dirty="0">
                <a:latin typeface="Liberation Mono"/>
              </a:rPr>
              <a:t> . . . ]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latin typeface="Liberation Mono"/>
              </a:rPr>
              <a:t>expr1</a:t>
            </a:r>
            <a:r>
              <a:rPr lang="en-US" dirty="0">
                <a:latin typeface="Liberation Mono"/>
              </a:rPr>
              <a:t> [ ASC</a:t>
            </a:r>
            <a:r>
              <a:rPr lang="en-US" dirty="0">
                <a:solidFill>
                  <a:schemeClr val="bg1">
                    <a:lumMod val="50000"/>
                  </a:schemeClr>
                </a:solidFill>
                <a:latin typeface="Liberation Mono"/>
              </a:rPr>
              <a:t>|</a:t>
            </a:r>
            <a:r>
              <a:rPr lang="en-US" dirty="0">
                <a:latin typeface="Liberation Mono"/>
              </a:rPr>
              <a:t>DESC ],  . . . )</a:t>
            </a:r>
          </a:p>
        </p:txBody>
      </p:sp>
      <p:sp>
        <p:nvSpPr>
          <p:cNvPr id="6" name="Rectangle 5">
            <a:extLst>
              <a:ext uri="{FF2B5EF4-FFF2-40B4-BE49-F238E27FC236}">
                <a16:creationId xmlns:a16="http://schemas.microsoft.com/office/drawing/2014/main" id="{0075F367-747F-437F-9E98-4410C42574F9}"/>
              </a:ext>
            </a:extLst>
          </p:cNvPr>
          <p:cNvSpPr/>
          <p:nvPr/>
        </p:nvSpPr>
        <p:spPr>
          <a:xfrm>
            <a:off x="191344" y="4351163"/>
            <a:ext cx="11690248"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4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The N and default argument in the function is optional.</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expr</a:t>
            </a:r>
            <a:r>
              <a:rPr lang="en-US" dirty="0">
                <a:solidFill>
                  <a:schemeClr val="tx1">
                    <a:lumMod val="85000"/>
                    <a:lumOff val="15000"/>
                  </a:schemeClr>
                </a:solidFill>
                <a:latin typeface="Arial" panose="020B0604020202020204" pitchFamily="34" charset="0"/>
                <a:cs typeface="Arial" pitchFamily="34" charset="0"/>
              </a:rPr>
              <a:t>: It can be a column or any built-in function.</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N</a:t>
            </a:r>
            <a:r>
              <a:rPr lang="en-US" dirty="0">
                <a:solidFill>
                  <a:schemeClr val="tx1">
                    <a:lumMod val="85000"/>
                    <a:lumOff val="15000"/>
                  </a:schemeClr>
                </a:solidFill>
                <a:latin typeface="Arial" panose="020B0604020202020204" pitchFamily="34" charset="0"/>
                <a:cs typeface="Arial" pitchFamily="34" charset="0"/>
              </a:rPr>
              <a:t>: It is a positive value which determine number of rows preceding/succeeding the current row. If it is omitted in query then its default value is 1.</a:t>
            </a:r>
          </a:p>
          <a:p>
            <a:endParaRPr lang="en-US" sz="6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b="1" i="1" dirty="0">
                <a:solidFill>
                  <a:schemeClr val="tx1">
                    <a:lumMod val="85000"/>
                    <a:lumOff val="15000"/>
                  </a:schemeClr>
                </a:solidFill>
                <a:latin typeface="Arial" panose="020B0604020202020204" pitchFamily="34" charset="0"/>
                <a:cs typeface="Arial" pitchFamily="34" charset="0"/>
              </a:rPr>
              <a:t>default</a:t>
            </a:r>
            <a:r>
              <a:rPr lang="en-US" dirty="0">
                <a:solidFill>
                  <a:schemeClr val="tx1">
                    <a:lumMod val="85000"/>
                    <a:lumOff val="15000"/>
                  </a:schemeClr>
                </a:solidFill>
                <a:latin typeface="Arial" panose="020B0604020202020204" pitchFamily="34" charset="0"/>
                <a:cs typeface="Arial" pitchFamily="34" charset="0"/>
              </a:rPr>
              <a:t>: It is the default value return by function in-case no row precedes/succeeds the current row by N rows. If it is missing then it is by default NULL.</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1" y="118474"/>
            <a:ext cx="7081734" cy="646331"/>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50EB32-6D29-4E08-477B-811B1ADF3AA1}"/>
              </a:ext>
            </a:extLst>
          </p:cNvPr>
          <p:cNvSpPr txBox="1"/>
          <p:nvPr/>
        </p:nvSpPr>
        <p:spPr>
          <a:xfrm>
            <a:off x="6312024" y="4316903"/>
            <a:ext cx="5852747" cy="1200329"/>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PRECEDING</a:t>
            </a:r>
            <a:r>
              <a:rPr lang="en-IN" dirty="0"/>
              <a:t>: Start from the first row in the partition.</a:t>
            </a:r>
          </a:p>
          <a:p>
            <a:pPr marL="285750" indent="-285750">
              <a:buFont typeface="Arial" panose="020B0604020202020204" pitchFamily="34" charset="0"/>
              <a:buChar char="•"/>
            </a:pPr>
            <a:r>
              <a:rPr lang="en-IN" b="1" i="1" dirty="0">
                <a:solidFill>
                  <a:schemeClr val="tx1">
                    <a:lumMod val="85000"/>
                    <a:lumOff val="15000"/>
                  </a:schemeClr>
                </a:solidFill>
                <a:latin typeface="Arial" panose="020B0604020202020204" pitchFamily="34" charset="0"/>
                <a:cs typeface="Arial" pitchFamily="34" charset="0"/>
              </a:rPr>
              <a:t>UNBOUNDED FOLLOWING</a:t>
            </a:r>
            <a:r>
              <a:rPr lang="en-IN" dirty="0"/>
              <a:t>: End at the last row in the partition.</a:t>
            </a:r>
          </a:p>
        </p:txBody>
      </p:sp>
    </p:spTree>
    <p:extLst>
      <p:ext uri="{BB962C8B-B14F-4D97-AF65-F5344CB8AC3E}">
        <p14:creationId xmlns:p14="http://schemas.microsoft.com/office/powerpoint/2010/main" val="16033742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6B60-20CE-53E0-9DE0-E9C2E1D3A70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4D51AA-A603-6668-7B77-61847992D5B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9834977-ADD7-8C45-FAA6-31A1F0A98116}"/>
              </a:ext>
            </a:extLst>
          </p:cNvPr>
          <p:cNvSpPr txBox="1"/>
          <p:nvPr/>
        </p:nvSpPr>
        <p:spPr>
          <a:xfrm>
            <a:off x="119336" y="6024225"/>
            <a:ext cx="1195332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 </a:t>
            </a:r>
            <a:r>
              <a:rPr lang="en-US" dirty="0">
                <a:solidFill>
                  <a:schemeClr val="accent5">
                    <a:lumMod val="75000"/>
                  </a:schemeClr>
                </a:solidFill>
                <a:latin typeface="Liberation Mono"/>
              </a:rPr>
              <a:t>&lt;&gt;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Output1</a:t>
            </a:r>
            <a:r>
              <a:rPr lang="en-US" dirty="0">
                <a:latin typeface="Liberation Mono"/>
              </a:rPr>
              <a:t>,</a:t>
            </a:r>
            <a:r>
              <a:rPr lang="en-US" i="1" dirty="0">
                <a:solidFill>
                  <a:schemeClr val="bg1">
                    <a:lumMod val="50000"/>
                  </a:schemeClr>
                </a:solidFill>
                <a:latin typeface="Liberation Mono"/>
              </a:rPr>
              <a:t> </a:t>
            </a:r>
            <a:r>
              <a:rPr lang="en-US" dirty="0">
                <a:solidFill>
                  <a:srgbClr val="DD4A68"/>
                </a:solidFill>
                <a:latin typeface="Liberation Mono"/>
              </a:rPr>
              <a:t>CEIL</a:t>
            </a:r>
            <a:r>
              <a:rPr lang="en-US" dirty="0">
                <a:latin typeface="Liberation Mono"/>
              </a:rPr>
              <a:t>(</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5</a:t>
            </a:r>
            <a:r>
              <a:rPr lang="en-US" dirty="0">
                <a:latin typeface="Liberation Mono"/>
              </a:rPr>
              <a:t>) </a:t>
            </a:r>
            <a:r>
              <a:rPr lang="en-US" i="1" dirty="0">
                <a:solidFill>
                  <a:schemeClr val="bg1">
                    <a:lumMod val="50000"/>
                  </a:schemeClr>
                </a:solidFill>
                <a:latin typeface="Liberation Mono"/>
              </a:rPr>
              <a:t>Output2</a:t>
            </a:r>
            <a:r>
              <a:rPr lang="en-US" dirty="0">
                <a:latin typeface="Liberation Mono"/>
              </a:rPr>
              <a:t>,</a:t>
            </a:r>
            <a:r>
              <a:rPr lang="en-US" i="1" dirty="0">
                <a:solidFill>
                  <a:schemeClr val="bg1">
                    <a:lumMod val="50000"/>
                  </a:schemeClr>
                </a:solidFill>
                <a:latin typeface="Liberation Mono"/>
              </a:rPr>
              <a:t> </a:t>
            </a:r>
            <a:r>
              <a:rPr lang="en-US" dirty="0">
                <a:latin typeface="Liberation Mono"/>
              </a:rPr>
              <a:t>item_name, item_unit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chemeClr val="accent5">
                    <a:lumMod val="75000"/>
                  </a:schemeClr>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item_name, item_unit </a:t>
            </a:r>
            <a:r>
              <a:rPr lang="en-US" dirty="0">
                <a:solidFill>
                  <a:srgbClr val="0077AA"/>
                </a:solidFill>
                <a:latin typeface="Liberation Mono"/>
              </a:rPr>
              <a:t>FROM</a:t>
            </a:r>
            <a:r>
              <a:rPr lang="en-US" dirty="0">
                <a:latin typeface="Liberation Mono"/>
              </a:rPr>
              <a:t> food) t1;</a:t>
            </a:r>
          </a:p>
        </p:txBody>
      </p:sp>
      <p:sp>
        <p:nvSpPr>
          <p:cNvPr id="10" name="TextBox 9">
            <a:extLst>
              <a:ext uri="{FF2B5EF4-FFF2-40B4-BE49-F238E27FC236}">
                <a16:creationId xmlns:a16="http://schemas.microsoft.com/office/drawing/2014/main" id="{D57158DD-317F-22A5-A5EC-0A7432EF5F96}"/>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ROW_NUMBER</a:t>
            </a:r>
            <a:r>
              <a:rPr lang="en-IN" sz="2000" dirty="0">
                <a:latin typeface="Liberation Mono"/>
              </a:rPr>
              <a:t>()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US" sz="2000" i="1" dirty="0">
                <a:solidFill>
                  <a:schemeClr val="bg1">
                    <a:lumMod val="50000"/>
                  </a:schemeClr>
                </a:solidFill>
                <a:latin typeface="Liberation Mono"/>
              </a:rPr>
              <a:t>repeating numbers 1 to 5 cyclically</a:t>
            </a:r>
            <a:endParaRPr lang="en-IN" sz="2000" i="1" dirty="0">
              <a:solidFill>
                <a:schemeClr val="bg1">
                  <a:lumMod val="50000"/>
                </a:schemeClr>
              </a:solidFill>
              <a:latin typeface="Liberation Mono"/>
            </a:endParaRPr>
          </a:p>
        </p:txBody>
      </p:sp>
      <p:graphicFrame>
        <p:nvGraphicFramePr>
          <p:cNvPr id="3" name="Table 2">
            <a:extLst>
              <a:ext uri="{FF2B5EF4-FFF2-40B4-BE49-F238E27FC236}">
                <a16:creationId xmlns:a16="http://schemas.microsoft.com/office/drawing/2014/main" id="{B764050C-4D0E-2169-D787-BB4B1E1997D3}"/>
              </a:ext>
            </a:extLst>
          </p:cNvPr>
          <p:cNvGraphicFramePr>
            <a:graphicFrameLocks noGrp="1"/>
          </p:cNvGraphicFramePr>
          <p:nvPr>
            <p:extLst>
              <p:ext uri="{D42A27DB-BD31-4B8C-83A1-F6EECF244321}">
                <p14:modId xmlns:p14="http://schemas.microsoft.com/office/powerpoint/2010/main" val="1952722577"/>
              </p:ext>
            </p:extLst>
          </p:nvPr>
        </p:nvGraphicFramePr>
        <p:xfrm>
          <a:off x="6960096" y="629564"/>
          <a:ext cx="4896542" cy="519176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735722360"/>
                    </a:ext>
                  </a:extLst>
                </a:gridCol>
                <a:gridCol w="1179822">
                  <a:extLst>
                    <a:ext uri="{9D8B030D-6E8A-4147-A177-3AD203B41FA5}">
                      <a16:colId xmlns:a16="http://schemas.microsoft.com/office/drawing/2014/main" val="3455327885"/>
                    </a:ext>
                  </a:extLst>
                </a:gridCol>
                <a:gridCol w="1381076">
                  <a:extLst>
                    <a:ext uri="{9D8B030D-6E8A-4147-A177-3AD203B41FA5}">
                      <a16:colId xmlns:a16="http://schemas.microsoft.com/office/drawing/2014/main" val="644477397"/>
                    </a:ext>
                  </a:extLst>
                </a:gridCol>
                <a:gridCol w="1255524">
                  <a:extLst>
                    <a:ext uri="{9D8B030D-6E8A-4147-A177-3AD203B41FA5}">
                      <a16:colId xmlns:a16="http://schemas.microsoft.com/office/drawing/2014/main" val="2605674656"/>
                    </a:ext>
                  </a:extLst>
                </a:gridCol>
              </a:tblGrid>
              <a:tr h="370840">
                <a:tc>
                  <a:txBody>
                    <a:bodyPr/>
                    <a:lstStyle/>
                    <a:p>
                      <a:pPr algn="ctr"/>
                      <a:r>
                        <a:rPr lang="en-IN" b="1" dirty="0">
                          <a:latin typeface="Arial" panose="020B0604020202020204" pitchFamily="34" charset="0"/>
                          <a:cs typeface="Arial" panose="020B0604020202020204" pitchFamily="34" charset="0"/>
                        </a:rPr>
                        <a:t>Output1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Output2</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item_name</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item_unit</a:t>
                      </a:r>
                    </a:p>
                  </a:txBody>
                  <a:tcPr>
                    <a:solidFill>
                      <a:srgbClr val="92D050"/>
                    </a:solidFill>
                  </a:tcPr>
                </a:tc>
                <a:extLst>
                  <a:ext uri="{0D108BD9-81ED-4DB2-BD59-A6C34878D82A}">
                    <a16:rowId xmlns:a16="http://schemas.microsoft.com/office/drawing/2014/main" val="2602772264"/>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100073424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cakes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9909301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cheese</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95676153"/>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r>
                        <a:rPr lang="en-IN">
                          <a:latin typeface="Arial" panose="020B0604020202020204" pitchFamily="34" charset="0"/>
                          <a:cs typeface="Arial" panose="020B0604020202020204" pitchFamily="34" charset="0"/>
                        </a:rPr>
                        <a:t>packet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4573892"/>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311546108"/>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eggs</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292286607"/>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salt</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566167102"/>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jam</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96930218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165762081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accent4">
                        <a:lumMod val="40000"/>
                        <a:lumOff val="60000"/>
                      </a:schemeClr>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a:t>
                      </a:r>
                    </a:p>
                  </a:txBody>
                  <a:tcPr>
                    <a:solidFill>
                      <a:schemeClr val="accent5">
                        <a:lumMod val="40000"/>
                        <a:lumOff val="60000"/>
                      </a:schemeClr>
                    </a:solidFill>
                  </a:tcPr>
                </a:tc>
                <a:tc>
                  <a:txBody>
                    <a:bodyPr/>
                    <a:lstStyle/>
                    <a:p>
                      <a:r>
                        <a:rPr lang="en-IN" dirty="0">
                          <a:latin typeface="Arial" panose="020B0604020202020204" pitchFamily="34" charset="0"/>
                          <a:cs typeface="Arial" panose="020B0604020202020204" pitchFamily="34" charset="0"/>
                        </a:rPr>
                        <a:t>burger</a:t>
                      </a:r>
                    </a:p>
                  </a:txBody>
                  <a:tcPr/>
                </a:tc>
                <a:tc>
                  <a:txBody>
                    <a:bodyPr/>
                    <a:lstStyle/>
                    <a:p>
                      <a:r>
                        <a:rPr lang="en-IN" dirty="0">
                          <a:latin typeface="Arial" panose="020B0604020202020204" pitchFamily="34" charset="0"/>
                          <a:cs typeface="Arial" panose="020B0604020202020204" pitchFamily="34" charset="0"/>
                        </a:rPr>
                        <a:t>Pcs</a:t>
                      </a:r>
                    </a:p>
                  </a:txBody>
                  <a:tcPr/>
                </a:tc>
                <a:extLst>
                  <a:ext uri="{0D108BD9-81ED-4DB2-BD59-A6C34878D82A}">
                    <a16:rowId xmlns:a16="http://schemas.microsoft.com/office/drawing/2014/main" val="46692960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juice</a:t>
                      </a:r>
                    </a:p>
                  </a:txBody>
                  <a:tcPr/>
                </a:tc>
                <a:tc>
                  <a:txBody>
                    <a:bodyPr/>
                    <a:lstStyle/>
                    <a:p>
                      <a:r>
                        <a:rPr lang="en-IN">
                          <a:latin typeface="Arial" panose="020B0604020202020204" pitchFamily="34" charset="0"/>
                          <a:cs typeface="Arial" panose="020B0604020202020204" pitchFamily="34" charset="0"/>
                        </a:rPr>
                        <a:t>bottle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73969461"/>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milk</a:t>
                      </a:r>
                    </a:p>
                  </a:txBody>
                  <a:tcPr/>
                </a:tc>
                <a:tc>
                  <a:txBody>
                    <a:bodyPr/>
                    <a:lstStyle/>
                    <a:p>
                      <a:r>
                        <a:rPr lang="en-IN" dirty="0">
                          <a:latin typeface="Arial" panose="020B0604020202020204" pitchFamily="34" charset="0"/>
                          <a:cs typeface="Arial" panose="020B0604020202020204" pitchFamily="34" charset="0"/>
                        </a:rPr>
                        <a:t>bottle</a:t>
                      </a:r>
                    </a:p>
                  </a:txBody>
                  <a:tcPr/>
                </a:tc>
                <a:extLst>
                  <a:ext uri="{0D108BD9-81ED-4DB2-BD59-A6C34878D82A}">
                    <a16:rowId xmlns:a16="http://schemas.microsoft.com/office/drawing/2014/main" val="829497283"/>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solidFill>
                      <a:srgbClr val="FFC000"/>
                    </a:solidFill>
                  </a:tcPr>
                </a:tc>
                <a:tc>
                  <a:txBody>
                    <a:bodyPr/>
                    <a:lstStyle/>
                    <a:p>
                      <a:pPr marL="0" algn="ctr"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1</a:t>
                      </a:r>
                    </a:p>
                  </a:txBody>
                  <a:tcPr>
                    <a:solidFill>
                      <a:schemeClr val="accent3">
                        <a:lumMod val="75000"/>
                      </a:schemeClr>
                    </a:solidFill>
                  </a:tcPr>
                </a:tc>
                <a:tc>
                  <a:txBody>
                    <a:bodyPr/>
                    <a:lstStyle/>
                    <a:p>
                      <a:r>
                        <a:rPr lang="en-IN" dirty="0">
                          <a:latin typeface="Arial" panose="020B0604020202020204" pitchFamily="34" charset="0"/>
                          <a:cs typeface="Arial" panose="020B0604020202020204" pitchFamily="34" charset="0"/>
                        </a:rPr>
                        <a:t>ice-cream</a:t>
                      </a:r>
                    </a:p>
                  </a:txBody>
                  <a:tcPr/>
                </a:tc>
                <a:tc>
                  <a:txBody>
                    <a:bodyPr/>
                    <a:lstStyle/>
                    <a:p>
                      <a:r>
                        <a:rPr lang="en-IN" dirty="0">
                          <a:latin typeface="Arial" panose="020B0604020202020204" pitchFamily="34" charset="0"/>
                          <a:cs typeface="Arial" panose="020B0604020202020204" pitchFamily="34" charset="0"/>
                        </a:rPr>
                        <a:t>packet</a:t>
                      </a:r>
                    </a:p>
                  </a:txBody>
                  <a:tcPr/>
                </a:tc>
                <a:extLst>
                  <a:ext uri="{0D108BD9-81ED-4DB2-BD59-A6C34878D82A}">
                    <a16:rowId xmlns:a16="http://schemas.microsoft.com/office/drawing/2014/main" val="2258893357"/>
                  </a:ext>
                </a:extLst>
              </a:tr>
            </a:tbl>
          </a:graphicData>
        </a:graphic>
      </p:graphicFrame>
      <p:sp>
        <p:nvSpPr>
          <p:cNvPr id="7" name="TextBox 6">
            <a:extLst>
              <a:ext uri="{FF2B5EF4-FFF2-40B4-BE49-F238E27FC236}">
                <a16:creationId xmlns:a16="http://schemas.microsoft.com/office/drawing/2014/main" id="{BC76CE3D-B2B4-AA43-3D75-E2894F174793}"/>
              </a:ext>
            </a:extLst>
          </p:cNvPr>
          <p:cNvSpPr txBox="1"/>
          <p:nvPr/>
        </p:nvSpPr>
        <p:spPr>
          <a:xfrm>
            <a:off x="335362" y="2867657"/>
            <a:ext cx="614301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pattern is useful for </a:t>
            </a:r>
            <a:r>
              <a:rPr lang="en-US" b="1" dirty="0">
                <a:latin typeface="Arial" panose="020B0604020202020204" pitchFamily="34" charset="0"/>
                <a:cs typeface="Arial" panose="020B0604020202020204" pitchFamily="34" charset="0"/>
              </a:rPr>
              <a:t>grouping into buckets</a:t>
            </a:r>
            <a:r>
              <a:rPr lang="en-US" dirty="0">
                <a:latin typeface="Arial" panose="020B0604020202020204" pitchFamily="34" charset="0"/>
                <a:cs typeface="Arial" panose="020B0604020202020204" pitchFamily="34" charset="0"/>
              </a:rPr>
              <a:t> of 5 (like food groupings, shift rotations, etc.).</a:t>
            </a:r>
            <a:endParaRPr lang="en-IN"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A00C4E-BE5F-22A1-7F17-91DD9EC29CE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Repeating numbers 1 to 5 cyclically</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B0318B3-34B2-98EA-3D31-A3D05EB26EB7}"/>
              </a:ext>
            </a:extLst>
          </p:cNvPr>
          <p:cNvSpPr txBox="1"/>
          <p:nvPr/>
        </p:nvSpPr>
        <p:spPr>
          <a:xfrm>
            <a:off x="119336" y="4349194"/>
            <a:ext cx="669674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 </a:t>
            </a:r>
            <a:r>
              <a:rPr lang="en-IN" i="1" dirty="0">
                <a:solidFill>
                  <a:schemeClr val="bg1">
                    <a:lumMod val="50000"/>
                  </a:schemeClr>
                </a:solidFill>
                <a:latin typeface="Liberation Mono"/>
              </a:rPr>
              <a:t>R1</a:t>
            </a:r>
            <a:r>
              <a:rPr lang="en-IN" dirty="0">
                <a:latin typeface="Liberation Mono"/>
              </a:rPr>
              <a:t>, ename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CEIL</a:t>
            </a:r>
            <a:r>
              <a:rPr lang="en-IN" dirty="0">
                <a:latin typeface="Liberation Mono"/>
              </a:rPr>
              <a:t>(</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rgbClr val="0077AA"/>
                </a:solidFill>
                <a:latin typeface="Liberation Mono"/>
              </a:rPr>
              <a:t>)</a:t>
            </a:r>
            <a:r>
              <a:rPr lang="en-IN" dirty="0">
                <a:latin typeface="Liberation Mono"/>
              </a:rPr>
              <a:t> </a:t>
            </a:r>
            <a:r>
              <a:rPr lang="en-IN" i="1" dirty="0">
                <a:solidFill>
                  <a:schemeClr val="bg1">
                    <a:lumMod val="50000"/>
                  </a:schemeClr>
                </a:solidFill>
                <a:latin typeface="Liberation Mono"/>
              </a:rPr>
              <a:t>a</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solidFill>
                  <a:schemeClr val="accent5">
                    <a:lumMod val="75000"/>
                  </a:schemeClr>
                </a:solidFill>
                <a:latin typeface="Liberation Mono"/>
              </a:rPr>
              <a:t>=</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ELSE</a:t>
            </a:r>
            <a:r>
              <a:rPr lang="en-IN" dirty="0">
                <a:latin typeface="Liberation Mono"/>
              </a:rPr>
              <a:t> </a:t>
            </a:r>
            <a:r>
              <a:rPr lang="en-IN" i="1" dirty="0">
                <a:solidFill>
                  <a:schemeClr val="bg1">
                    <a:lumMod val="50000"/>
                  </a:schemeClr>
                </a:solidFill>
                <a:latin typeface="Liberation Mono"/>
              </a:rPr>
              <a:t>R1</a:t>
            </a:r>
            <a:r>
              <a:rPr lang="en-IN" dirty="0">
                <a:solidFill>
                  <a:schemeClr val="accent5">
                    <a:lumMod val="75000"/>
                  </a:schemeClr>
                </a:solidFill>
                <a:latin typeface="Liberation Mono"/>
              </a:rPr>
              <a:t>%</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a:t>
            </a:r>
          </a:p>
        </p:txBody>
      </p:sp>
    </p:spTree>
    <p:extLst>
      <p:ext uri="{BB962C8B-B14F-4D97-AF65-F5344CB8AC3E}">
        <p14:creationId xmlns:p14="http://schemas.microsoft.com/office/powerpoint/2010/main" val="20669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1765260"/>
            <a:ext cx="11687387" cy="483209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IN" dirty="0">
                <a:solidFill>
                  <a:srgbClr val="DD4A68"/>
                </a:solidFill>
                <a:latin typeface="Liberation Mono"/>
              </a:rPr>
              <a:t> </a:t>
            </a:r>
            <a:r>
              <a:rPr lang="en-IN" i="1" dirty="0">
                <a:solidFill>
                  <a:schemeClr val="bg1">
                    <a:lumMod val="50000"/>
                  </a:schemeClr>
                </a:solidFill>
                <a:latin typeface="Liberation Mono"/>
              </a:rPr>
              <a:t>R1</a:t>
            </a:r>
            <a:r>
              <a:rPr lang="en-IN" dirty="0">
                <a:latin typeface="Liberation Mono"/>
              </a:rPr>
              <a:t>,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a:t>
            </a:r>
            <a:r>
              <a:rPr lang="en-US" dirty="0">
                <a:solidFill>
                  <a:srgbClr val="B212AA"/>
                </a:solidFill>
                <a:latin typeface="Liberation Mono"/>
              </a:rPr>
              <a:t>OVER</a:t>
            </a:r>
            <a:r>
              <a:rPr lang="en-US" dirty="0">
                <a:solidFill>
                  <a:schemeClr val="tx1">
                    <a:lumMod val="65000"/>
                    <a:lumOff val="35000"/>
                  </a:schemeClr>
                </a:solidFill>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sal) </a:t>
            </a:r>
            <a:r>
              <a:rPr lang="en-US" i="1" dirty="0">
                <a:solidFill>
                  <a:schemeClr val="bg1">
                    <a:lumMod val="50000"/>
                  </a:schemeClr>
                </a:solidFill>
                <a:latin typeface="Liberation Mono"/>
              </a:rPr>
              <a:t>R1</a:t>
            </a:r>
            <a:r>
              <a:rPr lang="en-US" dirty="0">
                <a:latin typeface="Liberation Mono"/>
              </a:rPr>
              <a:t>,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solidFill>
                  <a:srgbClr val="0077AA"/>
                </a:solidFill>
                <a:latin typeface="Liberation Mono"/>
              </a:rPr>
              <a:t> </a:t>
            </a:r>
            <a:r>
              <a:rPr lang="en-US" dirty="0">
                <a:solidFill>
                  <a:srgbClr val="B212AA"/>
                </a:solidFill>
                <a:latin typeface="Liberation Mono"/>
              </a:rPr>
              <a:t>BY</a:t>
            </a:r>
            <a:r>
              <a:rPr lang="en-US" dirty="0">
                <a:solidFill>
                  <a:srgbClr val="0077AA"/>
                </a:solidFill>
                <a:latin typeface="Liberation Mono"/>
              </a:rPr>
              <a:t>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a:t>
            </a:r>
            <a:r>
              <a:rPr lang="en-IN" dirty="0">
                <a:solidFill>
                  <a:srgbClr val="B212AA"/>
                </a:solidFill>
                <a:latin typeface="Liberation Mono"/>
              </a:rPr>
              <a:t>OVER</a:t>
            </a:r>
            <a:r>
              <a:rPr lang="en-IN" dirty="0">
                <a:latin typeface="Liberation Mono"/>
              </a:rPr>
              <a:t>()</a:t>
            </a:r>
            <a:r>
              <a:rPr lang="en-US" dirty="0">
                <a:latin typeface="Liberation Mono"/>
              </a:rPr>
              <a:t> </a:t>
            </a:r>
            <a:r>
              <a:rPr lang="en-US" i="1" dirty="0">
                <a:solidFill>
                  <a:schemeClr val="bg1">
                    <a:lumMod val="50000"/>
                  </a:schemeClr>
                </a:solidFill>
                <a:latin typeface="Liberation Mono"/>
              </a:rPr>
              <a:t>'last N records'</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`last N records`  </a:t>
            </a:r>
            <a:r>
              <a:rPr lang="en-US" dirty="0">
                <a:solidFill>
                  <a:schemeClr val="accent5">
                    <a:lumMod val="75000"/>
                  </a:schemeClr>
                </a:solidFill>
                <a:latin typeface="Liberation Mono"/>
              </a:rPr>
              <a:t>&gt;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B050"/>
                </a:solidFill>
                <a:latin typeface="Liberation Mono"/>
              </a:rPr>
              <a:t>// Print last </a:t>
            </a:r>
            <a:r>
              <a:rPr lang="en-US" i="1" dirty="0">
                <a:solidFill>
                  <a:srgbClr val="00B050"/>
                </a:solidFill>
                <a:latin typeface="Liberation Mono"/>
              </a:rPr>
              <a:t>n</a:t>
            </a:r>
            <a:r>
              <a:rPr lang="en-US" dirty="0">
                <a:solidFill>
                  <a:srgbClr val="00B050"/>
                </a:solidFill>
                <a:latin typeface="Liberation Mono"/>
              </a:rPr>
              <a:t> records </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timing, </a:t>
            </a:r>
            <a:r>
              <a:rPr lang="en-US" dirty="0">
                <a:solidFill>
                  <a:srgbClr val="DD4A68"/>
                </a:solidFill>
                <a:latin typeface="Liberation Mono"/>
              </a:rPr>
              <a:t>TIMEDIFF</a:t>
            </a:r>
            <a:r>
              <a:rPr lang="en-US" dirty="0">
                <a:latin typeface="Liberation Mono"/>
              </a:rPr>
              <a:t>(</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timing), timing) </a:t>
            </a:r>
            <a:r>
              <a:rPr lang="en-US" i="1" dirty="0">
                <a:solidFill>
                  <a:schemeClr val="bg1">
                    <a:lumMod val="50000"/>
                  </a:schemeClr>
                </a:solidFill>
                <a:latin typeface="Liberation Mono"/>
              </a:rPr>
              <a:t>trainTimeDifference</a:t>
            </a:r>
            <a:r>
              <a:rPr lang="en-US" dirty="0">
                <a:latin typeface="Liberation Mono"/>
              </a:rPr>
              <a:t> </a:t>
            </a:r>
            <a:r>
              <a:rPr lang="en-US" dirty="0">
                <a:solidFill>
                  <a:srgbClr val="0077AA"/>
                </a:solidFill>
                <a:latin typeface="Liberation Mono"/>
              </a:rPr>
              <a:t>FROM</a:t>
            </a:r>
            <a:r>
              <a:rPr lang="en-US" dirty="0">
                <a:latin typeface="Liberation Mono"/>
              </a:rPr>
              <a:t> traintimetable; </a:t>
            </a:r>
            <a:r>
              <a:rPr lang="en-US" dirty="0">
                <a:solidFill>
                  <a:srgbClr val="00B050"/>
                </a:solidFill>
                <a:latin typeface="Liberation Mono"/>
              </a:rPr>
              <a:t>// train time difference between to stations.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trainID, stationname </a:t>
            </a:r>
            <a:r>
              <a:rPr lang="en-US" i="1" dirty="0">
                <a:solidFill>
                  <a:schemeClr val="bg1">
                    <a:lumMod val="50000"/>
                  </a:schemeClr>
                </a:solidFill>
                <a:latin typeface="Liberation Mono"/>
              </a:rPr>
              <a:t>'From</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timing   </a:t>
            </a:r>
            <a:r>
              <a:rPr lang="en-US" i="1" dirty="0">
                <a:solidFill>
                  <a:schemeClr val="bg1">
                    <a:lumMod val="50000"/>
                  </a:schemeClr>
                </a:solidFill>
                <a:latin typeface="Liberation Mono"/>
              </a:rPr>
              <a:t>'Departure</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   </a:t>
            </a:r>
            <a:r>
              <a:rPr lang="en-US" dirty="0">
                <a:solidFill>
                  <a:srgbClr val="DD4A68"/>
                </a:solidFill>
                <a:latin typeface="Liberation Mono"/>
              </a:rPr>
              <a:t>LEAD</a:t>
            </a:r>
            <a:r>
              <a:rPr lang="en-US" dirty="0">
                <a:latin typeface="Liberation Mono"/>
              </a:rPr>
              <a:t>(stationname)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'To</a:t>
            </a:r>
            <a:r>
              <a:rPr lang="en-US" dirty="0">
                <a:latin typeface="Liberation Mono"/>
              </a:rPr>
              <a:t> </a:t>
            </a:r>
            <a:r>
              <a:rPr lang="en-US" i="1" dirty="0">
                <a:solidFill>
                  <a:schemeClr val="bg1">
                    <a:lumMod val="50000"/>
                  </a:schemeClr>
                </a:solidFill>
                <a:latin typeface="Liberation Mono"/>
              </a:rPr>
              <a:t>Station'</a:t>
            </a:r>
            <a:r>
              <a:rPr lang="en-US" dirty="0">
                <a:latin typeface="Liberation Mono"/>
              </a:rPr>
              <a:t>, </a:t>
            </a:r>
            <a:r>
              <a:rPr lang="en-US" dirty="0">
                <a:solidFill>
                  <a:srgbClr val="DD4A68"/>
                </a:solidFill>
                <a:latin typeface="Liberation Mono"/>
              </a:rPr>
              <a:t>LEAD</a:t>
            </a:r>
            <a:r>
              <a:rPr lang="en-US" dirty="0">
                <a:latin typeface="Liberation Mono"/>
              </a:rPr>
              <a:t>(timing)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trainid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'Arrival</a:t>
            </a:r>
            <a:r>
              <a:rPr lang="en-US" dirty="0">
                <a:latin typeface="Liberation Mono"/>
              </a:rPr>
              <a:t> </a:t>
            </a:r>
            <a:r>
              <a:rPr lang="en-US" i="1" dirty="0">
                <a:solidFill>
                  <a:schemeClr val="bg1">
                    <a:lumMod val="50000"/>
                  </a:schemeClr>
                </a:solidFill>
                <a:latin typeface="Liberation Mono"/>
              </a:rPr>
              <a:t>Time'</a:t>
            </a:r>
            <a:r>
              <a:rPr lang="en-US" dirty="0">
                <a:latin typeface="Liberation Mono"/>
              </a:rPr>
              <a:t> </a:t>
            </a:r>
            <a:r>
              <a:rPr lang="en-US" dirty="0">
                <a:solidFill>
                  <a:srgbClr val="0077AA"/>
                </a:solidFill>
                <a:latin typeface="Liberation Mono"/>
              </a:rPr>
              <a:t>FROM</a:t>
            </a:r>
            <a:r>
              <a:rPr lang="en-US" dirty="0">
                <a:latin typeface="Liberation Mono"/>
              </a:rPr>
              <a:t> traintimetable;</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Leelawadee UI Semilight" panose="020B0402040204020203" pitchFamily="34" charset="-34"/>
              </a:rPr>
              <a:t> </a:t>
            </a:r>
            <a:r>
              <a:rPr lang="en-IN" dirty="0">
                <a:solidFill>
                  <a:srgbClr val="A67F59"/>
                </a:solidFill>
                <a:latin typeface="Liberation Mono"/>
              </a:rPr>
              <a:t>*</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AS </a:t>
            </a:r>
            <a:r>
              <a:rPr lang="en-IN" i="1" dirty="0">
                <a:solidFill>
                  <a:schemeClr val="bg1">
                    <a:lumMod val="50000"/>
                  </a:schemeClr>
                </a:solidFill>
                <a:latin typeface="Liberation Mono"/>
              </a:rPr>
              <a:t>"Stay Duration"</a:t>
            </a:r>
            <a:r>
              <a:rPr lang="en-IN" dirty="0">
                <a:latin typeface="Liberation Mono"/>
                <a:cs typeface="Leelawadee UI Semilight" panose="020B0402040204020203" pitchFamily="34" charset="-34"/>
              </a:rPr>
              <a:t>, </a:t>
            </a:r>
            <a:r>
              <a:rPr lang="en-IN" dirty="0">
                <a:solidFill>
                  <a:srgbClr val="DD4A68"/>
                </a:solidFill>
                <a:latin typeface="Liberation Mono"/>
              </a:rPr>
              <a:t>RANK</a:t>
            </a:r>
            <a:r>
              <a:rPr lang="en-IN" dirty="0">
                <a:latin typeface="Liberation Mono"/>
                <a:cs typeface="Leelawadee UI Semilight" panose="020B0402040204020203" pitchFamily="34" charset="-34"/>
              </a:rPr>
              <a:t>() </a:t>
            </a:r>
            <a:r>
              <a:rPr lang="en-IN" dirty="0">
                <a:solidFill>
                  <a:srgbClr val="B212AA"/>
                </a:solidFill>
                <a:latin typeface="Liberation Mono"/>
              </a:rPr>
              <a:t>OVER</a:t>
            </a:r>
            <a:r>
              <a:rPr lang="en-IN" dirty="0">
                <a:latin typeface="Liberation Mono"/>
                <a:cs typeface="Leelawadee UI Semilight" panose="020B0402040204020203" pitchFamily="34" charset="-34"/>
              </a:rPr>
              <a:t> (</a:t>
            </a:r>
            <a:r>
              <a:rPr lang="en-IN" dirty="0">
                <a:solidFill>
                  <a:srgbClr val="B212AA"/>
                </a:solidFill>
                <a:latin typeface="Liberation Mono"/>
              </a:rPr>
              <a:t>ORDER</a:t>
            </a:r>
            <a:r>
              <a:rPr lang="en-IN" dirty="0">
                <a:latin typeface="Liberation Mono"/>
                <a:cs typeface="Leelawadee UI Semilight" panose="020B0402040204020203" pitchFamily="34" charset="-34"/>
              </a:rPr>
              <a:t> </a:t>
            </a:r>
            <a:r>
              <a:rPr lang="en-IN" dirty="0">
                <a:solidFill>
                  <a:srgbClr val="B212AA"/>
                </a:solidFill>
                <a:latin typeface="Liberation Mono"/>
              </a:rPr>
              <a:t>BY</a:t>
            </a:r>
            <a:r>
              <a:rPr lang="en-IN" dirty="0">
                <a:latin typeface="Liberation Mono"/>
                <a:cs typeface="Leelawadee UI Semilight" panose="020B0402040204020203" pitchFamily="34" charset="-34"/>
              </a:rPr>
              <a:t> </a:t>
            </a:r>
            <a:r>
              <a:rPr lang="en-IN" dirty="0">
                <a:solidFill>
                  <a:srgbClr val="0077AA"/>
                </a:solidFill>
                <a:latin typeface="Liberation Mono"/>
              </a:rPr>
              <a:t>DATEDIFF</a:t>
            </a:r>
            <a:r>
              <a:rPr lang="en-IN" dirty="0">
                <a:latin typeface="Liberation Mono"/>
                <a:cs typeface="Leelawadee UI Semilight" panose="020B0402040204020203" pitchFamily="34" charset="-34"/>
              </a:rPr>
              <a:t>(endDate, startDate) </a:t>
            </a:r>
            <a:r>
              <a:rPr lang="en-IN" dirty="0">
                <a:solidFill>
                  <a:srgbClr val="B212AA"/>
                </a:solidFill>
                <a:latin typeface="Liberation Mono"/>
              </a:rPr>
              <a:t>DESC</a:t>
            </a:r>
            <a:r>
              <a:rPr lang="en-IN" dirty="0">
                <a:latin typeface="Liberation Mono"/>
                <a:cs typeface="Leelawadee UI Semilight" panose="020B0402040204020203" pitchFamily="34" charset="-34"/>
              </a:rPr>
              <a:t>) AS </a:t>
            </a:r>
            <a:r>
              <a:rPr lang="en-IN" i="1" dirty="0">
                <a:solidFill>
                  <a:schemeClr val="bg1">
                    <a:lumMod val="50000"/>
                  </a:schemeClr>
                </a:solidFill>
                <a:latin typeface="Liberation Mono"/>
              </a:rPr>
              <a:t>room_rank </a:t>
            </a:r>
            <a:r>
              <a:rPr lang="en-IN" dirty="0">
                <a:solidFill>
                  <a:srgbClr val="0077AA"/>
                </a:solidFill>
                <a:latin typeface="Liberation Mono"/>
              </a:rPr>
              <a:t>FROM</a:t>
            </a:r>
            <a:r>
              <a:rPr lang="en-IN" dirty="0">
                <a:latin typeface="Liberation Mono"/>
                <a:cs typeface="Leelawadee UI Semilight" panose="020B0402040204020203" pitchFamily="34" charset="-34"/>
              </a:rPr>
              <a:t> student a,  room_assigned b </a:t>
            </a:r>
            <a:r>
              <a:rPr lang="en-IN" dirty="0">
                <a:solidFill>
                  <a:srgbClr val="0077AA"/>
                </a:solidFill>
                <a:latin typeface="Liberation Mono"/>
              </a:rPr>
              <a:t>WHERE</a:t>
            </a:r>
            <a:r>
              <a:rPr lang="en-IN" dirty="0">
                <a:latin typeface="Liberation Mono"/>
                <a:cs typeface="Leelawadee UI Semilight" panose="020B0402040204020203" pitchFamily="34" charset="-34"/>
              </a:rPr>
              <a:t> a.studentID </a:t>
            </a:r>
            <a:r>
              <a:rPr lang="en-IN" dirty="0">
                <a:solidFill>
                  <a:schemeClr val="accent5">
                    <a:lumMod val="75000"/>
                  </a:schemeClr>
                </a:solidFill>
                <a:latin typeface="Liberation Mono"/>
              </a:rPr>
              <a:t>=</a:t>
            </a:r>
            <a:r>
              <a:rPr lang="en-IN" dirty="0">
                <a:latin typeface="Liberation Mono"/>
                <a:cs typeface="Leelawadee UI Semilight" panose="020B0402040204020203" pitchFamily="34" charset="-34"/>
              </a:rPr>
              <a:t> b.studentID; </a:t>
            </a:r>
            <a:r>
              <a:rPr lang="en-IN" dirty="0">
                <a:solidFill>
                  <a:srgbClr val="00B050"/>
                </a:solidFill>
                <a:latin typeface="Liberation Mono"/>
              </a:rPr>
              <a:t>// </a:t>
            </a:r>
            <a:r>
              <a:rPr lang="en-US" dirty="0">
                <a:solidFill>
                  <a:srgbClr val="00B050"/>
                </a:solidFill>
                <a:latin typeface="Liberation Mono"/>
              </a:rPr>
              <a:t>Which room a student stayed in the longest</a:t>
            </a:r>
            <a:endParaRPr lang="en-IN" dirty="0">
              <a:solidFill>
                <a:srgbClr val="00B050"/>
              </a:solidFill>
              <a:latin typeface="Liberation Mono"/>
            </a:endParaRPr>
          </a:p>
        </p:txBody>
      </p:sp>
      <p:sp>
        <p:nvSpPr>
          <p:cNvPr id="2" name="Rectangle 1">
            <a:extLst>
              <a:ext uri="{FF2B5EF4-FFF2-40B4-BE49-F238E27FC236}">
                <a16:creationId xmlns:a16="http://schemas.microsoft.com/office/drawing/2014/main" id="{2509A5C6-DD69-4AEB-4101-2E42D577DA44}"/>
              </a:ext>
            </a:extLst>
          </p:cNvPr>
          <p:cNvSpPr/>
          <p:nvPr/>
        </p:nvSpPr>
        <p:spPr>
          <a:xfrm>
            <a:off x="47329" y="161345"/>
            <a:ext cx="5472608" cy="1323439"/>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Last N Records.</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Time Difference</a:t>
            </a:r>
          </a:p>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Train Departure Time and Arrival Time</a:t>
            </a:r>
          </a:p>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Which room a student stayed in the longest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1317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C43183B-F463-4494-9D23-AA20A8BA15F6}"/>
              </a:ext>
            </a:extLst>
          </p:cNvPr>
          <p:cNvSpPr txBox="1"/>
          <p:nvPr/>
        </p:nvSpPr>
        <p:spPr>
          <a:xfrm>
            <a:off x="241201" y="3249558"/>
            <a:ext cx="11687448" cy="215443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B7BC9"/>
                </a:solidFill>
                <a:latin typeface="Liberation Mono"/>
              </a:rPr>
              <a:t>CASE</a:t>
            </a:r>
            <a:r>
              <a:rPr lang="en-IN" dirty="0">
                <a:latin typeface="Liberation Mono"/>
              </a:rPr>
              <a:t> type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Amount</a:t>
            </a:r>
            <a:r>
              <a:rPr lang="en-IN" dirty="0">
                <a:latin typeface="Liberation Mono"/>
              </a:rPr>
              <a: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latin typeface="Liberation Mono"/>
              </a:rPr>
              <a:t>(amount)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year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quarter)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type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DB7BC9"/>
                </a:solidFill>
                <a:latin typeface="Liberation Mono"/>
              </a:rPr>
              <a:t>THEN</a:t>
            </a:r>
            <a:r>
              <a:rPr lang="en-US" dirty="0">
                <a:latin typeface="Liberation Mono"/>
              </a:rPr>
              <a:t> amount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_id) </a:t>
            </a:r>
            <a:r>
              <a:rPr lang="en-US" i="1" dirty="0">
                <a:solidFill>
                  <a:schemeClr val="bg1">
                    <a:lumMod val="50000"/>
                  </a:schemeClr>
                </a:solidFill>
                <a:latin typeface="Liberation Mono"/>
              </a:rPr>
              <a:t>Balance</a:t>
            </a:r>
            <a:r>
              <a:rPr lang="en-US" dirty="0">
                <a:latin typeface="Liberation Mono"/>
              </a:rPr>
              <a:t> </a:t>
            </a:r>
            <a:r>
              <a:rPr lang="en-US" dirty="0">
                <a:solidFill>
                  <a:srgbClr val="0077AA"/>
                </a:solidFill>
                <a:latin typeface="Liberation Mono"/>
              </a:rPr>
              <a:t>FROM</a:t>
            </a:r>
            <a:r>
              <a:rPr lang="en-US" dirty="0">
                <a:latin typeface="Liberation Mono"/>
              </a:rPr>
              <a:t> transactions;</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custid, total, </a:t>
            </a:r>
            <a:r>
              <a:rPr lang="en-US" dirty="0">
                <a:solidFill>
                  <a:srgbClr val="DD4A68"/>
                </a:solidFill>
                <a:latin typeface="Liberation Mono"/>
              </a:rPr>
              <a:t>SUM</a:t>
            </a:r>
            <a:r>
              <a:rPr lang="en-US" dirty="0">
                <a:latin typeface="Liberation Mono"/>
              </a:rPr>
              <a:t>(total)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a:t>
            </a:r>
          </a:p>
        </p:txBody>
      </p:sp>
      <p:sp>
        <p:nvSpPr>
          <p:cNvPr id="10" name="TextBox 9">
            <a:extLst>
              <a:ext uri="{FF2B5EF4-FFF2-40B4-BE49-F238E27FC236}">
                <a16:creationId xmlns:a16="http://schemas.microsoft.com/office/drawing/2014/main" id="{831962EA-9CAE-51B2-055C-97ABC760FD54}"/>
              </a:ext>
            </a:extLst>
          </p:cNvPr>
          <p:cNvSpPr txBox="1"/>
          <p:nvPr/>
        </p:nvSpPr>
        <p:spPr>
          <a:xfrm>
            <a:off x="479376" y="1064497"/>
            <a:ext cx="6094378" cy="1323439"/>
          </a:xfrm>
          <a:prstGeom prst="rect">
            <a:avLst/>
          </a:prstGeom>
          <a:noFill/>
        </p:spPr>
        <p:txBody>
          <a:bodyPr wrap="square">
            <a:spAutoFit/>
          </a:bodyPr>
          <a:lstStyle/>
          <a:p>
            <a:r>
              <a:rPr lang="en-IN" sz="2000" dirty="0">
                <a:solidFill>
                  <a:srgbClr val="DD4A68"/>
                </a:solidFill>
                <a:latin typeface="Liberation Mono"/>
              </a:rPr>
              <a:t>SUM</a:t>
            </a:r>
            <a:r>
              <a:rPr lang="en-IN" sz="2000" dirty="0">
                <a:latin typeface="Liberation Mono"/>
              </a:rPr>
              <a:t>(column_name) </a:t>
            </a:r>
            <a:r>
              <a:rPr lang="en-IN" sz="2000" dirty="0">
                <a:solidFill>
                  <a:srgbClr val="B212AA"/>
                </a:solidFill>
                <a:latin typeface="Liberation Mono"/>
              </a:rPr>
              <a:t>OVER</a:t>
            </a:r>
            <a:r>
              <a:rPr lang="en-IN" sz="2000" dirty="0">
                <a:latin typeface="Liberation Mono"/>
              </a:rPr>
              <a:t> (</a:t>
            </a:r>
          </a:p>
          <a:p>
            <a:r>
              <a:rPr lang="en-IN" sz="2000" dirty="0">
                <a:latin typeface="Liberation Mono"/>
              </a:rPr>
              <a:t>    </a:t>
            </a:r>
            <a:r>
              <a:rPr lang="en-IN" sz="2000" dirty="0">
                <a:solidFill>
                  <a:srgbClr val="B212AA"/>
                </a:solidFill>
                <a:latin typeface="Liberation Mono"/>
              </a:rPr>
              <a:t>PARTITION</a:t>
            </a:r>
            <a:r>
              <a:rPr lang="en-IN" sz="2000" dirty="0">
                <a:latin typeface="Liberation Mono"/>
              </a:rPr>
              <a:t> </a:t>
            </a:r>
            <a:r>
              <a:rPr lang="en-IN" sz="2000" dirty="0">
                <a:solidFill>
                  <a:srgbClr val="B212AA"/>
                </a:solidFill>
                <a:latin typeface="Liberation Mono"/>
              </a:rPr>
              <a:t>BY</a:t>
            </a:r>
            <a:r>
              <a:rPr lang="en-IN" sz="2000" dirty="0">
                <a:latin typeface="Liberation Mono"/>
              </a:rPr>
              <a:t> partition_column     -- Optional</a:t>
            </a:r>
          </a:p>
          <a:p>
            <a:r>
              <a:rPr lang="en-IN" sz="2000" dirty="0">
                <a:latin typeface="Liberation Mono"/>
              </a:rPr>
              <a:t>    </a:t>
            </a:r>
            <a:r>
              <a:rPr lang="en-IN" sz="2000" dirty="0">
                <a:solidFill>
                  <a:srgbClr val="B212AA"/>
                </a:solidFill>
                <a:latin typeface="Liberation Mono"/>
              </a:rPr>
              <a:t>ORDER</a:t>
            </a:r>
            <a:r>
              <a:rPr lang="en-IN" sz="2000" dirty="0">
                <a:latin typeface="Liberation Mono"/>
              </a:rPr>
              <a:t> </a:t>
            </a:r>
            <a:r>
              <a:rPr lang="en-IN" sz="2000" dirty="0">
                <a:solidFill>
                  <a:srgbClr val="B212AA"/>
                </a:solidFill>
                <a:latin typeface="Liberation Mono"/>
              </a:rPr>
              <a:t>BY</a:t>
            </a:r>
            <a:r>
              <a:rPr lang="en-IN" sz="2000" dirty="0">
                <a:latin typeface="Liberation Mono"/>
              </a:rPr>
              <a:t> order_column</a:t>
            </a:r>
          </a:p>
          <a:p>
            <a:r>
              <a:rPr lang="en-IN" sz="2000" dirty="0">
                <a:latin typeface="Liberation Mono"/>
              </a:rPr>
              <a:t>) AS </a:t>
            </a:r>
            <a:r>
              <a:rPr lang="en-IN" sz="2000" i="1" dirty="0">
                <a:solidFill>
                  <a:schemeClr val="bg1">
                    <a:lumMod val="50000"/>
                  </a:schemeClr>
                </a:solidFill>
                <a:latin typeface="Liberation Mono"/>
              </a:rPr>
              <a:t>running_total</a:t>
            </a:r>
          </a:p>
        </p:txBody>
      </p:sp>
      <p:sp>
        <p:nvSpPr>
          <p:cNvPr id="3" name="Rectangle 2">
            <a:extLst>
              <a:ext uri="{FF2B5EF4-FFF2-40B4-BE49-F238E27FC236}">
                <a16:creationId xmlns:a16="http://schemas.microsoft.com/office/drawing/2014/main" id="{82E89207-93BE-BEEB-8D7F-D8110827BAF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Running total.</a:t>
            </a:r>
          </a:p>
        </p:txBody>
      </p:sp>
    </p:spTree>
    <p:extLst>
      <p:ext uri="{BB962C8B-B14F-4D97-AF65-F5344CB8AC3E}">
        <p14:creationId xmlns:p14="http://schemas.microsoft.com/office/powerpoint/2010/main" val="2961363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45A-184A-488A-2E5B-848C462E6E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F6FC2B-358D-9D1F-AB59-391F7535310D}"/>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FE28D74-DA8F-E6C3-F2B3-07C3D62AC0BD}"/>
              </a:ext>
            </a:extLst>
          </p:cNvPr>
          <p:cNvSpPr txBox="1"/>
          <p:nvPr/>
        </p:nvSpPr>
        <p:spPr>
          <a:xfrm>
            <a:off x="241201" y="5734997"/>
            <a:ext cx="1168744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chemeClr val="accent5">
                    <a:lumMod val="75000"/>
                  </a:schemeClr>
                </a:solidFill>
                <a:latin typeface="Liberation Mono"/>
                <a:cs typeface="Arial" panose="020B0604020202020204" pitchFamily="34" charset="0"/>
              </a:rPr>
              <a:t>*</a:t>
            </a:r>
            <a:r>
              <a:rPr lang="en-IN" dirty="0">
                <a:latin typeface="Liberation Mono"/>
              </a:rPr>
              <a:t>, `Current Row Value` </a:t>
            </a:r>
            <a:r>
              <a:rPr lang="en-IN" dirty="0">
                <a:solidFill>
                  <a:srgbClr val="990055"/>
                </a:solidFill>
                <a:latin typeface="Liberation Mono"/>
              </a:rPr>
              <a:t>-</a:t>
            </a:r>
            <a:r>
              <a:rPr lang="en-IN" dirty="0">
                <a:latin typeface="Liberation Mono"/>
              </a:rPr>
              <a:t> `Next Row Value` </a:t>
            </a:r>
            <a:r>
              <a:rPr lang="en-IN" i="1" dirty="0">
                <a:solidFill>
                  <a:schemeClr val="bg1">
                    <a:lumMod val="50000"/>
                  </a:schemeClr>
                </a:solidFill>
                <a:latin typeface="Liberation Mono"/>
              </a:rPr>
              <a:t>"Difference"</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ordid, custid, orderDate, total </a:t>
            </a:r>
            <a:r>
              <a:rPr lang="en-IN" i="1" dirty="0">
                <a:solidFill>
                  <a:schemeClr val="bg1">
                    <a:lumMod val="50000"/>
                  </a:schemeClr>
                </a:solidFill>
                <a:latin typeface="Liberation Mono"/>
              </a:rPr>
              <a:t>"Current Row Value"</a:t>
            </a:r>
            <a:r>
              <a:rPr lang="en-IN" dirty="0">
                <a:latin typeface="Liberation Mono"/>
              </a:rPr>
              <a:t>, </a:t>
            </a:r>
            <a:r>
              <a:rPr lang="en-IN" dirty="0">
                <a:solidFill>
                  <a:srgbClr val="DD4A68"/>
                </a:solidFill>
                <a:latin typeface="Liberation Mono"/>
              </a:rPr>
              <a:t>LAG</a:t>
            </a:r>
            <a:r>
              <a:rPr lang="en-IN" dirty="0">
                <a:latin typeface="Liberation Mono"/>
              </a:rPr>
              <a:t>(total, </a:t>
            </a:r>
            <a:r>
              <a:rPr lang="en-IN" dirty="0">
                <a:solidFill>
                  <a:srgbClr val="990055"/>
                </a:solidFill>
                <a:latin typeface="Liberation Mono"/>
              </a:rPr>
              <a:t>1, </a:t>
            </a:r>
            <a:r>
              <a:rPr lang="en-IN" dirty="0">
                <a:latin typeface="Liberation Mono"/>
              </a:rPr>
              <a:t>total)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ordid) </a:t>
            </a:r>
            <a:r>
              <a:rPr lang="en-IN" i="1" dirty="0">
                <a:solidFill>
                  <a:schemeClr val="bg1">
                    <a:lumMod val="50000"/>
                  </a:schemeClr>
                </a:solidFill>
                <a:latin typeface="Liberation Mono"/>
              </a:rPr>
              <a:t>"Next Row Value"</a:t>
            </a:r>
            <a:r>
              <a:rPr lang="en-IN" dirty="0">
                <a:latin typeface="Liberation Mono"/>
              </a:rPr>
              <a:t> </a:t>
            </a:r>
            <a:r>
              <a:rPr lang="en-IN" dirty="0">
                <a:solidFill>
                  <a:srgbClr val="0077AA"/>
                </a:solidFill>
                <a:latin typeface="Liberation Mono"/>
              </a:rPr>
              <a:t>FROM</a:t>
            </a:r>
            <a:r>
              <a:rPr lang="en-IN" dirty="0">
                <a:latin typeface="Liberation Mono"/>
              </a:rPr>
              <a:t> ord) T1;</a:t>
            </a:r>
          </a:p>
        </p:txBody>
      </p:sp>
      <p:sp>
        <p:nvSpPr>
          <p:cNvPr id="2" name="Rectangle 1">
            <a:extLst>
              <a:ext uri="{FF2B5EF4-FFF2-40B4-BE49-F238E27FC236}">
                <a16:creationId xmlns:a16="http://schemas.microsoft.com/office/drawing/2014/main" id="{8A4E1B2D-77C0-D50A-F03B-EC954B55DEF1}"/>
              </a:ext>
            </a:extLst>
          </p:cNvPr>
          <p:cNvSpPr/>
          <p:nvPr/>
        </p:nvSpPr>
        <p:spPr>
          <a:xfrm>
            <a:off x="47328" y="44624"/>
            <a:ext cx="5544616" cy="707886"/>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Difference between first row total column  and immediate next row total customer wise.</a:t>
            </a:r>
          </a:p>
        </p:txBody>
      </p:sp>
      <p:graphicFrame>
        <p:nvGraphicFramePr>
          <p:cNvPr id="3" name="Table 2">
            <a:extLst>
              <a:ext uri="{FF2B5EF4-FFF2-40B4-BE49-F238E27FC236}">
                <a16:creationId xmlns:a16="http://schemas.microsoft.com/office/drawing/2014/main" id="{E87EC2DA-FFA7-F0B0-77B3-1E08CDEB7DBF}"/>
              </a:ext>
            </a:extLst>
          </p:cNvPr>
          <p:cNvGraphicFramePr>
            <a:graphicFrameLocks noGrp="1"/>
          </p:cNvGraphicFramePr>
          <p:nvPr>
            <p:extLst>
              <p:ext uri="{D42A27DB-BD31-4B8C-83A1-F6EECF244321}">
                <p14:modId xmlns:p14="http://schemas.microsoft.com/office/powerpoint/2010/main" val="3101000578"/>
              </p:ext>
            </p:extLst>
          </p:nvPr>
        </p:nvGraphicFramePr>
        <p:xfrm>
          <a:off x="241201" y="1433160"/>
          <a:ext cx="4270623" cy="3876040"/>
        </p:xfrm>
        <a:graphic>
          <a:graphicData uri="http://schemas.openxmlformats.org/drawingml/2006/table">
            <a:tbl>
              <a:tblPr firstRow="1" bandRow="1">
                <a:tableStyleId>{5940675A-B579-460E-94D1-54222C63F5DA}</a:tableStyleId>
              </a:tblPr>
              <a:tblGrid>
                <a:gridCol w="759915">
                  <a:extLst>
                    <a:ext uri="{9D8B030D-6E8A-4147-A177-3AD203B41FA5}">
                      <a16:colId xmlns:a16="http://schemas.microsoft.com/office/drawing/2014/main" val="2582179302"/>
                    </a:ext>
                  </a:extLst>
                </a:gridCol>
                <a:gridCol w="816444">
                  <a:extLst>
                    <a:ext uri="{9D8B030D-6E8A-4147-A177-3AD203B41FA5}">
                      <a16:colId xmlns:a16="http://schemas.microsoft.com/office/drawing/2014/main" val="238751449"/>
                    </a:ext>
                  </a:extLst>
                </a:gridCol>
                <a:gridCol w="1387954">
                  <a:extLst>
                    <a:ext uri="{9D8B030D-6E8A-4147-A177-3AD203B41FA5}">
                      <a16:colId xmlns:a16="http://schemas.microsoft.com/office/drawing/2014/main" val="621473857"/>
                    </a:ext>
                  </a:extLst>
                </a:gridCol>
                <a:gridCol w="1306310">
                  <a:extLst>
                    <a:ext uri="{9D8B030D-6E8A-4147-A177-3AD203B41FA5}">
                      <a16:colId xmlns:a16="http://schemas.microsoft.com/office/drawing/2014/main" val="682301605"/>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FFFF00"/>
                    </a:solidFill>
                  </a:tcPr>
                </a:tc>
                <a:tc>
                  <a:txBody>
                    <a:bodyPr/>
                    <a:lstStyle/>
                    <a:p>
                      <a:pPr algn="ctr"/>
                      <a:r>
                        <a:rPr lang="en-IN" sz="1800" dirty="0">
                          <a:latin typeface="Arial" panose="020B0604020202020204" pitchFamily="34" charset="0"/>
                          <a:cs typeface="Arial" panose="020B0604020202020204" pitchFamily="34" charset="0"/>
                        </a:rPr>
                        <a:t>total</a:t>
                      </a:r>
                    </a:p>
                  </a:txBody>
                  <a:tcPr anchor="ctr">
                    <a:solidFill>
                      <a:srgbClr val="FFFF0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latin typeface="Arial" panose="020B0604020202020204" pitchFamily="34" charset="0"/>
                          <a:cs typeface="Arial" panose="020B0604020202020204" pitchFamily="34" charset="0"/>
                        </a:rPr>
                        <a:t> 3.40</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224.00</a:t>
                      </a: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
        <p:nvSpPr>
          <p:cNvPr id="4" name="TextBox 3">
            <a:extLst>
              <a:ext uri="{FF2B5EF4-FFF2-40B4-BE49-F238E27FC236}">
                <a16:creationId xmlns:a16="http://schemas.microsoft.com/office/drawing/2014/main" id="{C414042A-6F15-96C9-0E75-B1B7F6CDDE7D}"/>
              </a:ext>
            </a:extLst>
          </p:cNvPr>
          <p:cNvSpPr txBox="1"/>
          <p:nvPr/>
        </p:nvSpPr>
        <p:spPr>
          <a:xfrm>
            <a:off x="263353" y="940658"/>
            <a:ext cx="1440160"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7" name="TextBox 6">
            <a:extLst>
              <a:ext uri="{FF2B5EF4-FFF2-40B4-BE49-F238E27FC236}">
                <a16:creationId xmlns:a16="http://schemas.microsoft.com/office/drawing/2014/main" id="{4082E4B2-C01D-5720-4A04-F7BB492F7810}"/>
              </a:ext>
            </a:extLst>
          </p:cNvPr>
          <p:cNvSpPr txBox="1"/>
          <p:nvPr/>
        </p:nvSpPr>
        <p:spPr>
          <a:xfrm>
            <a:off x="4871864" y="940658"/>
            <a:ext cx="100811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9" name="Table 8">
            <a:extLst>
              <a:ext uri="{FF2B5EF4-FFF2-40B4-BE49-F238E27FC236}">
                <a16:creationId xmlns:a16="http://schemas.microsoft.com/office/drawing/2014/main" id="{719A4B66-B73B-3414-DC7B-8C18C9C84877}"/>
              </a:ext>
            </a:extLst>
          </p:cNvPr>
          <p:cNvGraphicFramePr>
            <a:graphicFrameLocks noGrp="1"/>
          </p:cNvGraphicFramePr>
          <p:nvPr>
            <p:extLst>
              <p:ext uri="{D42A27DB-BD31-4B8C-83A1-F6EECF244321}">
                <p14:modId xmlns:p14="http://schemas.microsoft.com/office/powerpoint/2010/main" val="860889058"/>
              </p:ext>
            </p:extLst>
          </p:nvPr>
        </p:nvGraphicFramePr>
        <p:xfrm>
          <a:off x="4799857" y="1433160"/>
          <a:ext cx="7200800" cy="4145280"/>
        </p:xfrm>
        <a:graphic>
          <a:graphicData uri="http://schemas.openxmlformats.org/drawingml/2006/table">
            <a:tbl>
              <a:tblPr firstRow="1" bandRow="1">
                <a:tableStyleId>{5940675A-B579-460E-94D1-54222C63F5DA}</a:tableStyleId>
              </a:tblPr>
              <a:tblGrid>
                <a:gridCol w="791533">
                  <a:extLst>
                    <a:ext uri="{9D8B030D-6E8A-4147-A177-3AD203B41FA5}">
                      <a16:colId xmlns:a16="http://schemas.microsoft.com/office/drawing/2014/main" val="2582179302"/>
                    </a:ext>
                  </a:extLst>
                </a:gridCol>
                <a:gridCol w="851110">
                  <a:extLst>
                    <a:ext uri="{9D8B030D-6E8A-4147-A177-3AD203B41FA5}">
                      <a16:colId xmlns:a16="http://schemas.microsoft.com/office/drawing/2014/main" val="238751449"/>
                    </a:ext>
                  </a:extLst>
                </a:gridCol>
                <a:gridCol w="1446888">
                  <a:extLst>
                    <a:ext uri="{9D8B030D-6E8A-4147-A177-3AD203B41FA5}">
                      <a16:colId xmlns:a16="http://schemas.microsoft.com/office/drawing/2014/main" val="621473857"/>
                    </a:ext>
                  </a:extLst>
                </a:gridCol>
                <a:gridCol w="1361778">
                  <a:extLst>
                    <a:ext uri="{9D8B030D-6E8A-4147-A177-3AD203B41FA5}">
                      <a16:colId xmlns:a16="http://schemas.microsoft.com/office/drawing/2014/main" val="682301605"/>
                    </a:ext>
                  </a:extLst>
                </a:gridCol>
                <a:gridCol w="1446888">
                  <a:extLst>
                    <a:ext uri="{9D8B030D-6E8A-4147-A177-3AD203B41FA5}">
                      <a16:colId xmlns:a16="http://schemas.microsoft.com/office/drawing/2014/main" val="2919703024"/>
                    </a:ext>
                  </a:extLst>
                </a:gridCol>
                <a:gridCol w="1302603">
                  <a:extLst>
                    <a:ext uri="{9D8B030D-6E8A-4147-A177-3AD203B41FA5}">
                      <a16:colId xmlns:a16="http://schemas.microsoft.com/office/drawing/2014/main" val="180850577"/>
                    </a:ext>
                  </a:extLst>
                </a:gridCol>
              </a:tblGrid>
              <a:tr h="370840">
                <a:tc>
                  <a:txBody>
                    <a:bodyPr/>
                    <a:lstStyle/>
                    <a:p>
                      <a:pPr algn="ctr"/>
                      <a:r>
                        <a:rPr lang="en-IN" sz="1800" dirty="0">
                          <a:latin typeface="Arial" panose="020B0604020202020204" pitchFamily="34" charset="0"/>
                          <a:cs typeface="Arial" panose="020B0604020202020204" pitchFamily="34" charset="0"/>
                        </a:rPr>
                        <a:t>ordid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custid</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orderDate</a:t>
                      </a:r>
                    </a:p>
                  </a:txBody>
                  <a:tcPr anchor="ctr">
                    <a:solidFill>
                      <a:srgbClr val="92D050"/>
                    </a:solidFill>
                  </a:tcPr>
                </a:tc>
                <a:tc>
                  <a:txBody>
                    <a:bodyPr/>
                    <a:lstStyle/>
                    <a:p>
                      <a:pPr algn="ctr"/>
                      <a:r>
                        <a:rPr lang="en-IN" sz="1800" dirty="0">
                          <a:latin typeface="Arial" panose="020B0604020202020204" pitchFamily="34" charset="0"/>
                          <a:cs typeface="Arial" panose="020B0604020202020204" pitchFamily="34" charset="0"/>
                        </a:rPr>
                        <a:t>Current Row Value</a:t>
                      </a:r>
                    </a:p>
                  </a:txBody>
                  <a:tcPr anchor="ctr">
                    <a:solidFill>
                      <a:srgbClr val="92D050"/>
                    </a:solidFill>
                  </a:tcPr>
                </a:tc>
                <a:tc>
                  <a:txBody>
                    <a:bodyPr/>
                    <a:lstStyle/>
                    <a:p>
                      <a:pPr algn="ctr"/>
                      <a:r>
                        <a:rPr lang="en-IN" sz="1800" b="1" dirty="0">
                          <a:latin typeface="Arial" panose="020B0604020202020204" pitchFamily="34" charset="0"/>
                          <a:cs typeface="Arial" panose="020B0604020202020204" pitchFamily="34" charset="0"/>
                        </a:rPr>
                        <a:t>Next Row Value</a:t>
                      </a:r>
                    </a:p>
                  </a:txBody>
                  <a:tcPr anchor="ctr">
                    <a:solidFill>
                      <a:srgbClr val="92D050"/>
                    </a:solidFill>
                  </a:tcPr>
                </a:tc>
                <a:tc>
                  <a:txBody>
                    <a:bodyPr/>
                    <a:lstStyle/>
                    <a:p>
                      <a:pPr algn="ctr"/>
                      <a:r>
                        <a:rPr lang="en-US" sz="1800" b="1" dirty="0">
                          <a:latin typeface="Arial" panose="020B0604020202020204" pitchFamily="34" charset="0"/>
                          <a:cs typeface="Arial" panose="020B0604020202020204" pitchFamily="34" charset="0"/>
                        </a:rPr>
                        <a:t>Difference</a:t>
                      </a:r>
                      <a:endParaRPr lang="en-IN" sz="1800" b="1" dirty="0">
                        <a:latin typeface="Arial" panose="020B0604020202020204" pitchFamily="34" charset="0"/>
                        <a:cs typeface="Arial" panose="020B0604020202020204" pitchFamily="34" charset="0"/>
                      </a:endParaRPr>
                    </a:p>
                  </a:txBody>
                  <a:tcPr anchor="ctr">
                    <a:solidFill>
                      <a:srgbClr val="92D050"/>
                    </a:solidFill>
                  </a:tcPr>
                </a:tc>
                <a:extLst>
                  <a:ext uri="{0D108BD9-81ED-4DB2-BD59-A6C34878D82A}">
                    <a16:rowId xmlns:a16="http://schemas.microsoft.com/office/drawing/2014/main" val="2189918833"/>
                  </a:ext>
                </a:extLst>
              </a:tr>
              <a:tr h="370840">
                <a:tc>
                  <a:txBody>
                    <a:bodyPr/>
                    <a:lstStyle/>
                    <a:p>
                      <a:pPr algn="r"/>
                      <a:r>
                        <a:rPr lang="en-IN" sz="1800" dirty="0">
                          <a:latin typeface="Arial" panose="020B0604020202020204" pitchFamily="34" charset="0"/>
                          <a:cs typeface="Arial" panose="020B0604020202020204" pitchFamily="34" charset="0"/>
                        </a:rPr>
                        <a:t>606</a:t>
                      </a:r>
                    </a:p>
                  </a:txBody>
                  <a:tcPr/>
                </a:tc>
                <a:tc>
                  <a:txBody>
                    <a:bodyPr/>
                    <a:lstStyle/>
                    <a:p>
                      <a:pPr algn="r"/>
                      <a:r>
                        <a:rPr lang="en-IN" sz="1800">
                          <a:latin typeface="Arial" panose="020B0604020202020204" pitchFamily="34" charset="0"/>
                          <a:cs typeface="Arial" panose="020B0604020202020204" pitchFamily="34" charset="0"/>
                        </a:rPr>
                        <a:t>100</a:t>
                      </a:r>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1986-07-14</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3.40</a:t>
                      </a:r>
                    </a:p>
                  </a:txBody>
                  <a:tcPr/>
                </a:tc>
                <a:tc>
                  <a:txBody>
                    <a:bodyPr/>
                    <a:lstStyle/>
                    <a:p>
                      <a:pPr algn="r"/>
                      <a:r>
                        <a:rPr lang="en-IN" sz="1800">
                          <a:solidFill>
                            <a:srgbClr val="B212AA"/>
                          </a:solidFill>
                          <a:latin typeface="Arial" panose="020B0604020202020204" pitchFamily="34" charset="0"/>
                          <a:cs typeface="Arial" panose="020B0604020202020204" pitchFamily="34" charset="0"/>
                        </a:rPr>
                        <a:t>3.40</a:t>
                      </a:r>
                      <a:endParaRPr lang="en-IN" sz="180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 0.00  </a:t>
                      </a:r>
                    </a:p>
                  </a:txBody>
                  <a:tcPr/>
                </a:tc>
                <a:extLst>
                  <a:ext uri="{0D108BD9-81ED-4DB2-BD59-A6C34878D82A}">
                    <a16:rowId xmlns:a16="http://schemas.microsoft.com/office/drawing/2014/main" val="3695951286"/>
                  </a:ext>
                </a:extLst>
              </a:tr>
              <a:tr h="370840">
                <a:tc>
                  <a:txBody>
                    <a:bodyPr/>
                    <a:lstStyle/>
                    <a:p>
                      <a:pPr algn="r"/>
                      <a:r>
                        <a:rPr lang="en-IN" sz="1800" dirty="0">
                          <a:latin typeface="Arial" panose="020B0604020202020204" pitchFamily="34" charset="0"/>
                          <a:cs typeface="Arial" panose="020B0604020202020204" pitchFamily="34" charset="0"/>
                        </a:rPr>
                        <a:t>609</a:t>
                      </a:r>
                    </a:p>
                  </a:txBody>
                  <a:tcPr/>
                </a:tc>
                <a:tc>
                  <a:txBody>
                    <a:bodyPr/>
                    <a:lstStyle/>
                    <a:p>
                      <a:pPr algn="r"/>
                      <a:r>
                        <a:rPr lang="en-IN" sz="1800" dirty="0">
                          <a:latin typeface="Arial" panose="020B0604020202020204" pitchFamily="34" charset="0"/>
                          <a:cs typeface="Arial" panose="020B0604020202020204" pitchFamily="34" charset="0"/>
                        </a:rPr>
                        <a:t>100</a:t>
                      </a:r>
                    </a:p>
                  </a:txBody>
                  <a:tcPr/>
                </a:tc>
                <a:tc>
                  <a:txBody>
                    <a:bodyPr/>
                    <a:lstStyle/>
                    <a:p>
                      <a:r>
                        <a:rPr lang="en-IN" sz="1800" dirty="0">
                          <a:latin typeface="Arial" panose="020B0604020202020204" pitchFamily="34" charset="0"/>
                          <a:cs typeface="Arial" panose="020B0604020202020204" pitchFamily="34" charset="0"/>
                        </a:rPr>
                        <a:t>1986-08-01</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97.50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3.40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94.10</a:t>
                      </a:r>
                    </a:p>
                  </a:txBody>
                  <a:tcPr/>
                </a:tc>
                <a:extLst>
                  <a:ext uri="{0D108BD9-81ED-4DB2-BD59-A6C34878D82A}">
                    <a16:rowId xmlns:a16="http://schemas.microsoft.com/office/drawing/2014/main" val="894072235"/>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4243154523"/>
                  </a:ext>
                </a:extLst>
              </a:tr>
              <a:tr h="370840">
                <a:tc>
                  <a:txBody>
                    <a:bodyPr/>
                    <a:lstStyle/>
                    <a:p>
                      <a:pPr algn="r"/>
                      <a:r>
                        <a:rPr lang="en-IN" sz="1800" dirty="0">
                          <a:latin typeface="Arial" panose="020B0604020202020204" pitchFamily="34" charset="0"/>
                          <a:cs typeface="Arial" panose="020B0604020202020204" pitchFamily="34" charset="0"/>
                        </a:rPr>
                        <a:t>610</a:t>
                      </a:r>
                    </a:p>
                  </a:txBody>
                  <a:tcPr/>
                </a:tc>
                <a:tc>
                  <a:txBody>
                    <a:bodyPr/>
                    <a:lstStyle/>
                    <a:p>
                      <a:pPr algn="r"/>
                      <a:r>
                        <a:rPr lang="en-IN" sz="1800" dirty="0">
                          <a:latin typeface="Arial" panose="020B0604020202020204" pitchFamily="34" charset="0"/>
                          <a:cs typeface="Arial" panose="020B0604020202020204" pitchFamily="34" charset="0"/>
                        </a:rPr>
                        <a:t>101</a:t>
                      </a:r>
                    </a:p>
                  </a:txBody>
                  <a:tcPr/>
                </a:tc>
                <a:tc>
                  <a:txBody>
                    <a:bodyPr/>
                    <a:lstStyle/>
                    <a:p>
                      <a:r>
                        <a:rPr lang="en-IN" sz="1800" dirty="0">
                          <a:latin typeface="Arial" panose="020B0604020202020204" pitchFamily="34" charset="0"/>
                          <a:cs typeface="Arial" panose="020B0604020202020204" pitchFamily="34" charset="0"/>
                        </a:rPr>
                        <a:t>1987-01-07</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101.40</a:t>
                      </a:r>
                    </a:p>
                  </a:txBody>
                  <a:tcPr/>
                </a:tc>
                <a:tc>
                  <a:txBody>
                    <a:bodyPr/>
                    <a:lstStyle/>
                    <a:p>
                      <a:pPr algn="r"/>
                      <a:r>
                        <a:rPr lang="en-IN" sz="1800" dirty="0">
                          <a:solidFill>
                            <a:srgbClr val="B212AA"/>
                          </a:solidFill>
                          <a:latin typeface="Arial" panose="020B0604020202020204" pitchFamily="34" charset="0"/>
                          <a:cs typeface="Arial" panose="020B0604020202020204" pitchFamily="34" charset="0"/>
                        </a:rPr>
                        <a:t>0.00</a:t>
                      </a:r>
                    </a:p>
                  </a:txBody>
                  <a:tcPr/>
                </a:tc>
                <a:extLst>
                  <a:ext uri="{0D108BD9-81ED-4DB2-BD59-A6C34878D82A}">
                    <a16:rowId xmlns:a16="http://schemas.microsoft.com/office/drawing/2014/main" val="4145434556"/>
                  </a:ext>
                </a:extLst>
              </a:tr>
              <a:tr h="370840">
                <a:tc>
                  <a:txBody>
                    <a:bodyPr/>
                    <a:lstStyle/>
                    <a:p>
                      <a:pPr algn="ctr"/>
                      <a:r>
                        <a:rPr lang="en-US" sz="1800" b="1" dirty="0">
                          <a:latin typeface="Arial" panose="020B0604020202020204" pitchFamily="34" charset="0"/>
                          <a:cs typeface="Arial" panose="020B0604020202020204" pitchFamily="34" charset="0"/>
                        </a:rPr>
                        <a:t>.</a:t>
                      </a:r>
                    </a:p>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971713671"/>
                  </a:ext>
                </a:extLst>
              </a:tr>
              <a:tr h="370840">
                <a:tc>
                  <a:txBody>
                    <a:bodyPr/>
                    <a:lstStyle/>
                    <a:p>
                      <a:pPr algn="r"/>
                      <a:r>
                        <a:rPr lang="en-US" sz="1800" b="0" dirty="0">
                          <a:latin typeface="Arial" panose="020B0604020202020204" pitchFamily="34" charset="0"/>
                          <a:cs typeface="Arial" panose="020B0604020202020204" pitchFamily="34" charset="0"/>
                        </a:rPr>
                        <a:t>602</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1986-06-05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dirty="0">
                          <a:solidFill>
                            <a:srgbClr val="B212AA"/>
                          </a:solidFill>
                          <a:latin typeface="Arial" panose="020B0604020202020204" pitchFamily="34" charset="0"/>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212AA"/>
                          </a:solidFill>
                          <a:effectLst/>
                          <a:uLnTx/>
                          <a:uFillTx/>
                          <a:latin typeface="Arial" panose="020B0604020202020204" pitchFamily="34" charset="0"/>
                          <a:ea typeface="+mn-ea"/>
                          <a:cs typeface="Arial" panose="020B0604020202020204" pitchFamily="34" charset="0"/>
                        </a:rPr>
                        <a:t>56.00</a:t>
                      </a:r>
                      <a:endPar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168.00  </a:t>
                      </a:r>
                    </a:p>
                  </a:txBody>
                  <a:tcPr/>
                </a:tc>
                <a:extLst>
                  <a:ext uri="{0D108BD9-81ED-4DB2-BD59-A6C34878D82A}">
                    <a16:rowId xmlns:a16="http://schemas.microsoft.com/office/drawing/2014/main" val="1067565166"/>
                  </a:ext>
                </a:extLst>
              </a:tr>
              <a:tr h="370840">
                <a:tc>
                  <a:txBody>
                    <a:bodyPr/>
                    <a:lstStyle/>
                    <a:p>
                      <a:pPr algn="r"/>
                      <a:r>
                        <a:rPr lang="en-IN" sz="1800" dirty="0">
                          <a:latin typeface="Arial" panose="020B0604020202020204" pitchFamily="34" charset="0"/>
                          <a:cs typeface="Arial" panose="020B0604020202020204" pitchFamily="34" charset="0"/>
                        </a:rPr>
                        <a:t>603</a:t>
                      </a:r>
                    </a:p>
                  </a:txBody>
                  <a:tcPr/>
                </a:tc>
                <a:tc>
                  <a:txBody>
                    <a:bodyPr/>
                    <a:lstStyle/>
                    <a:p>
                      <a:pPr algn="r"/>
                      <a:r>
                        <a:rPr lang="en-IN" sz="1800" b="0" dirty="0">
                          <a:latin typeface="Arial" panose="020B0604020202020204" pitchFamily="34" charset="0"/>
                          <a:cs typeface="Arial" panose="020B0604020202020204" pitchFamily="34" charset="0"/>
                        </a:rPr>
                        <a:t>102</a:t>
                      </a:r>
                    </a:p>
                  </a:txBody>
                  <a:tcPr/>
                </a:tc>
                <a:tc>
                  <a:txBody>
                    <a:bodyPr/>
                    <a:lstStyle/>
                    <a:p>
                      <a:pPr algn="l"/>
                      <a:r>
                        <a:rPr lang="en-IN" sz="1800" b="0" dirty="0">
                          <a:latin typeface="Arial" panose="020B0604020202020204" pitchFamily="34" charset="0"/>
                          <a:cs typeface="Arial" panose="020B0604020202020204" pitchFamily="34" charset="0"/>
                        </a:rPr>
                        <a:t>1986-06-05</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224.00</a:t>
                      </a:r>
                      <a:endParaRPr lang="en-IN" sz="1800" b="0" dirty="0">
                        <a:solidFill>
                          <a:srgbClr val="B212AA"/>
                        </a:solidFill>
                        <a:latin typeface="Arial" panose="020B0604020202020204" pitchFamily="34" charset="0"/>
                        <a:cs typeface="Arial" panose="020B0604020202020204" pitchFamily="34" charset="0"/>
                      </a:endParaRPr>
                    </a:p>
                  </a:txBody>
                  <a:tcPr/>
                </a:tc>
                <a:tc>
                  <a:txBody>
                    <a:bodyPr/>
                    <a:lstStyle/>
                    <a:p>
                      <a:pPr algn="r"/>
                      <a:r>
                        <a:rPr lang="en-IN" sz="1800" b="0" dirty="0">
                          <a:solidFill>
                            <a:srgbClr val="B212AA"/>
                          </a:solidFill>
                          <a:latin typeface="Arial" panose="020B0604020202020204" pitchFamily="34" charset="0"/>
                          <a:cs typeface="Arial" panose="020B0604020202020204" pitchFamily="34" charset="0"/>
                        </a:rPr>
                        <a:t>56.00</a:t>
                      </a:r>
                    </a:p>
                  </a:txBody>
                  <a:tcPr/>
                </a:tc>
                <a:tc>
                  <a:txBody>
                    <a:bodyPr/>
                    <a:lstStyle/>
                    <a:p>
                      <a:pPr algn="r"/>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 -179.00</a:t>
                      </a:r>
                      <a:endParaRPr lang="en-IN" sz="1800" b="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387428"/>
                  </a:ext>
                </a:extLst>
              </a:tr>
              <a:tr h="370840">
                <a:tc>
                  <a:txBody>
                    <a:bodyPr/>
                    <a:lstStyle/>
                    <a:p>
                      <a:pPr algn="ctr"/>
                      <a:r>
                        <a:rPr lang="en-US" sz="18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767592187"/>
                  </a:ext>
                </a:extLst>
              </a:tr>
            </a:tbl>
          </a:graphicData>
        </a:graphic>
      </p:graphicFrame>
    </p:spTree>
    <p:extLst>
      <p:ext uri="{BB962C8B-B14F-4D97-AF65-F5344CB8AC3E}">
        <p14:creationId xmlns:p14="http://schemas.microsoft.com/office/powerpoint/2010/main" val="27296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287B-B3A8-BF05-CDC1-3491EE7D821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52A4F99-E311-3222-FF83-8CC05D883A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DCDEE40C-E2A6-69B8-90ED-A0B74432060F}"/>
              </a:ext>
            </a:extLst>
          </p:cNvPr>
          <p:cNvSpPr txBox="1"/>
          <p:nvPr/>
        </p:nvSpPr>
        <p:spPr>
          <a:xfrm>
            <a:off x="241201" y="537321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DISTINCT</a:t>
            </a:r>
            <a:r>
              <a:rPr lang="en-IN" dirty="0">
                <a:latin typeface="Liberation Mono"/>
              </a:rPr>
              <a:t> trainid, </a:t>
            </a:r>
            <a:r>
              <a:rPr lang="en-IN" dirty="0">
                <a:solidFill>
                  <a:srgbClr val="DD4A68"/>
                </a:solidFill>
                <a:latin typeface="Liberation Mono"/>
              </a:rPr>
              <a:t>FIRST_VALUE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"From Station"</a:t>
            </a:r>
            <a:r>
              <a:rPr lang="en-IN" dirty="0">
                <a:latin typeface="Liberation Mono"/>
              </a:rPr>
              <a:t>, </a:t>
            </a:r>
            <a:r>
              <a:rPr lang="en-IN" dirty="0">
                <a:solidFill>
                  <a:srgbClr val="DD4A68"/>
                </a:solidFill>
                <a:latin typeface="Liberation Mono"/>
              </a:rPr>
              <a:t>LAST_VALUE</a:t>
            </a:r>
            <a:r>
              <a:rPr lang="en-IN" dirty="0">
                <a:latin typeface="Liberation Mono"/>
              </a:rPr>
              <a:t>(stationname)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trainid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dirty="0">
                <a:solidFill>
                  <a:srgbClr val="B212AA"/>
                </a:solidFill>
                <a:latin typeface="Liberation Mono"/>
              </a:rPr>
              <a:t>ROWS</a:t>
            </a:r>
            <a:r>
              <a:rPr lang="en-IN" dirty="0">
                <a:latin typeface="Liberation Mono"/>
              </a:rPr>
              <a:t> </a:t>
            </a:r>
            <a:r>
              <a:rPr lang="en-IN" dirty="0">
                <a:solidFill>
                  <a:srgbClr val="B212AA"/>
                </a:solidFill>
                <a:latin typeface="Liberation Mono"/>
              </a:rPr>
              <a:t>BETWEEN</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PRECEDING</a:t>
            </a:r>
            <a:r>
              <a:rPr lang="en-IN" dirty="0">
                <a:latin typeface="Liberation Mono"/>
              </a:rPr>
              <a:t> </a:t>
            </a:r>
            <a:r>
              <a:rPr lang="en-IN" dirty="0">
                <a:solidFill>
                  <a:srgbClr val="B212AA"/>
                </a:solidFill>
                <a:latin typeface="Liberation Mono"/>
              </a:rPr>
              <a:t>AND</a:t>
            </a:r>
            <a:r>
              <a:rPr lang="en-IN" dirty="0">
                <a:latin typeface="Liberation Mono"/>
              </a:rPr>
              <a:t> </a:t>
            </a:r>
            <a:r>
              <a:rPr lang="en-IN" dirty="0">
                <a:solidFill>
                  <a:srgbClr val="B212AA"/>
                </a:solidFill>
                <a:latin typeface="Liberation Mono"/>
              </a:rPr>
              <a:t>UNBOUNDED</a:t>
            </a:r>
            <a:r>
              <a:rPr lang="en-IN" dirty="0">
                <a:latin typeface="Liberation Mono"/>
              </a:rPr>
              <a:t> </a:t>
            </a:r>
            <a:r>
              <a:rPr lang="en-IN" dirty="0">
                <a:solidFill>
                  <a:srgbClr val="B212AA"/>
                </a:solidFill>
                <a:latin typeface="Liberation Mono"/>
              </a:rPr>
              <a:t>FOLLOWING</a:t>
            </a:r>
            <a:r>
              <a:rPr lang="en-IN" dirty="0">
                <a:latin typeface="Liberation Mono"/>
              </a:rPr>
              <a:t>) </a:t>
            </a:r>
            <a:r>
              <a:rPr lang="en-IN" i="1" dirty="0">
                <a:solidFill>
                  <a:schemeClr val="bg1">
                    <a:lumMod val="50000"/>
                  </a:schemeClr>
                </a:solidFill>
                <a:latin typeface="Liberation Mono"/>
              </a:rPr>
              <a:t>"To Station"</a:t>
            </a:r>
            <a:r>
              <a:rPr lang="en-IN" dirty="0">
                <a:latin typeface="Liberation Mono"/>
              </a:rPr>
              <a:t> </a:t>
            </a:r>
            <a:r>
              <a:rPr lang="en-IN" dirty="0">
                <a:solidFill>
                  <a:srgbClr val="0077AA"/>
                </a:solidFill>
                <a:latin typeface="Liberation Mono"/>
              </a:rPr>
              <a:t>FROM</a:t>
            </a:r>
            <a:r>
              <a:rPr lang="en-IN" dirty="0">
                <a:latin typeface="Liberation Mono"/>
              </a:rPr>
              <a:t> traintimetable;</a:t>
            </a:r>
          </a:p>
        </p:txBody>
      </p:sp>
      <p:graphicFrame>
        <p:nvGraphicFramePr>
          <p:cNvPr id="2" name="Table 2">
            <a:extLst>
              <a:ext uri="{FF2B5EF4-FFF2-40B4-BE49-F238E27FC236}">
                <a16:creationId xmlns:a16="http://schemas.microsoft.com/office/drawing/2014/main" id="{C6844413-1333-D8AD-F016-132C226C1242}"/>
              </a:ext>
            </a:extLst>
          </p:cNvPr>
          <p:cNvGraphicFramePr>
            <a:graphicFrameLocks noGrp="1"/>
          </p:cNvGraphicFramePr>
          <p:nvPr>
            <p:extLst>
              <p:ext uri="{D42A27DB-BD31-4B8C-83A1-F6EECF244321}">
                <p14:modId xmlns:p14="http://schemas.microsoft.com/office/powerpoint/2010/main" val="1027775471"/>
              </p:ext>
            </p:extLst>
          </p:nvPr>
        </p:nvGraphicFramePr>
        <p:xfrm>
          <a:off x="407369" y="1256341"/>
          <a:ext cx="4176463" cy="3708400"/>
        </p:xfrm>
        <a:graphic>
          <a:graphicData uri="http://schemas.openxmlformats.org/drawingml/2006/table">
            <a:tbl>
              <a:tblPr firstRow="1" bandRow="1">
                <a:tableStyleId>{5940675A-B579-460E-94D1-54222C63F5DA}</a:tableStyleId>
              </a:tblPr>
              <a:tblGrid>
                <a:gridCol w="823527">
                  <a:extLst>
                    <a:ext uri="{9D8B030D-6E8A-4147-A177-3AD203B41FA5}">
                      <a16:colId xmlns:a16="http://schemas.microsoft.com/office/drawing/2014/main" val="928063234"/>
                    </a:ext>
                  </a:extLst>
                </a:gridCol>
                <a:gridCol w="1048680">
                  <a:extLst>
                    <a:ext uri="{9D8B030D-6E8A-4147-A177-3AD203B41FA5}">
                      <a16:colId xmlns:a16="http://schemas.microsoft.com/office/drawing/2014/main" val="790049539"/>
                    </a:ext>
                  </a:extLst>
                </a:gridCol>
                <a:gridCol w="2304256">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stationname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Mumbai central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r>
                        <a:rPr lang="en-IN" dirty="0">
                          <a:solidFill>
                            <a:srgbClr val="3939F5"/>
                          </a:solidFill>
                          <a:latin typeface="Arial" panose="020B0604020202020204" pitchFamily="34" charset="0"/>
                          <a:cs typeface="Arial" panose="020B0604020202020204" pitchFamily="34" charset="0"/>
                        </a:rPr>
                        <a:t>Ahmedabad JN</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solidFill>
                            <a:srgbClr val="C00000"/>
                          </a:solidFill>
                          <a:latin typeface="Arial" panose="020B0604020202020204" pitchFamily="34" charset="0"/>
                          <a:cs typeface="Arial" panose="020B0604020202020204" pitchFamily="34" charset="0"/>
                        </a:rPr>
                        <a:t>Pune JN</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Uruli</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Daund chord line</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lang="en-IN" dirty="0">
                          <a:latin typeface="Arial" panose="020B0604020202020204" pitchFamily="34" charset="0"/>
                          <a:cs typeface="Arial" panose="020B0604020202020204" pitchFamily="34" charset="0"/>
                        </a:rPr>
                        <a:t>Ahmednagar</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9EFED363-3E95-8F43-3ABE-BDC9B67591CF}"/>
              </a:ext>
            </a:extLst>
          </p:cNvPr>
          <p:cNvSpPr txBox="1"/>
          <p:nvPr/>
        </p:nvSpPr>
        <p:spPr>
          <a:xfrm>
            <a:off x="4727848" y="2346122"/>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27F5BC1B-1301-7EFA-D589-FFD218E2277E}"/>
              </a:ext>
            </a:extLst>
          </p:cNvPr>
          <p:cNvSpPr txBox="1"/>
          <p:nvPr/>
        </p:nvSpPr>
        <p:spPr>
          <a:xfrm>
            <a:off x="407367" y="777015"/>
            <a:ext cx="2520281" cy="400110"/>
          </a:xfrm>
          <a:prstGeom prst="rect">
            <a:avLst/>
          </a:prstGeom>
          <a:noFill/>
        </p:spPr>
        <p:txBody>
          <a:bodyPr wrap="square">
            <a:spAutoFit/>
          </a:bodyPr>
          <a:lstStyle/>
          <a:p>
            <a:r>
              <a:rPr lang="en-IN" sz="2000" b="1" dirty="0">
                <a:latin typeface="Liberation Mono"/>
              </a:rPr>
              <a:t>Table:- traintimetable</a:t>
            </a:r>
            <a:endParaRPr lang="en-IN" sz="2000" b="1" dirty="0"/>
          </a:p>
        </p:txBody>
      </p:sp>
      <p:graphicFrame>
        <p:nvGraphicFramePr>
          <p:cNvPr id="7" name="Table 2">
            <a:extLst>
              <a:ext uri="{FF2B5EF4-FFF2-40B4-BE49-F238E27FC236}">
                <a16:creationId xmlns:a16="http://schemas.microsoft.com/office/drawing/2014/main" id="{99298B07-34E9-CD9F-9576-C716F65EE62E}"/>
              </a:ext>
            </a:extLst>
          </p:cNvPr>
          <p:cNvGraphicFramePr>
            <a:graphicFrameLocks noGrp="1"/>
          </p:cNvGraphicFramePr>
          <p:nvPr>
            <p:extLst>
              <p:ext uri="{D42A27DB-BD31-4B8C-83A1-F6EECF244321}">
                <p14:modId xmlns:p14="http://schemas.microsoft.com/office/powerpoint/2010/main" val="178410603"/>
              </p:ext>
            </p:extLst>
          </p:nvPr>
        </p:nvGraphicFramePr>
        <p:xfrm>
          <a:off x="6119459" y="1256341"/>
          <a:ext cx="5655600" cy="2423160"/>
        </p:xfrm>
        <a:graphic>
          <a:graphicData uri="http://schemas.openxmlformats.org/drawingml/2006/table">
            <a:tbl>
              <a:tblPr firstRow="1" bandRow="1">
                <a:tableStyleId>{5940675A-B579-460E-94D1-54222C63F5DA}</a:tableStyleId>
              </a:tblPr>
              <a:tblGrid>
                <a:gridCol w="1047600">
                  <a:extLst>
                    <a:ext uri="{9D8B030D-6E8A-4147-A177-3AD203B41FA5}">
                      <a16:colId xmlns:a16="http://schemas.microsoft.com/office/drawing/2014/main" val="928063234"/>
                    </a:ext>
                  </a:extLst>
                </a:gridCol>
                <a:gridCol w="2304000">
                  <a:extLst>
                    <a:ext uri="{9D8B030D-6E8A-4147-A177-3AD203B41FA5}">
                      <a16:colId xmlns:a16="http://schemas.microsoft.com/office/drawing/2014/main" val="790049539"/>
                    </a:ext>
                  </a:extLst>
                </a:gridCol>
                <a:gridCol w="2304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trainid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From Station</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 Station</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dirty="0">
                          <a:latin typeface="Arial" panose="020B0604020202020204" pitchFamily="34" charset="0"/>
                          <a:cs typeface="Arial" panose="020B0604020202020204" pitchFamily="34" charset="0"/>
                        </a:rPr>
                        <a:t>22863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Mumbai central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rgbClr val="3939F5"/>
                          </a:solidFill>
                          <a:latin typeface="Arial" panose="020B0604020202020204" pitchFamily="34" charset="0"/>
                          <a:ea typeface="+mn-ea"/>
                          <a:cs typeface="Arial" panose="020B0604020202020204" pitchFamily="34" charset="0"/>
                        </a:rPr>
                        <a:t>Ahmedabad JN</a:t>
                      </a:r>
                    </a:p>
                  </a:txBody>
                  <a:tcPr/>
                </a:tc>
                <a:extLst>
                  <a:ext uri="{0D108BD9-81ED-4DB2-BD59-A6C34878D82A}">
                    <a16:rowId xmlns:a16="http://schemas.microsoft.com/office/drawing/2014/main" val="3858505310"/>
                  </a:ext>
                </a:extLst>
              </a:tr>
              <a:tr h="370840">
                <a:tc>
                  <a:txBody>
                    <a:bodyPr/>
                    <a:lstStyle/>
                    <a:p>
                      <a:pPr algn="r"/>
                      <a:r>
                        <a:rPr lang="en-IN" dirty="0">
                          <a:latin typeface="Arial" panose="020B0604020202020204" pitchFamily="34" charset="0"/>
                          <a:cs typeface="Arial" panose="020B0604020202020204" pitchFamily="34" charset="0"/>
                        </a:rPr>
                        <a:t>22868</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Pune JN</a:t>
                      </a:r>
                    </a:p>
                  </a:txBody>
                  <a:tcPr/>
                </a:tc>
                <a:tc>
                  <a:txBody>
                    <a:bodyPr/>
                    <a:lstStyle/>
                    <a:p>
                      <a:pPr marL="0" algn="l" rtl="0" eaLnBrk="1" latinLnBrk="0" hangingPunct="1"/>
                      <a:r>
                        <a:rPr kumimoji="0" lang="en-IN" kern="1200" dirty="0">
                          <a:solidFill>
                            <a:srgbClr val="C00000"/>
                          </a:solidFill>
                          <a:latin typeface="Arial" panose="020B0604020202020204" pitchFamily="34" charset="0"/>
                          <a:ea typeface="+mn-ea"/>
                          <a:cs typeface="Arial" panose="020B0604020202020204" pitchFamily="34" charset="0"/>
                        </a:rPr>
                        <a:t>Belapur</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358421629"/>
                  </a:ext>
                </a:extLst>
              </a:tr>
            </a:tbl>
          </a:graphicData>
        </a:graphic>
      </p:graphicFrame>
      <p:sp>
        <p:nvSpPr>
          <p:cNvPr id="8" name="TextBox 7">
            <a:extLst>
              <a:ext uri="{FF2B5EF4-FFF2-40B4-BE49-F238E27FC236}">
                <a16:creationId xmlns:a16="http://schemas.microsoft.com/office/drawing/2014/main" id="{D0C41406-87ED-D8AE-346A-8A7F02C60B18}"/>
              </a:ext>
            </a:extLst>
          </p:cNvPr>
          <p:cNvSpPr txBox="1"/>
          <p:nvPr/>
        </p:nvSpPr>
        <p:spPr>
          <a:xfrm>
            <a:off x="6096001"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8A3F81C5-7146-0225-AE2E-3C77C78E7C3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IN" sz="2000" dirty="0">
                <a:solidFill>
                  <a:schemeClr val="accent2">
                    <a:lumMod val="50000"/>
                  </a:schemeClr>
                </a:solidFill>
                <a:latin typeface="Arial" panose="020B0604020202020204" pitchFamily="34" charset="0"/>
                <a:cs typeface="Arial" panose="020B0604020202020204" pitchFamily="34" charset="0"/>
              </a:rPr>
              <a:t>Get First Value and Last Value of partition.</a:t>
            </a:r>
          </a:p>
        </p:txBody>
      </p:sp>
    </p:spTree>
    <p:extLst>
      <p:ext uri="{BB962C8B-B14F-4D97-AF65-F5344CB8AC3E}">
        <p14:creationId xmlns:p14="http://schemas.microsoft.com/office/powerpoint/2010/main" val="41068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00A75-16BA-F5F1-069E-56081314B3A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7BFB10-31D4-EB7A-8EE2-FE869F4B2C0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C6FE053E-85B3-7C46-2195-35CF10EDFC06}"/>
              </a:ext>
            </a:extLst>
          </p:cNvPr>
          <p:cNvSpPr txBox="1"/>
          <p:nvPr/>
        </p:nvSpPr>
        <p:spPr>
          <a:xfrm>
            <a:off x="241201" y="5662989"/>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a:t>
            </a:r>
            <a:r>
              <a:rPr lang="en-US" dirty="0">
                <a:solidFill>
                  <a:srgbClr val="DD4A68"/>
                </a:solidFill>
                <a:latin typeface="Liberation Mono"/>
              </a:rPr>
              <a:t> 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COUNT</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5F42C41-42A8-A74C-FC1E-A766662927B2}"/>
              </a:ext>
            </a:extLst>
          </p:cNvPr>
          <p:cNvGraphicFramePr>
            <a:graphicFrameLocks noGrp="1"/>
          </p:cNvGraphicFramePr>
          <p:nvPr>
            <p:extLst>
              <p:ext uri="{D42A27DB-BD31-4B8C-83A1-F6EECF244321}">
                <p14:modId xmlns:p14="http://schemas.microsoft.com/office/powerpoint/2010/main" val="1636953278"/>
              </p:ext>
            </p:extLst>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812F9ABE-8A37-0A11-2AC7-D138AEC3839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85463673-AC18-D9B7-C86D-7EF8A4A08D30}"/>
              </a:ext>
            </a:extLst>
          </p:cNvPr>
          <p:cNvGraphicFramePr>
            <a:graphicFrameLocks noGrp="1"/>
          </p:cNvGraphicFramePr>
          <p:nvPr>
            <p:extLst>
              <p:ext uri="{D42A27DB-BD31-4B8C-83A1-F6EECF244321}">
                <p14:modId xmlns:p14="http://schemas.microsoft.com/office/powerpoint/2010/main" val="2354389249"/>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9EFD1104-E464-7B21-1FD7-C643A37F8589}"/>
              </a:ext>
            </a:extLst>
          </p:cNvPr>
          <p:cNvSpPr txBox="1"/>
          <p:nvPr/>
        </p:nvSpPr>
        <p:spPr>
          <a:xfrm>
            <a:off x="6888087"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2" name="TextBox 11">
            <a:extLst>
              <a:ext uri="{FF2B5EF4-FFF2-40B4-BE49-F238E27FC236}">
                <a16:creationId xmlns:a16="http://schemas.microsoft.com/office/drawing/2014/main" id="{62AC7BEA-0D3B-401C-4DC2-CAA357A7E2A9}"/>
              </a:ext>
            </a:extLst>
          </p:cNvPr>
          <p:cNvSpPr txBox="1"/>
          <p:nvPr/>
        </p:nvSpPr>
        <p:spPr>
          <a:xfrm>
            <a:off x="407367" y="5167579"/>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13" name="TextBox 12">
            <a:extLst>
              <a:ext uri="{FF2B5EF4-FFF2-40B4-BE49-F238E27FC236}">
                <a16:creationId xmlns:a16="http://schemas.microsoft.com/office/drawing/2014/main" id="{1C971733-CA2C-9990-071E-4E78D1F877F7}"/>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3" name="Rectangle 2">
            <a:extLst>
              <a:ext uri="{FF2B5EF4-FFF2-40B4-BE49-F238E27FC236}">
                <a16:creationId xmlns:a16="http://schemas.microsoft.com/office/drawing/2014/main" id="{B4867BFB-B333-033A-D43C-87E2A0ED1FE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61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C08E-3C36-4B05-A38A-D08CBCDD753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67455C-B9B3-36F2-49EA-E163011F0BB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11B9DB9-2D09-52BC-EFBF-358A52F4A661}"/>
              </a:ext>
            </a:extLst>
          </p:cNvPr>
          <p:cNvSpPr txBox="1"/>
          <p:nvPr/>
        </p:nvSpPr>
        <p:spPr>
          <a:xfrm>
            <a:off x="241201" y="5662800"/>
            <a:ext cx="1161544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a:t>
            </a:r>
            <a:r>
              <a:rPr lang="en-US" dirty="0">
                <a:solidFill>
                  <a:srgbClr val="DD4A68"/>
                </a:solidFill>
                <a:latin typeface="Liberation Mono"/>
              </a:rPr>
              <a:t>FIRST_VALUE</a:t>
            </a:r>
            <a:r>
              <a:rPr lang="en-US" dirty="0">
                <a:latin typeface="Liberation Mono"/>
              </a:rPr>
              <a:t>(jobRole)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fillJob</a:t>
            </a:r>
            <a:r>
              <a:rPr lang="en-US" dirty="0">
                <a:latin typeface="Liberation Mono"/>
              </a:rPr>
              <a:t>, skills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jobRole, skills, </a:t>
            </a:r>
            <a:r>
              <a:rPr lang="en-US" dirty="0">
                <a:solidFill>
                  <a:srgbClr val="DD4A68"/>
                </a:solidFill>
                <a:latin typeface="Liberation Mono"/>
              </a:rPr>
              <a:t>SUM</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jobRole </a:t>
            </a:r>
            <a:r>
              <a:rPr lang="en-IN" dirty="0">
                <a:solidFill>
                  <a:schemeClr val="accent5">
                    <a:lumMod val="75000"/>
                  </a:schemeClr>
                </a:solidFill>
                <a:latin typeface="Liberation Mono"/>
              </a:rPr>
              <a:t>IS NULL</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job_list)  T1;</a:t>
            </a:r>
          </a:p>
        </p:txBody>
      </p:sp>
      <p:graphicFrame>
        <p:nvGraphicFramePr>
          <p:cNvPr id="2" name="Table 2">
            <a:extLst>
              <a:ext uri="{FF2B5EF4-FFF2-40B4-BE49-F238E27FC236}">
                <a16:creationId xmlns:a16="http://schemas.microsoft.com/office/drawing/2014/main" id="{0215E59D-2956-6E41-B0DC-1FA1ADB8FC47}"/>
              </a:ext>
            </a:extLst>
          </p:cNvPr>
          <p:cNvGraphicFramePr>
            <a:graphicFrameLocks noGrp="1"/>
          </p:cNvGraphicFramePr>
          <p:nvPr/>
        </p:nvGraphicFramePr>
        <p:xfrm>
          <a:off x="407369"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jobRole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Data Scientists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8DF5D240-684A-F8DD-68DB-F69B864FBBD9}"/>
              </a:ext>
            </a:extLst>
          </p:cNvPr>
          <p:cNvSpPr txBox="1"/>
          <p:nvPr/>
        </p:nvSpPr>
        <p:spPr>
          <a:xfrm>
            <a:off x="5447928" y="291048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D07EA2D9-C7EC-6D9E-0ED9-C9CB87F704D5}"/>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job_list</a:t>
            </a:r>
            <a:endParaRPr lang="en-IN" sz="2000" b="1" dirty="0"/>
          </a:p>
        </p:txBody>
      </p:sp>
      <p:graphicFrame>
        <p:nvGraphicFramePr>
          <p:cNvPr id="9" name="Table 2">
            <a:extLst>
              <a:ext uri="{FF2B5EF4-FFF2-40B4-BE49-F238E27FC236}">
                <a16:creationId xmlns:a16="http://schemas.microsoft.com/office/drawing/2014/main" id="{68E70B2C-8D9F-5ADA-1CE0-CA5BC611E874}"/>
              </a:ext>
            </a:extLst>
          </p:cNvPr>
          <p:cNvGraphicFramePr>
            <a:graphicFrameLocks noGrp="1"/>
          </p:cNvGraphicFramePr>
          <p:nvPr>
            <p:extLst>
              <p:ext uri="{D42A27DB-BD31-4B8C-83A1-F6EECF244321}">
                <p14:modId xmlns:p14="http://schemas.microsoft.com/office/powerpoint/2010/main" val="3923550841"/>
              </p:ext>
            </p:extLst>
          </p:nvPr>
        </p:nvGraphicFramePr>
        <p:xfrm>
          <a:off x="6888088" y="1256341"/>
          <a:ext cx="4824535" cy="3708400"/>
        </p:xfrm>
        <a:graphic>
          <a:graphicData uri="http://schemas.openxmlformats.org/drawingml/2006/table">
            <a:tbl>
              <a:tblPr firstRow="1" bandRow="1">
                <a:tableStyleId>{5940675A-B579-460E-94D1-54222C63F5DA}</a:tableStyleId>
              </a:tblPr>
              <a:tblGrid>
                <a:gridCol w="951316">
                  <a:extLst>
                    <a:ext uri="{9D8B030D-6E8A-4147-A177-3AD203B41FA5}">
                      <a16:colId xmlns:a16="http://schemas.microsoft.com/office/drawing/2014/main" val="928063234"/>
                    </a:ext>
                  </a:extLst>
                </a:gridCol>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jobRole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skills</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SQL</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redis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Engineer</a:t>
                      </a:r>
                    </a:p>
                  </a:txBody>
                  <a:tcPr/>
                </a:tc>
                <a:tc>
                  <a:txBody>
                    <a:bodyPr/>
                    <a:lstStyle/>
                    <a:p>
                      <a:r>
                        <a:rPr lang="en-IN" dirty="0">
                          <a:latin typeface="Arial" panose="020B0604020202020204" pitchFamily="34" charset="0"/>
                          <a:cs typeface="Arial" panose="020B0604020202020204" pitchFamily="34" charset="0"/>
                        </a:rPr>
                        <a:t>mongoDB</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HTML</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Web Developer</a:t>
                      </a:r>
                    </a:p>
                  </a:txBody>
                  <a:tcPr/>
                </a:tc>
                <a:tc>
                  <a:txBody>
                    <a:bodyPr/>
                    <a:lstStyle/>
                    <a:p>
                      <a:r>
                        <a:rPr lang="en-IN" dirty="0">
                          <a:latin typeface="Arial" panose="020B0604020202020204" pitchFamily="34" charset="0"/>
                          <a:cs typeface="Arial" panose="020B0604020202020204" pitchFamily="34" charset="0"/>
                        </a:rPr>
                        <a:t>nodeJS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Python</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ML</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Data Scientists</a:t>
                      </a:r>
                    </a:p>
                  </a:txBody>
                  <a:tcPr/>
                </a:tc>
                <a:tc>
                  <a:txBody>
                    <a:bodyPr/>
                    <a:lstStyle/>
                    <a:p>
                      <a:r>
                        <a:rPr lang="en-IN" dirty="0">
                          <a:latin typeface="Arial" panose="020B0604020202020204" pitchFamily="34" charset="0"/>
                          <a:cs typeface="Arial" panose="020B0604020202020204" pitchFamily="34" charset="0"/>
                        </a:rPr>
                        <a:t>AI</a:t>
                      </a:r>
                    </a:p>
                  </a:txBody>
                  <a:tcPr/>
                </a:tc>
                <a:extLst>
                  <a:ext uri="{0D108BD9-81ED-4DB2-BD59-A6C34878D82A}">
                    <a16:rowId xmlns:a16="http://schemas.microsoft.com/office/drawing/2014/main" val="3109882220"/>
                  </a:ext>
                </a:extLst>
              </a:tr>
            </a:tbl>
          </a:graphicData>
        </a:graphic>
      </p:graphicFrame>
      <p:sp>
        <p:nvSpPr>
          <p:cNvPr id="11" name="TextBox 10">
            <a:extLst>
              <a:ext uri="{FF2B5EF4-FFF2-40B4-BE49-F238E27FC236}">
                <a16:creationId xmlns:a16="http://schemas.microsoft.com/office/drawing/2014/main" id="{CA6F3A4B-C408-E08B-8AEF-C15E3ECE8D8E}"/>
              </a:ext>
            </a:extLst>
          </p:cNvPr>
          <p:cNvSpPr txBox="1"/>
          <p:nvPr/>
        </p:nvSpPr>
        <p:spPr>
          <a:xfrm>
            <a:off x="6888088" y="777015"/>
            <a:ext cx="1008114"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1C2887C0-BC50-24A2-2376-8109C12C0E8F}"/>
              </a:ext>
            </a:extLst>
          </p:cNvPr>
          <p:cNvSpPr txBox="1"/>
          <p:nvPr/>
        </p:nvSpPr>
        <p:spPr>
          <a:xfrm>
            <a:off x="407367" y="5166000"/>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8" name="Rectangle 7">
            <a:extLst>
              <a:ext uri="{FF2B5EF4-FFF2-40B4-BE49-F238E27FC236}">
                <a16:creationId xmlns:a16="http://schemas.microsoft.com/office/drawing/2014/main" id="{8436ABA9-382C-246E-16F1-C5B968FF4E0E}"/>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 </a:t>
            </a:r>
            <a:r>
              <a:rPr lang="en-US" sz="2000">
                <a:solidFill>
                  <a:schemeClr val="accent2">
                    <a:lumMod val="50000"/>
                  </a:schemeClr>
                </a:solidFill>
                <a:latin typeface="Arial" panose="020B0604020202020204" pitchFamily="34" charset="0"/>
                <a:cs typeface="Arial" panose="020B0604020202020204" pitchFamily="34" charset="0"/>
              </a:rPr>
              <a:t>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42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42C9-96B8-71A8-120B-116F24A0C9F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159953-E2AB-3159-5AFD-73FF86D7D9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867F70F5-59D7-40AB-E0DC-9CFCB64DB553}"/>
              </a:ext>
            </a:extLst>
          </p:cNvPr>
          <p:cNvSpPr txBox="1"/>
          <p:nvPr/>
        </p:nvSpPr>
        <p:spPr>
          <a:xfrm>
            <a:off x="241201" y="4809926"/>
            <a:ext cx="1161544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FIRST_VALUE</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category, brandName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brandName, </a:t>
            </a:r>
            <a:r>
              <a:rPr lang="en-IN" dirty="0">
                <a:solidFill>
                  <a:srgbClr val="DD4A68"/>
                </a:solidFill>
                <a:latin typeface="Liberation Mono"/>
              </a:rPr>
              <a:t>COUNT</a:t>
            </a:r>
            <a:r>
              <a:rPr lang="en-IN" dirty="0">
                <a:latin typeface="Liberation Mono"/>
              </a:rPr>
              <a:t>(category)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R2</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category, brandName </a:t>
            </a:r>
            <a:r>
              <a:rPr lang="en-IN" dirty="0">
                <a:solidFill>
                  <a:srgbClr val="0077AA"/>
                </a:solidFill>
                <a:latin typeface="Liberation Mono"/>
              </a:rPr>
              <a:t>FROM</a:t>
            </a:r>
            <a:r>
              <a:rPr lang="en-IN" dirty="0">
                <a:latin typeface="Liberation Mono"/>
              </a:rPr>
              <a:t> brands) T1) T1;</a:t>
            </a:r>
          </a:p>
        </p:txBody>
      </p:sp>
      <p:graphicFrame>
        <p:nvGraphicFramePr>
          <p:cNvPr id="2" name="Table 2">
            <a:extLst>
              <a:ext uri="{FF2B5EF4-FFF2-40B4-BE49-F238E27FC236}">
                <a16:creationId xmlns:a16="http://schemas.microsoft.com/office/drawing/2014/main" id="{CE568964-0072-B2BC-C61B-180A3C705DED}"/>
              </a:ext>
            </a:extLst>
          </p:cNvPr>
          <p:cNvGraphicFramePr>
            <a:graphicFrameLocks noGrp="1"/>
          </p:cNvGraphicFramePr>
          <p:nvPr>
            <p:extLst>
              <p:ext uri="{D42A27DB-BD31-4B8C-83A1-F6EECF244321}">
                <p14:modId xmlns:p14="http://schemas.microsoft.com/office/powerpoint/2010/main" val="2478652783"/>
              </p:ext>
            </p:extLst>
          </p:nvPr>
        </p:nvGraphicFramePr>
        <p:xfrm>
          <a:off x="407369"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category</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lang="en-IN" dirty="0">
                          <a:latin typeface="Arial" panose="020B0604020202020204" pitchFamily="34" charset="0"/>
                          <a:cs typeface="Arial" panose="020B0604020202020204" pitchFamily="34" charset="0"/>
                        </a:rPr>
                        <a:t>Biscuits</a:t>
                      </a: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 boost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90128946"/>
                  </a:ext>
                </a:extLst>
              </a:tr>
            </a:tbl>
          </a:graphicData>
        </a:graphic>
      </p:graphicFrame>
      <p:sp>
        <p:nvSpPr>
          <p:cNvPr id="3" name="TextBox 2">
            <a:extLst>
              <a:ext uri="{FF2B5EF4-FFF2-40B4-BE49-F238E27FC236}">
                <a16:creationId xmlns:a16="http://schemas.microsoft.com/office/drawing/2014/main" id="{7E29F7FE-8B2A-E0CF-426E-5072C0FA806B}"/>
              </a:ext>
            </a:extLst>
          </p:cNvPr>
          <p:cNvSpPr txBox="1"/>
          <p:nvPr/>
        </p:nvSpPr>
        <p:spPr>
          <a:xfrm>
            <a:off x="4778940" y="2539646"/>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38E69FB8-B0D0-94AB-4537-20F43A574158}"/>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brands</a:t>
            </a:r>
            <a:endParaRPr lang="en-IN" sz="2000" b="1" dirty="0"/>
          </a:p>
        </p:txBody>
      </p:sp>
      <p:sp>
        <p:nvSpPr>
          <p:cNvPr id="11" name="TextBox 10">
            <a:extLst>
              <a:ext uri="{FF2B5EF4-FFF2-40B4-BE49-F238E27FC236}">
                <a16:creationId xmlns:a16="http://schemas.microsoft.com/office/drawing/2014/main" id="{2DE8D297-6957-027A-384B-D5F8E8C018C7}"/>
              </a:ext>
            </a:extLst>
          </p:cNvPr>
          <p:cNvSpPr txBox="1"/>
          <p:nvPr/>
        </p:nvSpPr>
        <p:spPr>
          <a:xfrm>
            <a:off x="6672064" y="777015"/>
            <a:ext cx="1080122"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8" name="Table 2">
            <a:extLst>
              <a:ext uri="{FF2B5EF4-FFF2-40B4-BE49-F238E27FC236}">
                <a16:creationId xmlns:a16="http://schemas.microsoft.com/office/drawing/2014/main" id="{7A7BBFE0-DEAA-5979-ACD8-CA47CC9C6761}"/>
              </a:ext>
            </a:extLst>
          </p:cNvPr>
          <p:cNvGraphicFramePr>
            <a:graphicFrameLocks noGrp="1"/>
          </p:cNvGraphicFramePr>
          <p:nvPr>
            <p:extLst>
              <p:ext uri="{D42A27DB-BD31-4B8C-83A1-F6EECF244321}">
                <p14:modId xmlns:p14="http://schemas.microsoft.com/office/powerpoint/2010/main" val="2269695898"/>
              </p:ext>
            </p:extLst>
          </p:nvPr>
        </p:nvGraphicFramePr>
        <p:xfrm>
          <a:off x="6672064" y="1256341"/>
          <a:ext cx="3873219" cy="2966720"/>
        </p:xfrm>
        <a:graphic>
          <a:graphicData uri="http://schemas.openxmlformats.org/drawingml/2006/table">
            <a:tbl>
              <a:tblPr firstRow="1" bandRow="1">
                <a:tableStyleId>{5940675A-B579-460E-94D1-54222C63F5DA}</a:tableStyleId>
              </a:tblPr>
              <a:tblGrid>
                <a:gridCol w="214502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category</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brandName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r>
                        <a:rPr lang="en-IN" dirty="0">
                          <a:latin typeface="Arial" panose="020B0604020202020204" pitchFamily="34" charset="0"/>
                          <a:cs typeface="Arial" panose="020B0604020202020204" pitchFamily="34" charset="0"/>
                        </a:rPr>
                        <a:t>chocolates</a:t>
                      </a:r>
                    </a:p>
                  </a:txBody>
                  <a:tcPr/>
                </a:tc>
                <a:tc>
                  <a:txBody>
                    <a:bodyPr/>
                    <a:lstStyle/>
                    <a:p>
                      <a:r>
                        <a:rPr lang="en-IN" dirty="0">
                          <a:latin typeface="Arial" panose="020B0604020202020204" pitchFamily="34" charset="0"/>
                          <a:cs typeface="Arial" panose="020B0604020202020204" pitchFamily="34" charset="0"/>
                        </a:rPr>
                        <a:t>5-star</a:t>
                      </a:r>
                    </a:p>
                  </a:txBody>
                  <a:tcPr/>
                </a:tc>
                <a:extLst>
                  <a:ext uri="{0D108BD9-81ED-4DB2-BD59-A6C34878D82A}">
                    <a16:rowId xmlns:a16="http://schemas.microsoft.com/office/drawing/2014/main" val="3858505310"/>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dairy milk</a:t>
                      </a:r>
                    </a:p>
                  </a:txBody>
                  <a:tcPr/>
                </a:tc>
                <a:extLst>
                  <a:ext uri="{0D108BD9-81ED-4DB2-BD59-A6C34878D82A}">
                    <a16:rowId xmlns:a16="http://schemas.microsoft.com/office/drawing/2014/main" val="77675717"/>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perk</a:t>
                      </a:r>
                    </a:p>
                  </a:txBody>
                  <a:tcPr/>
                </a:tc>
                <a:extLst>
                  <a:ext uri="{0D108BD9-81ED-4DB2-BD59-A6C34878D82A}">
                    <a16:rowId xmlns:a16="http://schemas.microsoft.com/office/drawing/2014/main" val="3357013405"/>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chocolates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eclair</a:t>
                      </a:r>
                    </a:p>
                  </a:txBody>
                  <a:tcPr/>
                </a:tc>
                <a:extLst>
                  <a:ext uri="{0D108BD9-81ED-4DB2-BD59-A6C34878D82A}">
                    <a16:rowId xmlns:a16="http://schemas.microsoft.com/office/drawing/2014/main" val="621527498"/>
                  </a:ext>
                </a:extLst>
              </a:tr>
              <a:tr h="370840">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Biscuits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britannia</a:t>
                      </a:r>
                    </a:p>
                  </a:txBody>
                  <a:tcPr/>
                </a:tc>
                <a:extLst>
                  <a:ext uri="{0D108BD9-81ED-4DB2-BD59-A6C34878D82A}">
                    <a16:rowId xmlns:a16="http://schemas.microsoft.com/office/drawing/2014/main" val="2293820974"/>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good day</a:t>
                      </a:r>
                    </a:p>
                  </a:txBody>
                  <a:tcPr/>
                </a:tc>
                <a:extLst>
                  <a:ext uri="{0D108BD9-81ED-4DB2-BD59-A6C34878D82A}">
                    <a16:rowId xmlns:a16="http://schemas.microsoft.com/office/drawing/2014/main" val="2581603051"/>
                  </a:ext>
                </a:extLst>
              </a:tr>
              <a:tr h="370840">
                <a:tc>
                  <a:txBody>
                    <a:bodyPr/>
                    <a:lstStyle/>
                    <a:p>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Biscuits</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boost</a:t>
                      </a:r>
                    </a:p>
                  </a:txBody>
                  <a:tcPr/>
                </a:tc>
                <a:extLst>
                  <a:ext uri="{0D108BD9-81ED-4DB2-BD59-A6C34878D82A}">
                    <a16:rowId xmlns:a16="http://schemas.microsoft.com/office/drawing/2014/main" val="2890128946"/>
                  </a:ext>
                </a:extLst>
              </a:tr>
            </a:tbl>
          </a:graphicData>
        </a:graphic>
      </p:graphicFrame>
      <p:sp>
        <p:nvSpPr>
          <p:cNvPr id="7" name="Rectangle 6">
            <a:extLst>
              <a:ext uri="{FF2B5EF4-FFF2-40B4-BE49-F238E27FC236}">
                <a16:creationId xmlns:a16="http://schemas.microsoft.com/office/drawing/2014/main" id="{AA06DF21-617B-A435-6886-F3A82511D6A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down data without ID column.</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50865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6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latin typeface="Liberation Mono"/>
              </a:rPr>
              <a:t>(sal), @v2 </a:t>
            </a:r>
            <a:r>
              <a:rPr lang="en-IN" dirty="0">
                <a:solidFill>
                  <a:srgbClr val="A67F59"/>
                </a:solidFill>
                <a:latin typeface="Liberation Mono"/>
              </a:rPr>
              <a:t>:= </a:t>
            </a:r>
            <a:r>
              <a:rPr lang="en-IN" dirty="0">
                <a:solidFill>
                  <a:srgbClr val="DD4A68"/>
                </a:solidFill>
                <a:latin typeface="Liberation Mono"/>
              </a:rPr>
              <a:t>MAX</a:t>
            </a:r>
            <a:r>
              <a:rPr lang="en-IN" dirty="0">
                <a:latin typeface="Liberation Mono"/>
              </a:rPr>
              <a:t>(SAL)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i="1" dirty="0">
                <a:solidFill>
                  <a:schemeClr val="bg1">
                    <a:lumMod val="50000"/>
                  </a:schemeClr>
                </a:solidFill>
                <a:latin typeface="Liberation Mono"/>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latin typeface="Liberation Mono"/>
                <a:cs typeface="Arial" panose="020B0604020202020204" pitchFamily="34" charset="0"/>
              </a:rPr>
              <a:t>) E ,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latin typeface="Liberation Mono"/>
              </a:rPr>
              <a:t>(</a:t>
            </a:r>
            <a:r>
              <a:rPr lang="en-US" dirty="0">
                <a:latin typeface="Liberation Mono"/>
                <a:ea typeface="Times New Roman" panose="02020603050405020304" pitchFamily="18" charset="0"/>
              </a:rPr>
              <a:t>job</a:t>
            </a:r>
            <a:r>
              <a:rPr lang="en-US" dirty="0">
                <a:latin typeface="Liberation Mono"/>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a:t>
            </a:r>
            <a:r>
              <a:rPr lang="en-US" i="1" dirty="0">
                <a:solidFill>
                  <a:schemeClr val="bg1">
                    <a:lumMod val="50000"/>
                  </a:schemeClr>
                </a:solidFill>
                <a:latin typeface="Liberation Mono"/>
              </a:rPr>
              <a:t>R1</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a:t>
            </a:r>
            <a:r>
              <a:rPr lang="en-IN" b="1" dirty="0">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5017239"/>
            <a:ext cx="1152128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[CTE]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7" y="291789"/>
            <a:ext cx="11800289" cy="1354217"/>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a:t>
            </a:r>
            <a:r>
              <a:rPr lang="en-IN" sz="2000" b="1" i="1" dirty="0">
                <a:solidFill>
                  <a:srgbClr val="7E007E"/>
                </a:solidFill>
                <a:latin typeface="Palatino Linotype" panose="02040502050505030304" pitchFamily="18" charset="0"/>
              </a:rPr>
              <a:t>absence of a value</a:t>
            </a:r>
            <a:r>
              <a:rPr lang="en-IN" sz="2000" b="1" dirty="0">
                <a:latin typeface="Palatino Linotype" panose="02040502050505030304" pitchFamily="18" charset="0"/>
                <a:cs typeface="Arial" panose="020B0604020202020204" pitchFamily="34" charset="0"/>
              </a:rPr>
              <a:t>)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636874"/>
            <a:ext cx="7270513"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184737" y="3107918"/>
            <a:ext cx="11800290" cy="800219"/>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endParaRPr lang="en-US" sz="600" dirty="0">
              <a:solidFill>
                <a:srgbClr val="0089A4"/>
              </a:solidFill>
              <a:latin typeface="Palatino Linotype" panose="02040502050505030304" pitchFamily="18" charset="0"/>
            </a:endParaRPr>
          </a:p>
          <a:p>
            <a:pPr algn="ctr"/>
            <a:r>
              <a:rPr lang="en-US" sz="2000" dirty="0">
                <a:solidFill>
                  <a:srgbClr val="FF0000"/>
                </a:solidFill>
                <a:latin typeface="Palatino Linotype" panose="02040502050505030304" pitchFamily="18" charset="0"/>
              </a:rPr>
              <a:t>e.g. </a:t>
            </a:r>
            <a:r>
              <a:rPr lang="en-US" sz="2000" b="1" dirty="0">
                <a:latin typeface="Palatino Linotype" panose="02040502050505030304" pitchFamily="18" charset="0"/>
              </a:rPr>
              <a:t>Student</a:t>
            </a:r>
            <a:r>
              <a:rPr lang="en-US" sz="2000" dirty="0">
                <a:latin typeface="Palatino Linotype" panose="02040502050505030304" pitchFamily="18" charset="0"/>
              </a:rPr>
              <a:t>(</a:t>
            </a:r>
            <a:r>
              <a:rPr lang="en-US" sz="2000" b="1" i="1" dirty="0">
                <a:latin typeface="Palatino Linotype" panose="02040502050505030304" pitchFamily="18" charset="0"/>
              </a:rPr>
              <a:t>rollNo</a:t>
            </a:r>
            <a:r>
              <a:rPr lang="en-US" sz="2000" dirty="0">
                <a:latin typeface="Palatino Linotype" panose="02040502050505030304" pitchFamily="18" charset="0"/>
              </a:rPr>
              <a:t>:INT, </a:t>
            </a:r>
            <a:r>
              <a:rPr lang="en-US" sz="2000" b="1" i="1" dirty="0">
                <a:latin typeface="Palatino Linotype" panose="02040502050505030304" pitchFamily="18" charset="0"/>
              </a:rPr>
              <a:t>name</a:t>
            </a:r>
            <a:r>
              <a:rPr lang="en-US" sz="2000" dirty="0">
                <a:latin typeface="Palatino Linotype" panose="02040502050505030304" pitchFamily="18" charset="0"/>
              </a:rPr>
              <a:t>:VARCHAR(20), </a:t>
            </a:r>
            <a:r>
              <a:rPr lang="en-US" sz="2000" b="1" i="1" dirty="0">
                <a:latin typeface="Palatino Linotype" panose="02040502050505030304" pitchFamily="18" charset="0"/>
              </a:rPr>
              <a:t>address</a:t>
            </a:r>
            <a:r>
              <a:rPr lang="en-US" sz="2000" dirty="0">
                <a:latin typeface="Palatino Linotype" panose="02040502050505030304" pitchFamily="18" charset="0"/>
              </a:rPr>
              <a:t>:VARCHAR(50), </a:t>
            </a:r>
            <a:r>
              <a:rPr lang="en-US" sz="2000" b="1" i="1" dirty="0">
                <a:latin typeface="Palatino Linotype" panose="02040502050505030304" pitchFamily="18" charset="0"/>
              </a:rPr>
              <a:t>age</a:t>
            </a:r>
            <a:r>
              <a:rPr lang="en-US" sz="2000" dirty="0">
                <a:latin typeface="Palatino Linotype" panose="02040502050505030304" pitchFamily="18" charset="0"/>
              </a:rPr>
              <a:t>:INT)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886040" cy="738664"/>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In database management systems, </a:t>
            </a:r>
            <a:r>
              <a:rPr lang="en-US" sz="2000" b="1" i="0" dirty="0">
                <a:solidFill>
                  <a:srgbClr val="374151"/>
                </a:solidFill>
                <a:effectLst/>
                <a:latin typeface="Palatino Linotype" panose="02040502050505030304" pitchFamily="18" charset="0"/>
              </a:rPr>
              <a:t>null</a:t>
            </a:r>
            <a:r>
              <a:rPr lang="en-US" sz="2000" b="0" i="0" dirty="0">
                <a:solidFill>
                  <a:srgbClr val="374151"/>
                </a:solidFill>
                <a:effectLst/>
                <a:latin typeface="Palatino Linotype" panose="02040502050505030304" pitchFamily="18" charset="0"/>
              </a:rPr>
              <a:t> (</a:t>
            </a:r>
            <a:r>
              <a:rPr lang="en-US" sz="2200" b="1" i="1" dirty="0">
                <a:solidFill>
                  <a:srgbClr val="7E007E"/>
                </a:solidFill>
                <a:effectLst/>
                <a:latin typeface="Palatino Linotype" panose="02040502050505030304" pitchFamily="18" charset="0"/>
              </a:rPr>
              <a:t>absence of a value</a:t>
            </a:r>
            <a:r>
              <a:rPr lang="en-US" sz="2000" b="0" i="0" dirty="0">
                <a:solidFill>
                  <a:srgbClr val="374151"/>
                </a:solidFill>
                <a:effectLst/>
                <a:latin typeface="Palatino Linotype" panose="02040502050505030304" pitchFamily="18" charset="0"/>
              </a:rPr>
              <a:t>) is used to represent </a:t>
            </a:r>
            <a:r>
              <a:rPr lang="en-US" sz="2000" b="1" i="0" dirty="0">
                <a:solidFill>
                  <a:srgbClr val="374151"/>
                </a:solidFill>
                <a:effectLst/>
                <a:latin typeface="Palatino Linotype" panose="02040502050505030304" pitchFamily="18" charset="0"/>
              </a:rPr>
              <a:t>missing</a:t>
            </a:r>
            <a:r>
              <a:rPr lang="en-US" sz="2000" b="0" i="0" dirty="0">
                <a:solidFill>
                  <a:srgbClr val="374151"/>
                </a:solidFill>
                <a:effectLst/>
                <a:latin typeface="Palatino Linotype" panose="02040502050505030304" pitchFamily="18" charset="0"/>
              </a:rPr>
              <a:t> or </a:t>
            </a:r>
            <a:r>
              <a:rPr lang="en-US" sz="2000" b="1" i="0" dirty="0">
                <a:solidFill>
                  <a:srgbClr val="374151"/>
                </a:solidFill>
                <a:effectLst/>
                <a:latin typeface="Palatino Linotype" panose="02040502050505030304" pitchFamily="18" charset="0"/>
              </a:rPr>
              <a:t>unknown</a:t>
            </a:r>
            <a:r>
              <a:rPr lang="en-US" sz="2000" b="0" i="0" dirty="0">
                <a:solidFill>
                  <a:srgbClr val="374151"/>
                </a:solidFill>
                <a:effectLst/>
                <a:latin typeface="Palatino Linotype" panose="02040502050505030304" pitchFamily="18" charset="0"/>
              </a:rPr>
              <a:t> data in a table column. </a:t>
            </a:r>
            <a:endParaRPr lang="en-IN" sz="2000"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null</a:t>
              </a:r>
              <a:endParaRPr lang="en-IN" b="1"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i="1" dirty="0">
                <a:solidFill>
                  <a:schemeClr val="bg1">
                    <a:lumMod val="50000"/>
                  </a:schemeClr>
                </a:solidFill>
                <a:latin typeface="Liberation Mono"/>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i="1" dirty="0">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i="1" dirty="0">
                <a:solidFill>
                  <a:schemeClr val="bg1">
                    <a:lumMod val="50000"/>
                  </a:schemeClr>
                </a:solidFill>
                <a:latin typeface="Liberation Mono"/>
              </a:rPr>
              <a:t>"Standard Price"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latin typeface="Liberation Mono"/>
                <a:cs typeface="Arial" panose="020B0604020202020204" pitchFamily="34" charset="0"/>
              </a:rPr>
              <a:t>) AS </a:t>
            </a:r>
            <a:r>
              <a:rPr lang="en-US" i="1" dirty="0">
                <a:solidFill>
                  <a:schemeClr val="bg1">
                    <a:lumMod val="50000"/>
                  </a:schemeClr>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5" name="TextBox 4">
            <a:extLst>
              <a:ext uri="{FF2B5EF4-FFF2-40B4-BE49-F238E27FC236}">
                <a16:creationId xmlns:a16="http://schemas.microsoft.com/office/drawing/2014/main" id="{BB3C7472-8E10-15CC-9244-D6480E566943}"/>
              </a:ext>
            </a:extLst>
          </p:cNvPr>
          <p:cNvSpPr txBox="1"/>
          <p:nvPr/>
        </p:nvSpPr>
        <p:spPr>
          <a:xfrm>
            <a:off x="399940" y="5877272"/>
            <a:ext cx="1138469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MIN</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job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'manager'</a:t>
            </a:r>
            <a:r>
              <a:rPr lang="en-IN" dirty="0">
                <a:latin typeface="Liberation Mono"/>
              </a:rPr>
              <a:t> </a:t>
            </a:r>
            <a:r>
              <a:rPr lang="en-IN" dirty="0">
                <a:solidFill>
                  <a:srgbClr val="DB7BC9"/>
                </a:solidFill>
                <a:latin typeface="Liberation Mono"/>
              </a:rPr>
              <a:t>THEN</a:t>
            </a:r>
            <a:r>
              <a:rPr lang="en-IN" dirty="0">
                <a:latin typeface="Liberation Mono"/>
              </a:rPr>
              <a:t> sal </a:t>
            </a:r>
            <a:r>
              <a:rPr lang="en-IN" dirty="0">
                <a:solidFill>
                  <a:srgbClr val="DB7BC9"/>
                </a:solidFill>
                <a:latin typeface="Liberation Mono"/>
              </a:rPr>
              <a:t>END</a:t>
            </a:r>
            <a:r>
              <a:rPr lang="en-IN" dirty="0">
                <a:latin typeface="Liberation Mono"/>
              </a:rPr>
              <a:t>)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1286054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a:t>
            </a:r>
            <a:r>
              <a:rPr lang="en-IN" i="1" dirty="0">
                <a:solidFill>
                  <a:schemeClr val="bg1">
                    <a:lumMod val="50000"/>
                  </a:schemeClr>
                </a:solidFill>
                <a:latin typeface="Liberation Mono"/>
              </a:rPr>
              <a:t>R1</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 </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DT1</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R2</a:t>
            </a:r>
            <a:r>
              <a:rPr lang="en-IN" dirty="0">
                <a:solidFill>
                  <a:schemeClr val="tx1">
                    <a:lumMod val="85000"/>
                    <a:lumOff val="15000"/>
                  </a:schemeClr>
                </a:solidFill>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latin typeface="Liberation Mono"/>
                <a:ea typeface="Times New Roman" panose="02020603050405020304" pitchFamily="18" charset="0"/>
              </a:rPr>
              <a:t>(</a:t>
            </a:r>
            <a:r>
              <a:rPr lang="en-IN" i="1" dirty="0">
                <a:solidFill>
                  <a:schemeClr val="bg1">
                    <a:lumMod val="50000"/>
                  </a:schemeClr>
                </a:solidFill>
                <a:latin typeface="Liberation Mono"/>
              </a:rPr>
              <a:t>R1</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ea typeface="Times New Roman" panose="02020603050405020304" pitchFamily="18" charset="0"/>
              </a:rPr>
              <a:t>(job) </a:t>
            </a:r>
            <a:r>
              <a:rPr lang="en-IN" i="1" dirty="0">
                <a:solidFill>
                  <a:schemeClr val="bg1">
                    <a:lumMod val="50000"/>
                  </a:schemeClr>
                </a:solidFill>
                <a:latin typeface="Liberation Mono"/>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 </a:t>
            </a:r>
            <a:r>
              <a:rPr lang="en-IN" i="1" dirty="0">
                <a:solidFill>
                  <a:schemeClr val="bg1">
                    <a:lumMod val="50000"/>
                  </a:schemeClr>
                </a:solidFill>
                <a:latin typeface="Liberation Mono"/>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DT</a:t>
            </a:r>
            <a:endParaRPr lang="en-IN" i="1" dirty="0">
              <a:solidFill>
                <a:schemeClr val="bg1">
                  <a:lumMod val="50000"/>
                </a:schemeClr>
              </a:solidFill>
              <a:latin typeface="Liberation Mono"/>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 name, </a:t>
            </a:r>
            <a:r>
              <a:rPr lang="en-US" sz="2000" dirty="0">
                <a:latin typeface="Liberation Mono"/>
              </a:rPr>
              <a:t>. . .</a:t>
            </a:r>
            <a:r>
              <a:rPr lang="en-US" sz="2000" dirty="0">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latin typeface="Liberation Mono"/>
                </a:rPr>
                <a:t>(column1)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a:t>
              </a:r>
              <a:r>
                <a:rPr lang="en-US" dirty="0">
                  <a:latin typeface="Liberation Mono"/>
                </a:rPr>
                <a:t>column1)</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a:t>
              </a:r>
              <a:r>
                <a:rPr lang="en-US" i="1" dirty="0">
                  <a:solidFill>
                    <a:schemeClr val="bg1">
                      <a:lumMod val="50000"/>
                    </a:schemeClr>
                  </a:solidFill>
                  <a:latin typeface="Liberation Mono"/>
                </a:rPr>
                <a:t>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CFD2-737A-F92D-2452-6FEB207103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B89019-EE09-70B5-3D60-027552A2B30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43FA6962-20E0-B382-C918-A0A663CA7FA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13" name="TextBox 12">
            <a:extLst>
              <a:ext uri="{FF2B5EF4-FFF2-40B4-BE49-F238E27FC236}">
                <a16:creationId xmlns:a16="http://schemas.microsoft.com/office/drawing/2014/main" id="{9ABB7DAA-1761-D4A6-4586-0D4278C48106}"/>
              </a:ext>
            </a:extLst>
          </p:cNvPr>
          <p:cNvSpPr txBox="1"/>
          <p:nvPr/>
        </p:nvSpPr>
        <p:spPr>
          <a:xfrm>
            <a:off x="317731" y="1052736"/>
            <a:ext cx="11538114" cy="221599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 Employee"</a:t>
            </a:r>
            <a:r>
              <a:rPr lang="en-IN" dirty="0">
                <a:latin typeface="Liberation Mono"/>
              </a:rPr>
              <a:t>, </a:t>
            </a:r>
            <a:r>
              <a:rPr lang="en-IN" dirty="0">
                <a:solidFill>
                  <a:srgbClr val="DD4A68"/>
                </a:solidFill>
                <a:latin typeface="Liberation Mono"/>
              </a:rPr>
              <a:t>DENSE_RANK()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dirty="0">
                <a:solidFill>
                  <a:srgbClr val="0077AA"/>
                </a:solidFill>
                <a:latin typeface="Liberation Mono"/>
              </a:rPr>
              <a:t>DESC</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`First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`Last Employee`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DD4A68"/>
                </a:solidFill>
                <a:latin typeface="Liberation Mono"/>
              </a:rPr>
              <a:t>SUM</a:t>
            </a:r>
            <a:r>
              <a:rPr lang="en-US" dirty="0">
                <a:latin typeface="Liberation Mono"/>
              </a:rPr>
              <a:t>(total)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custid, total,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total </a:t>
            </a:r>
            <a:r>
              <a:rPr lang="en-US" dirty="0">
                <a:solidFill>
                  <a:srgbClr val="0077AA"/>
                </a:solidFill>
                <a:latin typeface="Liberation Mono"/>
              </a:rPr>
              <a:t>DESC</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B050"/>
                </a:solidFill>
                <a:latin typeface="Liberation Mono"/>
              </a:rPr>
              <a:t>// SUM of first two orders.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ordid, custid, orderdate, total, </a:t>
            </a:r>
            <a:r>
              <a:rPr lang="en-US" dirty="0">
                <a:solidFill>
                  <a:srgbClr val="DD4A68"/>
                </a:solidFill>
                <a:latin typeface="Liberation Mono"/>
              </a:rPr>
              <a:t>DENSE_RANK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ordid)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ord)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//First order of every customers</a:t>
            </a:r>
          </a:p>
        </p:txBody>
      </p:sp>
      <p:sp>
        <p:nvSpPr>
          <p:cNvPr id="5" name="TextBox 4">
            <a:extLst>
              <a:ext uri="{FF2B5EF4-FFF2-40B4-BE49-F238E27FC236}">
                <a16:creationId xmlns:a16="http://schemas.microsoft.com/office/drawing/2014/main" id="{608DE2A9-6859-338A-F292-B57D8ECAF9BD}"/>
              </a:ext>
            </a:extLst>
          </p:cNvPr>
          <p:cNvSpPr txBox="1"/>
          <p:nvPr/>
        </p:nvSpPr>
        <p:spPr>
          <a:xfrm>
            <a:off x="317731" y="5205099"/>
            <a:ext cx="1153811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ename, t1.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job, hiredate,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a:t>
            </a:r>
            <a:r>
              <a:rPr lang="en-IN" i="1" dirty="0">
                <a:solidFill>
                  <a:schemeClr val="bg1">
                    <a:lumMod val="50000"/>
                  </a:schemeClr>
                </a:solidFill>
                <a:latin typeface="Liberation Mono"/>
              </a:rPr>
              <a:t>"First</a:t>
            </a:r>
            <a:r>
              <a:rPr lang="en-IN" dirty="0">
                <a:latin typeface="Liberation Mono"/>
              </a:rPr>
              <a:t> </a:t>
            </a:r>
            <a:r>
              <a:rPr lang="en-IN" i="1" dirty="0">
                <a:solidFill>
                  <a:schemeClr val="bg1">
                    <a:lumMod val="50000"/>
                  </a:schemeClr>
                </a:solidFill>
                <a:latin typeface="Liberation Mono"/>
              </a:rPr>
              <a:t>Employee",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job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hiredate DESC) </a:t>
            </a:r>
            <a:r>
              <a:rPr lang="en-IN" i="1" dirty="0">
                <a:solidFill>
                  <a:schemeClr val="bg1">
                    <a:lumMod val="50000"/>
                  </a:schemeClr>
                </a:solidFill>
                <a:latin typeface="Liberation Mono"/>
              </a:rPr>
              <a:t>"Last Employee"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job, 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 t1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`First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OR</a:t>
            </a:r>
            <a:r>
              <a:rPr lang="en-IN" dirty="0">
                <a:latin typeface="Liberation Mono"/>
              </a:rPr>
              <a:t> </a:t>
            </a:r>
            <a:r>
              <a:rPr lang="en-IN" i="1" dirty="0">
                <a:solidFill>
                  <a:schemeClr val="bg1">
                    <a:lumMod val="50000"/>
                  </a:schemeClr>
                </a:solidFill>
                <a:latin typeface="Liberation Mono"/>
              </a:rPr>
              <a:t>`Last Employee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emp </a:t>
            </a:r>
            <a:r>
              <a:rPr lang="en-IN" dirty="0">
                <a:solidFill>
                  <a:srgbClr val="0077AA"/>
                </a:solidFill>
                <a:latin typeface="Liberation Mono"/>
              </a:rPr>
              <a:t>WHERE</a:t>
            </a:r>
            <a:r>
              <a:rPr lang="en-IN" dirty="0">
                <a:latin typeface="Liberation Mono"/>
              </a:rPr>
              <a:t> (t1.job, t1.hiredate) </a:t>
            </a:r>
            <a:r>
              <a:rPr lang="en-IN" dirty="0">
                <a:solidFill>
                  <a:schemeClr val="accent5">
                    <a:lumMod val="75000"/>
                  </a:schemeClr>
                </a:solidFill>
                <a:latin typeface="Liberation Mono"/>
              </a:rPr>
              <a:t>=</a:t>
            </a:r>
            <a:r>
              <a:rPr lang="en-IN" dirty="0">
                <a:latin typeface="Liberation Mono"/>
              </a:rPr>
              <a:t> (emp.job, emp.hiredate)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job, hiredate;</a:t>
            </a:r>
          </a:p>
        </p:txBody>
      </p:sp>
    </p:spTree>
    <p:extLst>
      <p:ext uri="{BB962C8B-B14F-4D97-AF65-F5344CB8AC3E}">
        <p14:creationId xmlns:p14="http://schemas.microsoft.com/office/powerpoint/2010/main" val="38142752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50C8-5845-9895-CAAE-CBA06EA349C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4DBC405-F4A7-ABA0-C2E9-8EF143734FD4}"/>
              </a:ext>
            </a:extLst>
          </p:cNvPr>
          <p:cNvGraphicFramePr>
            <a:graphicFrameLocks noGrp="1"/>
          </p:cNvGraphicFramePr>
          <p:nvPr>
            <p:extLst>
              <p:ext uri="{D42A27DB-BD31-4B8C-83A1-F6EECF244321}">
                <p14:modId xmlns:p14="http://schemas.microsoft.com/office/powerpoint/2010/main" val="3457753365"/>
              </p:ext>
            </p:extLst>
          </p:nvPr>
        </p:nvGraphicFramePr>
        <p:xfrm>
          <a:off x="130000" y="1448792"/>
          <a:ext cx="4885880" cy="3566160"/>
        </p:xfrm>
        <a:graphic>
          <a:graphicData uri="http://schemas.openxmlformats.org/drawingml/2006/table">
            <a:tbl>
              <a:tblPr firstRow="1" bandRow="1">
                <a:tableStyleId>{5940675A-B579-460E-94D1-54222C63F5DA}</a:tableStyleId>
              </a:tblPr>
              <a:tblGrid>
                <a:gridCol w="565400">
                  <a:extLst>
                    <a:ext uri="{9D8B030D-6E8A-4147-A177-3AD203B41FA5}">
                      <a16:colId xmlns:a16="http://schemas.microsoft.com/office/drawing/2014/main" val="928063234"/>
                    </a:ext>
                  </a:extLst>
                </a:gridCol>
                <a:gridCol w="1512168">
                  <a:extLst>
                    <a:ext uri="{9D8B030D-6E8A-4147-A177-3AD203B41FA5}">
                      <a16:colId xmlns:a16="http://schemas.microsoft.com/office/drawing/2014/main" val="790049539"/>
                    </a:ext>
                  </a:extLst>
                </a:gridCol>
                <a:gridCol w="720080">
                  <a:extLst>
                    <a:ext uri="{9D8B030D-6E8A-4147-A177-3AD203B41FA5}">
                      <a16:colId xmlns:a16="http://schemas.microsoft.com/office/drawing/2014/main" val="2378467123"/>
                    </a:ext>
                  </a:extLst>
                </a:gridCol>
                <a:gridCol w="792088">
                  <a:extLst>
                    <a:ext uri="{9D8B030D-6E8A-4147-A177-3AD203B41FA5}">
                      <a16:colId xmlns:a16="http://schemas.microsoft.com/office/drawing/2014/main" val="3774136111"/>
                    </a:ext>
                  </a:extLst>
                </a:gridCol>
                <a:gridCol w="1296144">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City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population</a:t>
                      </a:r>
                      <a:endParaRPr lang="en-IN" sz="18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extLst>
                  <a:ext uri="{0D108BD9-81ED-4DB2-BD59-A6C34878D82A}">
                    <a16:rowId xmlns:a16="http://schemas.microsoft.com/office/drawing/2014/main" val="3858505310"/>
                  </a:ext>
                </a:extLst>
              </a:tr>
              <a:tr h="370840">
                <a:tc>
                  <a:txBody>
                    <a:bodyPr/>
                    <a:lstStyle/>
                    <a:p>
                      <a:pPr algn="l"/>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Surat</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Vadodara</a:t>
                      </a:r>
                    </a:p>
                  </a:txBody>
                  <a:tcPr anchor="ctr"/>
                </a:tc>
                <a:tc>
                  <a:txBody>
                    <a:bodyPr/>
                    <a:lstStyle/>
                    <a:p>
                      <a:pPr algn="r"/>
                      <a:r>
                        <a:rPr lang="en-IN" sz="1800" dirty="0">
                          <a:latin typeface="Arial" panose="020B0604020202020204" pitchFamily="34" charset="0"/>
                          <a:cs typeface="Arial" panose="020B0604020202020204" pitchFamily="34" charset="0"/>
                        </a:rPr>
                        <a:t>220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2233000</a:t>
                      </a:r>
                    </a:p>
                  </a:txBody>
                  <a:tcPr anchor="ctr"/>
                </a:tc>
                <a:extLst>
                  <a:ext uri="{0D108BD9-81ED-4DB2-BD59-A6C34878D82A}">
                    <a16:rowId xmlns:a16="http://schemas.microsoft.com/office/drawing/2014/main" val="3357013405"/>
                  </a:ext>
                </a:extLst>
              </a:tr>
              <a:tr h="370840">
                <a:tc>
                  <a:txBody>
                    <a:bodyPr/>
                    <a:lstStyle/>
                    <a:p>
                      <a:pPr algn="l"/>
                      <a:r>
                        <a:rPr lang="en-US" sz="1800" dirty="0">
                          <a:latin typeface="Arial" panose="020B0604020202020204" pitchFamily="34" charset="0"/>
                          <a:cs typeface="Arial" panose="020B0604020202020204" pitchFamily="34" charset="0"/>
                        </a:rPr>
                        <a:t>4</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Rajkot</a:t>
                      </a:r>
                    </a:p>
                  </a:txBody>
                  <a:tcPr anchor="ctr"/>
                </a:tc>
                <a:tc>
                  <a:txBody>
                    <a:bodyPr/>
                    <a:lstStyle/>
                    <a:p>
                      <a:pPr algn="r"/>
                      <a:r>
                        <a:rPr lang="en-IN" sz="1800" dirty="0">
                          <a:latin typeface="Arial" panose="020B0604020202020204" pitchFamily="34" charset="0"/>
                          <a:cs typeface="Arial" panose="020B0604020202020204" pitchFamily="34" charset="0"/>
                        </a:rPr>
                        <a:t>170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1934000</a:t>
                      </a:r>
                    </a:p>
                  </a:txBody>
                  <a:tcPr anchor="ctr"/>
                </a:tc>
                <a:extLst>
                  <a:ext uri="{0D108BD9-81ED-4DB2-BD59-A6C34878D82A}">
                    <a16:rowId xmlns:a16="http://schemas.microsoft.com/office/drawing/2014/main" val="621527498"/>
                  </a:ext>
                </a:extLst>
              </a:tr>
              <a:tr h="370840">
                <a:tc>
                  <a:txBody>
                    <a:bodyPr/>
                    <a:lstStyle/>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p>
                    <a:p>
                      <a:pPr algn="ctr"/>
                      <a:r>
                        <a:rPr lang="en-US" sz="2400" b="1" dirty="0">
                          <a:latin typeface="Arial" panose="020B0604020202020204" pitchFamily="34" charset="0"/>
                          <a:cs typeface="Arial" panose="020B0604020202020204" pitchFamily="34" charset="0"/>
                        </a:rPr>
                        <a:t>.</a:t>
                      </a:r>
                      <a:endParaRPr lang="en-IN" sz="24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l"/>
                      <a:r>
                        <a:rPr lang="en-US" sz="1800" dirty="0">
                          <a:latin typeface="Arial" panose="020B0604020202020204" pitchFamily="34" charset="0"/>
                          <a:cs typeface="Arial" panose="020B0604020202020204" pitchFamily="34" charset="0"/>
                        </a:rPr>
                        <a:t>31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err="1">
                          <a:latin typeface="Arial" panose="020B0604020202020204" pitchFamily="34" charset="0"/>
                          <a:cs typeface="Arial" panose="020B0604020202020204" pitchFamily="34" charset="0"/>
                        </a:rPr>
                        <a:t>Deesa</a:t>
                      </a:r>
                      <a:endParaRPr lang="en-IN" sz="1800" dirty="0">
                        <a:latin typeface="Arial" panose="020B0604020202020204" pitchFamily="34" charset="0"/>
                        <a:cs typeface="Arial" panose="020B0604020202020204" pitchFamily="34" charset="0"/>
                      </a:endParaRPr>
                    </a:p>
                  </a:txBody>
                  <a:tcPr anchor="ctr"/>
                </a:tc>
                <a:tc>
                  <a:txBody>
                    <a:bodyPr/>
                    <a:lstStyle/>
                    <a:p>
                      <a:pPr algn="r"/>
                      <a:r>
                        <a:rPr lang="en-US" sz="1800" dirty="0">
                          <a:latin typeface="Arial" panose="020B0604020202020204" pitchFamily="34" charset="0"/>
                          <a:cs typeface="Arial" panose="020B0604020202020204" pitchFamily="34" charset="0"/>
                        </a:rPr>
                        <a:t>20</a:t>
                      </a:r>
                      <a:endParaRPr lang="en-IN" sz="18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111160</a:t>
                      </a:r>
                    </a:p>
                  </a:txBody>
                  <a:tcPr anchor="ctr"/>
                </a:tc>
                <a:extLst>
                  <a:ext uri="{0D108BD9-81ED-4DB2-BD59-A6C34878D82A}">
                    <a16:rowId xmlns:a16="http://schemas.microsoft.com/office/drawing/2014/main" val="2581603051"/>
                  </a:ext>
                </a:extLst>
              </a:tr>
            </a:tbl>
          </a:graphicData>
        </a:graphic>
      </p:graphicFrame>
      <p:sp>
        <p:nvSpPr>
          <p:cNvPr id="4" name="TextBox 3">
            <a:extLst>
              <a:ext uri="{FF2B5EF4-FFF2-40B4-BE49-F238E27FC236}">
                <a16:creationId xmlns:a16="http://schemas.microsoft.com/office/drawing/2014/main" id="{048D2FAA-7169-1097-563A-EA10C156A786}"/>
              </a:ext>
            </a:extLst>
          </p:cNvPr>
          <p:cNvSpPr txBox="1"/>
          <p:nvPr/>
        </p:nvSpPr>
        <p:spPr>
          <a:xfrm>
            <a:off x="119336" y="961103"/>
            <a:ext cx="2520281" cy="400110"/>
          </a:xfrm>
          <a:prstGeom prst="rect">
            <a:avLst/>
          </a:prstGeom>
          <a:noFill/>
        </p:spPr>
        <p:txBody>
          <a:bodyPr wrap="square">
            <a:spAutoFit/>
          </a:bodyPr>
          <a:lstStyle/>
          <a:p>
            <a:r>
              <a:rPr lang="en-IN" sz="2000" b="1" dirty="0">
                <a:latin typeface="Liberation Mono"/>
              </a:rPr>
              <a:t>Table:- population</a:t>
            </a:r>
            <a:endParaRPr lang="en-IN" sz="2000" b="1" dirty="0"/>
          </a:p>
        </p:txBody>
      </p:sp>
      <p:sp>
        <p:nvSpPr>
          <p:cNvPr id="5" name="Rectangle 4">
            <a:extLst>
              <a:ext uri="{FF2B5EF4-FFF2-40B4-BE49-F238E27FC236}">
                <a16:creationId xmlns:a16="http://schemas.microsoft.com/office/drawing/2014/main" id="{5A68DAEF-E59B-02EC-FB97-B8C0084DFD0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top 3 densely populated cities.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2FCD185-D78E-2A7F-3C1C-A9C94F4F8D3D}"/>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BC96DCE3-CD5A-D3A5-250E-EA5B51428308}"/>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59B9CB-A1DD-7834-3FDA-5890E9931CFB}"/>
              </a:ext>
            </a:extLst>
          </p:cNvPr>
          <p:cNvSpPr txBox="1"/>
          <p:nvPr/>
        </p:nvSpPr>
        <p:spPr>
          <a:xfrm>
            <a:off x="130000" y="5374957"/>
            <a:ext cx="1178798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city, area, population,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Density, </a:t>
            </a:r>
            <a:r>
              <a:rPr lang="en-US" dirty="0">
                <a:solidFill>
                  <a:srgbClr val="DD4A68"/>
                </a:solidFill>
                <a:latin typeface="Liberation Mono"/>
              </a:rPr>
              <a:t>RANK</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population</a:t>
            </a:r>
            <a:r>
              <a:rPr lang="en-US" dirty="0">
                <a:solidFill>
                  <a:schemeClr val="accent5">
                    <a:lumMod val="75000"/>
                  </a:schemeClr>
                </a:solidFill>
                <a:latin typeface="Liberation Mono"/>
                <a:cs typeface="Arial" panose="020B0604020202020204" pitchFamily="34" charset="0"/>
              </a:rPr>
              <a:t>/</a:t>
            </a:r>
            <a:r>
              <a:rPr lang="en-US" dirty="0">
                <a:latin typeface="Liberation Mono"/>
              </a:rPr>
              <a:t>area desc) </a:t>
            </a:r>
            <a:r>
              <a:rPr lang="en-US" i="1" dirty="0">
                <a:solidFill>
                  <a:schemeClr val="bg1">
                    <a:lumMod val="50000"/>
                  </a:schemeClr>
                </a:solidFill>
                <a:latin typeface="Liberation Mono"/>
              </a:rPr>
              <a:t>rnk</a:t>
            </a:r>
            <a:r>
              <a:rPr lang="en-US" dirty="0">
                <a:latin typeface="Liberation Mono"/>
              </a:rPr>
              <a:t> </a:t>
            </a:r>
            <a:r>
              <a:rPr lang="en-US" dirty="0">
                <a:solidFill>
                  <a:srgbClr val="0077AA"/>
                </a:solidFill>
                <a:latin typeface="Liberation Mono"/>
              </a:rPr>
              <a:t>FROM</a:t>
            </a:r>
            <a:r>
              <a:rPr lang="en-US" dirty="0">
                <a:latin typeface="Liberation Mono"/>
              </a:rPr>
              <a:t> population) t1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rnk</a:t>
            </a:r>
            <a:r>
              <a:rPr lang="en-US" dirty="0">
                <a:latin typeface="Liberation Mono"/>
              </a:rPr>
              <a:t>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3</a:t>
            </a:r>
            <a:r>
              <a:rPr lang="en-US" dirty="0">
                <a:latin typeface="Liberation Mono"/>
              </a:rPr>
              <a:t>;</a:t>
            </a:r>
            <a:endParaRPr lang="en-IN" dirty="0">
              <a:latin typeface="Liberation Mono"/>
            </a:endParaRPr>
          </a:p>
        </p:txBody>
      </p:sp>
      <p:graphicFrame>
        <p:nvGraphicFramePr>
          <p:cNvPr id="13" name="Table 2">
            <a:extLst>
              <a:ext uri="{FF2B5EF4-FFF2-40B4-BE49-F238E27FC236}">
                <a16:creationId xmlns:a16="http://schemas.microsoft.com/office/drawing/2014/main" id="{EC6CABD4-A333-085B-C6A6-760A01AE7E73}"/>
              </a:ext>
            </a:extLst>
          </p:cNvPr>
          <p:cNvGraphicFramePr>
            <a:graphicFrameLocks noGrp="1"/>
          </p:cNvGraphicFramePr>
          <p:nvPr>
            <p:extLst>
              <p:ext uri="{D42A27DB-BD31-4B8C-83A1-F6EECF244321}">
                <p14:modId xmlns:p14="http://schemas.microsoft.com/office/powerpoint/2010/main" val="417492914"/>
              </p:ext>
            </p:extLst>
          </p:nvPr>
        </p:nvGraphicFramePr>
        <p:xfrm>
          <a:off x="5149408" y="1448792"/>
          <a:ext cx="6635224" cy="1483360"/>
        </p:xfrm>
        <a:graphic>
          <a:graphicData uri="http://schemas.openxmlformats.org/drawingml/2006/table">
            <a:tbl>
              <a:tblPr firstRow="1" bandRow="1">
                <a:tableStyleId>{5940675A-B579-460E-94D1-54222C63F5DA}</a:tableStyleId>
              </a:tblPr>
              <a:tblGrid>
                <a:gridCol w="1450648">
                  <a:extLst>
                    <a:ext uri="{9D8B030D-6E8A-4147-A177-3AD203B41FA5}">
                      <a16:colId xmlns:a16="http://schemas.microsoft.com/office/drawing/2014/main" val="928063234"/>
                    </a:ext>
                  </a:extLst>
                </a:gridCol>
                <a:gridCol w="937425">
                  <a:extLst>
                    <a:ext uri="{9D8B030D-6E8A-4147-A177-3AD203B41FA5}">
                      <a16:colId xmlns:a16="http://schemas.microsoft.com/office/drawing/2014/main" val="790049539"/>
                    </a:ext>
                  </a:extLst>
                </a:gridCol>
                <a:gridCol w="1510847">
                  <a:extLst>
                    <a:ext uri="{9D8B030D-6E8A-4147-A177-3AD203B41FA5}">
                      <a16:colId xmlns:a16="http://schemas.microsoft.com/office/drawing/2014/main" val="2378467123"/>
                    </a:ext>
                  </a:extLst>
                </a:gridCol>
                <a:gridCol w="1656184">
                  <a:extLst>
                    <a:ext uri="{9D8B030D-6E8A-4147-A177-3AD203B41FA5}">
                      <a16:colId xmlns:a16="http://schemas.microsoft.com/office/drawing/2014/main" val="3774136111"/>
                    </a:ext>
                  </a:extLst>
                </a:gridCol>
                <a:gridCol w="1080120">
                  <a:extLst>
                    <a:ext uri="{9D8B030D-6E8A-4147-A177-3AD203B41FA5}">
                      <a16:colId xmlns:a16="http://schemas.microsoft.com/office/drawing/2014/main" val="2642742487"/>
                    </a:ext>
                  </a:extLst>
                </a:gridCol>
              </a:tblGrid>
              <a:tr h="370840">
                <a:tc>
                  <a:txBody>
                    <a:bodyPr/>
                    <a:lstStyle/>
                    <a:p>
                      <a:pPr algn="ctr"/>
                      <a:r>
                        <a:rPr lang="en-US" sz="1800" dirty="0">
                          <a:latin typeface="Arial" panose="020B0604020202020204" pitchFamily="34" charset="0"/>
                          <a:cs typeface="Arial" panose="020B0604020202020204" pitchFamily="34" charset="0"/>
                        </a:rPr>
                        <a:t>city</a:t>
                      </a:r>
                      <a:endParaRPr lang="en-IN" sz="1800"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area</a:t>
                      </a:r>
                    </a:p>
                  </a:txBody>
                  <a:tcPr>
                    <a:solidFill>
                      <a:srgbClr val="92D050"/>
                    </a:solidFill>
                  </a:tcPr>
                </a:tc>
                <a:tc>
                  <a:txBody>
                    <a:bodyPr/>
                    <a:lstStyle/>
                    <a:p>
                      <a:pPr algn="ctr"/>
                      <a:r>
                        <a:rPr lang="en-IN" sz="1800" dirty="0">
                          <a:latin typeface="Arial" panose="020B0604020202020204" pitchFamily="34" charset="0"/>
                          <a:cs typeface="Arial" panose="020B0604020202020204" pitchFamily="34" charset="0"/>
                        </a:rPr>
                        <a:t>population</a:t>
                      </a:r>
                    </a:p>
                  </a:txBody>
                  <a:tcPr>
                    <a:solidFill>
                      <a:srgbClr val="92D050"/>
                    </a:solidFill>
                  </a:tcPr>
                </a:tc>
                <a:tc>
                  <a:txBody>
                    <a:bodyPr/>
                    <a:lstStyle/>
                    <a:p>
                      <a:pPr algn="ctr"/>
                      <a:r>
                        <a:rPr kumimoji="0" lang="en-US" sz="1800" b="1" kern="1200" dirty="0">
                          <a:solidFill>
                            <a:schemeClr val="tx1"/>
                          </a:solidFill>
                          <a:latin typeface="Arial" panose="020B0604020202020204" pitchFamily="34" charset="0"/>
                          <a:ea typeface="+mn-ea"/>
                          <a:cs typeface="Arial" panose="020B0604020202020204" pitchFamily="34" charset="0"/>
                        </a:rPr>
                        <a:t>Density</a:t>
                      </a:r>
                      <a:endParaRPr kumimoji="0" lang="en-IN" sz="1800" b="1"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lang="en-US" sz="1800" b="1" dirty="0">
                          <a:latin typeface="Arial" panose="020B0604020202020204" pitchFamily="34" charset="0"/>
                          <a:cs typeface="Arial" panose="020B0604020202020204" pitchFamily="34" charset="0"/>
                        </a:rPr>
                        <a:t>rnk</a:t>
                      </a:r>
                      <a:endParaRPr lang="en-IN" sz="1800"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 Botad</a:t>
                      </a:r>
                    </a:p>
                  </a:txBody>
                  <a:tcPr anchor="ctr"/>
                </a:tc>
                <a:tc>
                  <a:txBody>
                    <a:bodyPr/>
                    <a:lstStyle/>
                    <a:p>
                      <a:pPr algn="r"/>
                      <a:r>
                        <a:rPr lang="en-IN" sz="1800" dirty="0">
                          <a:latin typeface="Arial" panose="020B0604020202020204" pitchFamily="34" charset="0"/>
                          <a:cs typeface="Arial" panose="020B0604020202020204" pitchFamily="34" charset="0"/>
                        </a:rPr>
                        <a:t> 10</a:t>
                      </a:r>
                    </a:p>
                  </a:txBody>
                  <a:tcPr anchor="ctr"/>
                </a:tc>
                <a:tc>
                  <a:txBody>
                    <a:bodyPr/>
                    <a:lstStyle/>
                    <a:p>
                      <a:pPr algn="r"/>
                      <a:r>
                        <a:rPr lang="en-IN" sz="1800" dirty="0">
                          <a:latin typeface="Arial" panose="020B0604020202020204" pitchFamily="34" charset="0"/>
                          <a:cs typeface="Arial" panose="020B0604020202020204" pitchFamily="34" charset="0"/>
                        </a:rPr>
                        <a:t> 169000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16900.0000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dirty="0">
                          <a:latin typeface="Arial" panose="020B0604020202020204" pitchFamily="34" charset="0"/>
                          <a:cs typeface="Arial" panose="020B0604020202020204" pitchFamily="34" charset="0"/>
                        </a:rPr>
                        <a:t>Surat</a:t>
                      </a:r>
                    </a:p>
                  </a:txBody>
                  <a:tcPr anchor="ctr"/>
                </a:tc>
                <a:tc>
                  <a:txBody>
                    <a:bodyPr/>
                    <a:lstStyle/>
                    <a:p>
                      <a:pPr algn="r"/>
                      <a:r>
                        <a:rPr lang="en-IN" sz="1800" dirty="0">
                          <a:latin typeface="Arial" panose="020B0604020202020204" pitchFamily="34" charset="0"/>
                          <a:cs typeface="Arial" panose="020B0604020202020204" pitchFamily="34" charset="0"/>
                        </a:rPr>
                        <a:t>462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7490000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16212.1212</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Ahmedabad</a:t>
                      </a:r>
                    </a:p>
                  </a:txBody>
                  <a:tcPr anchor="ctr"/>
                </a:tc>
                <a:tc>
                  <a:txBody>
                    <a:bodyPr/>
                    <a:lstStyle/>
                    <a:p>
                      <a:pPr algn="r"/>
                      <a:r>
                        <a:rPr lang="en-IN" sz="1800" dirty="0">
                          <a:latin typeface="Arial" panose="020B0604020202020204" pitchFamily="34" charset="0"/>
                          <a:cs typeface="Arial" panose="020B0604020202020204" pitchFamily="34" charset="0"/>
                        </a:rPr>
                        <a:t>530</a:t>
                      </a:r>
                    </a:p>
                  </a:txBody>
                  <a:tcPr anchor="ctr"/>
                </a:tc>
                <a:tc>
                  <a:txBody>
                    <a:bodyPr/>
                    <a:lstStyle/>
                    <a:p>
                      <a:pPr algn="r"/>
                      <a:r>
                        <a:rPr lang="en-IN" sz="1800" dirty="0">
                          <a:latin typeface="Arial" panose="020B0604020202020204" pitchFamily="34" charset="0"/>
                          <a:cs typeface="Arial" panose="020B0604020202020204" pitchFamily="34" charset="0"/>
                        </a:rPr>
                        <a:t>8253000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15571.6981</a:t>
                      </a:r>
                      <a:endParaRPr kumimoji="0" lang="en-IN" sz="1800" b="1"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bl>
          </a:graphicData>
        </a:graphic>
      </p:graphicFrame>
      <p:sp>
        <p:nvSpPr>
          <p:cNvPr id="14" name="TextBox 13">
            <a:extLst>
              <a:ext uri="{FF2B5EF4-FFF2-40B4-BE49-F238E27FC236}">
                <a16:creationId xmlns:a16="http://schemas.microsoft.com/office/drawing/2014/main" id="{C440DB3C-C442-B43B-9083-4AABF9BE57AC}"/>
              </a:ext>
            </a:extLst>
          </p:cNvPr>
          <p:cNvSpPr txBox="1"/>
          <p:nvPr/>
        </p:nvSpPr>
        <p:spPr>
          <a:xfrm>
            <a:off x="5221240" y="961103"/>
            <a:ext cx="2520281" cy="400110"/>
          </a:xfrm>
          <a:prstGeom prst="rect">
            <a:avLst/>
          </a:prstGeom>
          <a:noFill/>
        </p:spPr>
        <p:txBody>
          <a:bodyPr wrap="square">
            <a:spAutoFit/>
          </a:bodyPr>
          <a:lstStyle/>
          <a:p>
            <a:r>
              <a:rPr lang="en-IN" sz="2000" b="1" dirty="0">
                <a:latin typeface="Liberation Mono"/>
              </a:rPr>
              <a:t>output</a:t>
            </a:r>
            <a:endParaRPr lang="en-IN" sz="2000" b="1" dirty="0"/>
          </a:p>
        </p:txBody>
      </p:sp>
    </p:spTree>
    <p:extLst>
      <p:ext uri="{BB962C8B-B14F-4D97-AF65-F5344CB8AC3E}">
        <p14:creationId xmlns:p14="http://schemas.microsoft.com/office/powerpoint/2010/main" val="682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337-116A-ACB3-1391-78064283E0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E16D71C-56E9-69B5-2575-39D894E0069C}"/>
              </a:ext>
            </a:extLst>
          </p:cNvPr>
          <p:cNvGraphicFramePr>
            <a:graphicFrameLocks noGrp="1"/>
          </p:cNvGraphicFramePr>
          <p:nvPr>
            <p:extLst>
              <p:ext uri="{D42A27DB-BD31-4B8C-83A1-F6EECF244321}">
                <p14:modId xmlns:p14="http://schemas.microsoft.com/office/powerpoint/2010/main" val="2772204676"/>
              </p:ext>
            </p:extLst>
          </p:nvPr>
        </p:nvGraphicFramePr>
        <p:xfrm>
          <a:off x="274016" y="1448792"/>
          <a:ext cx="4237808" cy="3708400"/>
        </p:xfrm>
        <a:graphic>
          <a:graphicData uri="http://schemas.openxmlformats.org/drawingml/2006/table">
            <a:tbl>
              <a:tblPr firstRow="1" bandRow="1">
                <a:tableStyleId>{5940675A-B579-460E-94D1-54222C63F5DA}</a:tableStyleId>
              </a:tblPr>
              <a:tblGrid>
                <a:gridCol w="1357488">
                  <a:extLst>
                    <a:ext uri="{9D8B030D-6E8A-4147-A177-3AD203B41FA5}">
                      <a16:colId xmlns:a16="http://schemas.microsoft.com/office/drawing/2014/main" val="928063234"/>
                    </a:ext>
                  </a:extLst>
                </a:gridCol>
                <a:gridCol w="1619303">
                  <a:extLst>
                    <a:ext uri="{9D8B030D-6E8A-4147-A177-3AD203B41FA5}">
                      <a16:colId xmlns:a16="http://schemas.microsoft.com/office/drawing/2014/main" val="790049539"/>
                    </a:ext>
                  </a:extLst>
                </a:gridCol>
                <a:gridCol w="1261017">
                  <a:extLst>
                    <a:ext uri="{9D8B030D-6E8A-4147-A177-3AD203B41FA5}">
                      <a16:colId xmlns:a16="http://schemas.microsoft.com/office/drawing/2014/main" val="2378467123"/>
                    </a:ext>
                  </a:extLst>
                </a:gridCol>
              </a:tblGrid>
              <a:tr h="370840">
                <a:tc>
                  <a:txBody>
                    <a:bodyPr/>
                    <a:lstStyle/>
                    <a:p>
                      <a:pPr algn="ctr"/>
                      <a:r>
                        <a:rPr lang="en-US" sz="1800" dirty="0">
                          <a:latin typeface="Arial" panose="020B0604020202020204" pitchFamily="34" charset="0"/>
                          <a:cs typeface="Arial" panose="020B0604020202020204" pitchFamily="34" charset="0"/>
                        </a:rPr>
                        <a:t>Category</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SubCategory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Bingo</a:t>
                      </a:r>
                    </a:p>
                  </a:txBody>
                  <a:tcPr anchor="ctr"/>
                </a:tc>
                <a:tc>
                  <a:txBody>
                    <a:bodyPr/>
                    <a:lstStyle/>
                    <a:p>
                      <a:pPr algn="r"/>
                      <a:r>
                        <a:rPr lang="en-IN" sz="1800" dirty="0">
                          <a:latin typeface="Arial" panose="020B0604020202020204" pitchFamily="34" charset="0"/>
                          <a:cs typeface="Arial" panose="020B0604020202020204" pitchFamily="34" charset="0"/>
                        </a:rPr>
                        <a:t>10 </a:t>
                      </a:r>
                    </a:p>
                  </a:txBody>
                  <a:tcPr anchor="ctr"/>
                </a:tc>
                <a:extLst>
                  <a:ext uri="{0D108BD9-81ED-4DB2-BD59-A6C34878D82A}">
                    <a16:rowId xmlns:a16="http://schemas.microsoft.com/office/drawing/2014/main" val="3858505310"/>
                  </a:ext>
                </a:extLst>
              </a:tr>
              <a:tr h="370840">
                <a:tc>
                  <a:txBody>
                    <a:bodyPr/>
                    <a:lstStyle/>
                    <a:p>
                      <a:pPr algn="l"/>
                      <a:r>
                        <a:rPr lang="en-IN" sz="1800">
                          <a:latin typeface="Arial" panose="020B0604020202020204" pitchFamily="34" charset="0"/>
                          <a:cs typeface="Arial" panose="020B0604020202020204" pitchFamily="34" charset="0"/>
                        </a:rPr>
                        <a:t>Chips</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Lays</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r"/>
                      <a:r>
                        <a:rPr lang="en-IN" sz="1800" dirty="0">
                          <a:latin typeface="Arial" panose="020B0604020202020204" pitchFamily="34" charset="0"/>
                          <a:cs typeface="Arial" panose="020B0604020202020204" pitchFamily="34" charset="0"/>
                        </a:rPr>
                        <a:t>40</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l"/>
                      <a:r>
                        <a:rPr lang="en-IN" sz="1800" dirty="0">
                          <a:latin typeface="Arial" panose="020B0604020202020204" pitchFamily="34" charset="0"/>
                          <a:cs typeface="Arial" panose="020B0604020202020204" pitchFamily="34" charset="0"/>
                        </a:rPr>
                        <a:t>Chips</a:t>
                      </a:r>
                    </a:p>
                  </a:txBody>
                  <a:tcPr anchor="ctr"/>
                </a:tc>
                <a:tc>
                  <a:txBody>
                    <a:bodyPr/>
                    <a:lstStyle/>
                    <a:p>
                      <a:r>
                        <a:rPr lang="en-IN" sz="1800" dirty="0">
                          <a:latin typeface="Arial" panose="020B0604020202020204" pitchFamily="34" charset="0"/>
                          <a:cs typeface="Arial" panose="020B0604020202020204" pitchFamily="34" charset="0"/>
                        </a:rPr>
                        <a:t>Kurkure</a:t>
                      </a:r>
                    </a:p>
                  </a:txBody>
                  <a:tcPr anchor="ctr"/>
                </a:tc>
                <a:tc>
                  <a:txBody>
                    <a:bodyPr/>
                    <a:lstStyle/>
                    <a:p>
                      <a:pPr algn="r"/>
                      <a:r>
                        <a:rPr lang="en-IN" sz="1800" dirty="0">
                          <a:latin typeface="Arial" panose="020B0604020202020204" pitchFamily="34" charset="0"/>
                          <a:cs typeface="Arial" panose="020B0604020202020204" pitchFamily="34" charset="0"/>
                        </a:rPr>
                        <a:t>60</a:t>
                      </a:r>
                    </a:p>
                  </a:txBody>
                  <a:tcPr anchor="ctr"/>
                </a:tc>
                <a:extLst>
                  <a:ext uri="{0D108BD9-81ED-4DB2-BD59-A6C34878D82A}">
                    <a16:rowId xmlns:a16="http://schemas.microsoft.com/office/drawing/2014/main" val="3357013405"/>
                  </a:ext>
                </a:extLst>
              </a:tr>
              <a:tr h="370840">
                <a:tc>
                  <a:txBody>
                    <a:bodyPr/>
                    <a:lstStyle/>
                    <a:p>
                      <a:pPr algn="l"/>
                      <a:r>
                        <a:rPr lang="en-IN" sz="1800" dirty="0">
                          <a:latin typeface="Arial" panose="020B0604020202020204" pitchFamily="34" charset="0"/>
                          <a:cs typeface="Arial" panose="020B0604020202020204" pitchFamily="34" charset="0"/>
                        </a:rPr>
                        <a:t>Chocolate</a:t>
                      </a:r>
                    </a:p>
                  </a:txBody>
                  <a:tcPr anchor="ctr"/>
                </a:tc>
                <a:tc>
                  <a:txBody>
                    <a:bodyPr/>
                    <a:lstStyle/>
                    <a:p>
                      <a:r>
                        <a:rPr lang="en-IN" sz="1800" dirty="0">
                          <a:latin typeface="Arial" panose="020B0604020202020204" pitchFamily="34" charset="0"/>
                          <a:cs typeface="Arial" panose="020B0604020202020204" pitchFamily="34" charset="0"/>
                        </a:rPr>
                        <a:t>Dairy Milk</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621527498"/>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Five Star</a:t>
                      </a:r>
                    </a:p>
                  </a:txBody>
                  <a:tcPr anchor="ctr"/>
                </a:tc>
                <a:tc>
                  <a:txBody>
                    <a:bodyPr/>
                    <a:lstStyle/>
                    <a:p>
                      <a:pPr algn="r"/>
                      <a:r>
                        <a:rPr lang="en-IN" sz="1800" dirty="0">
                          <a:latin typeface="Arial" panose="020B0604020202020204" pitchFamily="34" charset="0"/>
                          <a:cs typeface="Arial" panose="020B0604020202020204" pitchFamily="34" charset="0"/>
                        </a:rPr>
                        <a:t>40</a:t>
                      </a:r>
                    </a:p>
                  </a:txBody>
                  <a:tcPr anchor="ctr"/>
                </a:tc>
                <a:extLst>
                  <a:ext uri="{0D108BD9-81ED-4DB2-BD59-A6C34878D82A}">
                    <a16:rowId xmlns:a16="http://schemas.microsoft.com/office/drawing/2014/main" val="2293820974"/>
                  </a:ext>
                </a:extLst>
              </a:tr>
              <a:tr h="370840">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Perk</a:t>
                      </a:r>
                    </a:p>
                  </a:txBody>
                  <a:tcPr anchor="ctr"/>
                </a:tc>
                <a:tc>
                  <a:txBody>
                    <a:bodyPr/>
                    <a:lstStyle/>
                    <a:p>
                      <a:pPr algn="r"/>
                      <a:r>
                        <a:rPr lang="en-IN" sz="1800" dirty="0">
                          <a:latin typeface="Arial" panose="020B0604020202020204" pitchFamily="34" charset="0"/>
                          <a:cs typeface="Arial" panose="020B0604020202020204" pitchFamily="34" charset="0"/>
                        </a:rPr>
                        <a:t>25</a:t>
                      </a:r>
                    </a:p>
                  </a:txBody>
                  <a:tcPr anchor="ctr"/>
                </a:tc>
                <a:extLst>
                  <a:ext uri="{0D108BD9-81ED-4DB2-BD59-A6C34878D82A}">
                    <a16:rowId xmlns:a16="http://schemas.microsoft.com/office/drawing/2014/main" val="2581603051"/>
                  </a:ext>
                </a:extLst>
              </a:tr>
              <a:tr h="370840">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Chocolate</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Munch</a:t>
                      </a:r>
                    </a:p>
                  </a:txBody>
                  <a:tcPr anchor="ctr"/>
                </a:tc>
                <a:tc>
                  <a:txBody>
                    <a:bodyPr/>
                    <a:lstStyle/>
                    <a:p>
                      <a:pPr algn="r"/>
                      <a:r>
                        <a:rPr lang="en-IN" sz="180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890128946"/>
                  </a:ext>
                </a:extLst>
              </a:tr>
              <a:tr h="370840">
                <a:tc>
                  <a:txBody>
                    <a:bodyPr/>
                    <a:lstStyle/>
                    <a:p>
                      <a:pPr algn="l"/>
                      <a:r>
                        <a:rPr lang="en-IN" sz="1800" dirty="0">
                          <a:latin typeface="Arial" panose="020B0604020202020204" pitchFamily="34" charset="0"/>
                          <a:cs typeface="Arial" panose="020B0604020202020204" pitchFamily="34" charset="0"/>
                        </a:rPr>
                        <a:t>Biscuits</a:t>
                      </a:r>
                    </a:p>
                  </a:txBody>
                  <a:tcPr anchor="ctr"/>
                </a:tc>
                <a:tc>
                  <a:txBody>
                    <a:bodyPr/>
                    <a:lstStyle/>
                    <a:p>
                      <a:r>
                        <a:rPr lang="en-IN" sz="1800" dirty="0">
                          <a:latin typeface="Arial" panose="020B0604020202020204" pitchFamily="34" charset="0"/>
                          <a:cs typeface="Arial" panose="020B0604020202020204" pitchFamily="34" charset="0"/>
                        </a:rPr>
                        <a:t>Oreo</a:t>
                      </a:r>
                    </a:p>
                  </a:txBody>
                  <a:tcPr anchor="ctr"/>
                </a:tc>
                <a:tc>
                  <a:txBody>
                    <a:bodyPr/>
                    <a:lstStyle/>
                    <a:p>
                      <a:pPr algn="r"/>
                      <a:r>
                        <a:rPr lang="en-IN" sz="1800" dirty="0">
                          <a:latin typeface="Arial" panose="020B0604020202020204" pitchFamily="34" charset="0"/>
                          <a:cs typeface="Arial" panose="020B0604020202020204" pitchFamily="34" charset="0"/>
                        </a:rPr>
                        <a:t>120</a:t>
                      </a:r>
                    </a:p>
                  </a:txBody>
                  <a:tcPr anchor="ctr"/>
                </a:tc>
                <a:extLst>
                  <a:ext uri="{0D108BD9-81ED-4DB2-BD59-A6C34878D82A}">
                    <a16:rowId xmlns:a16="http://schemas.microsoft.com/office/drawing/2014/main" val="2436298518"/>
                  </a:ext>
                </a:extLst>
              </a:tr>
              <a:tr h="370840">
                <a:tc>
                  <a:txBody>
                    <a:bodyPr/>
                    <a:lstStyle/>
                    <a:p>
                      <a:pPr algn="l"/>
                      <a:r>
                        <a:rPr lang="en-IN" sz="1800" dirty="0">
                          <a:latin typeface="Arial" panose="020B0604020202020204" pitchFamily="34" charset="0"/>
                          <a:cs typeface="Arial" panose="020B0604020202020204" pitchFamily="34" charset="0"/>
                        </a:rPr>
                        <a:t>Sauce</a:t>
                      </a:r>
                    </a:p>
                  </a:txBody>
                  <a:tcPr anchor="ctr"/>
                </a:tc>
                <a:tc>
                  <a:txBody>
                    <a:bodyPr/>
                    <a:lstStyle/>
                    <a:p>
                      <a:pPr algn="l"/>
                      <a:r>
                        <a:rPr lang="en-IN" sz="1800" dirty="0" err="1">
                          <a:latin typeface="Arial" panose="020B0604020202020204" pitchFamily="34" charset="0"/>
                          <a:cs typeface="Arial" panose="020B0604020202020204" pitchFamily="34" charset="0"/>
                        </a:rPr>
                        <a:t>Kissan</a:t>
                      </a:r>
                      <a:endParaRPr lang="en-IN" sz="1800" b="1" dirty="0">
                        <a:latin typeface="Arial" panose="020B0604020202020204" pitchFamily="34" charset="0"/>
                        <a:cs typeface="Arial" panose="020B0604020202020204" pitchFamily="34" charset="0"/>
                      </a:endParaRPr>
                    </a:p>
                  </a:txBody>
                  <a:tcPr anchor="ctr"/>
                </a:tc>
                <a:tc>
                  <a:txBody>
                    <a:bodyPr/>
                    <a:lstStyle/>
                    <a:p>
                      <a:pPr algn="r"/>
                      <a:r>
                        <a:rPr lang="en-IN" sz="1800" b="0" dirty="0">
                          <a:latin typeface="Arial" panose="020B0604020202020204" pitchFamily="34" charset="0"/>
                          <a:cs typeface="Arial" panose="020B0604020202020204" pitchFamily="34" charset="0"/>
                        </a:rPr>
                        <a:t>30</a:t>
                      </a:r>
                    </a:p>
                  </a:txBody>
                  <a:tcPr anchor="ctr"/>
                </a:tc>
                <a:extLst>
                  <a:ext uri="{0D108BD9-81ED-4DB2-BD59-A6C34878D82A}">
                    <a16:rowId xmlns:a16="http://schemas.microsoft.com/office/drawing/2014/main" val="3109882220"/>
                  </a:ext>
                </a:extLst>
              </a:tr>
            </a:tbl>
          </a:graphicData>
        </a:graphic>
      </p:graphicFrame>
      <p:sp>
        <p:nvSpPr>
          <p:cNvPr id="4" name="TextBox 3">
            <a:extLst>
              <a:ext uri="{FF2B5EF4-FFF2-40B4-BE49-F238E27FC236}">
                <a16:creationId xmlns:a16="http://schemas.microsoft.com/office/drawing/2014/main" id="{6399AE77-7F86-80AA-2294-7AFA235449D1}"/>
              </a:ext>
            </a:extLst>
          </p:cNvPr>
          <p:cNvSpPr txBox="1"/>
          <p:nvPr/>
        </p:nvSpPr>
        <p:spPr>
          <a:xfrm>
            <a:off x="263352" y="961103"/>
            <a:ext cx="2520281" cy="400110"/>
          </a:xfrm>
          <a:prstGeom prst="rect">
            <a:avLst/>
          </a:prstGeom>
          <a:noFill/>
        </p:spPr>
        <p:txBody>
          <a:bodyPr wrap="square">
            <a:spAutoFit/>
          </a:bodyPr>
          <a:lstStyle/>
          <a:p>
            <a:r>
              <a:rPr lang="en-IN" sz="2000" b="1" dirty="0">
                <a:latin typeface="Liberation Mono"/>
              </a:rPr>
              <a:t>Table:- category</a:t>
            </a:r>
            <a:endParaRPr lang="en-IN" sz="2000" b="1" dirty="0"/>
          </a:p>
        </p:txBody>
      </p:sp>
      <p:graphicFrame>
        <p:nvGraphicFramePr>
          <p:cNvPr id="8" name="Table 2">
            <a:extLst>
              <a:ext uri="{FF2B5EF4-FFF2-40B4-BE49-F238E27FC236}">
                <a16:creationId xmlns:a16="http://schemas.microsoft.com/office/drawing/2014/main" id="{98D8F560-5639-7EEE-2DC8-1398DD4BED57}"/>
              </a:ext>
            </a:extLst>
          </p:cNvPr>
          <p:cNvGraphicFramePr>
            <a:graphicFrameLocks noGrp="1"/>
          </p:cNvGraphicFramePr>
          <p:nvPr>
            <p:extLst>
              <p:ext uri="{D42A27DB-BD31-4B8C-83A1-F6EECF244321}">
                <p14:modId xmlns:p14="http://schemas.microsoft.com/office/powerpoint/2010/main" val="829955908"/>
              </p:ext>
            </p:extLst>
          </p:nvPr>
        </p:nvGraphicFramePr>
        <p:xfrm>
          <a:off x="5375920" y="1448792"/>
          <a:ext cx="6542065" cy="2225040"/>
        </p:xfrm>
        <a:graphic>
          <a:graphicData uri="http://schemas.openxmlformats.org/drawingml/2006/table">
            <a:tbl>
              <a:tblPr firstRow="1" bandRow="1">
                <a:tableStyleId>{5940675A-B579-460E-94D1-54222C63F5DA}</a:tableStyleId>
              </a:tblPr>
              <a:tblGrid>
                <a:gridCol w="1313755">
                  <a:extLst>
                    <a:ext uri="{9D8B030D-6E8A-4147-A177-3AD203B41FA5}">
                      <a16:colId xmlns:a16="http://schemas.microsoft.com/office/drawing/2014/main" val="928063234"/>
                    </a:ext>
                  </a:extLst>
                </a:gridCol>
                <a:gridCol w="1623895">
                  <a:extLst>
                    <a:ext uri="{9D8B030D-6E8A-4147-A177-3AD203B41FA5}">
                      <a16:colId xmlns:a16="http://schemas.microsoft.com/office/drawing/2014/main" val="790049539"/>
                    </a:ext>
                  </a:extLst>
                </a:gridCol>
                <a:gridCol w="1163631">
                  <a:extLst>
                    <a:ext uri="{9D8B030D-6E8A-4147-A177-3AD203B41FA5}">
                      <a16:colId xmlns:a16="http://schemas.microsoft.com/office/drawing/2014/main" val="2378467123"/>
                    </a:ext>
                  </a:extLst>
                </a:gridCol>
                <a:gridCol w="1220392">
                  <a:extLst>
                    <a:ext uri="{9D8B030D-6E8A-4147-A177-3AD203B41FA5}">
                      <a16:colId xmlns:a16="http://schemas.microsoft.com/office/drawing/2014/main" val="2596882509"/>
                    </a:ext>
                  </a:extLst>
                </a:gridCol>
                <a:gridCol w="1220392">
                  <a:extLst>
                    <a:ext uri="{9D8B030D-6E8A-4147-A177-3AD203B41FA5}">
                      <a16:colId xmlns:a16="http://schemas.microsoft.com/office/drawing/2014/main" val="273729120"/>
                    </a:ext>
                  </a:extLst>
                </a:gridCol>
              </a:tblGrid>
              <a:tr h="370840">
                <a:tc>
                  <a:txBody>
                    <a:bodyPr/>
                    <a:lstStyle/>
                    <a:p>
                      <a:pPr algn="ctr"/>
                      <a:r>
                        <a:rPr lang="en-US" sz="1800" b="1" dirty="0">
                          <a:latin typeface="Arial" panose="020B0604020202020204" pitchFamily="34" charset="0"/>
                          <a:cs typeface="Arial" panose="020B0604020202020204" pitchFamily="34" charset="0"/>
                        </a:rPr>
                        <a:t>Category</a:t>
                      </a:r>
                      <a:endParaRPr lang="en-IN" sz="1800"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SubCategory</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Top</a:t>
                      </a:r>
                    </a:p>
                  </a:txBody>
                  <a:tcPr>
                    <a:solidFill>
                      <a:srgbClr val="92D050"/>
                    </a:solidFill>
                  </a:tcPr>
                </a:tc>
                <a:tc>
                  <a:txBody>
                    <a:bodyPr/>
                    <a:lstStyle/>
                    <a:p>
                      <a:pPr algn="ctr"/>
                      <a:r>
                        <a:rPr lang="en-IN" sz="1800" b="1" dirty="0">
                          <a:latin typeface="Arial" panose="020B0604020202020204" pitchFamily="34" charset="0"/>
                          <a:cs typeface="Arial" panose="020B0604020202020204" pitchFamily="34" charset="0"/>
                        </a:rPr>
                        <a:t>cnt</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Biscuits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Oreo </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858505310"/>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Chips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Kurkure</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60</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1</a:t>
                      </a:r>
                    </a:p>
                  </a:txBody>
                  <a:tcPr anchor="ctr"/>
                </a:tc>
                <a:tc>
                  <a:txBody>
                    <a:bodyPr/>
                    <a:lstStyle/>
                    <a:p>
                      <a:pPr algn="r"/>
                      <a:r>
                        <a:rPr kumimoji="0" lang="en-IN" sz="1800" kern="1200" dirty="0">
                          <a:solidFill>
                            <a:srgbClr val="B212AA"/>
                          </a:solidFill>
                          <a:latin typeface="Arial" panose="020B0604020202020204" pitchFamily="34" charset="0"/>
                          <a:ea typeface="+mn-ea"/>
                          <a:cs typeface="Arial" panose="020B0604020202020204" pitchFamily="34" charset="0"/>
                        </a:rPr>
                        <a:t>3</a:t>
                      </a:r>
                    </a:p>
                  </a:txBody>
                  <a:tcPr anchor="ctr"/>
                </a:tc>
                <a:extLst>
                  <a:ext uri="{0D108BD9-81ED-4DB2-BD59-A6C34878D82A}">
                    <a16:rowId xmlns:a16="http://schemas.microsoft.com/office/drawing/2014/main" val="77675717"/>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Chips</a:t>
                      </a:r>
                    </a:p>
                  </a:txBody>
                  <a:tcPr anchor="ctr"/>
                </a:tc>
                <a:tc>
                  <a:txBody>
                    <a:bodyPr/>
                    <a:lstStyle/>
                    <a:p>
                      <a:r>
                        <a:rPr lang="en-US" sz="1800" dirty="0">
                          <a:solidFill>
                            <a:srgbClr val="B212AA"/>
                          </a:solidFill>
                          <a:latin typeface="Arial" panose="020B0604020202020204" pitchFamily="34" charset="0"/>
                          <a:cs typeface="Arial" panose="020B0604020202020204" pitchFamily="34" charset="0"/>
                        </a:rPr>
                        <a:t>Lays</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357013405"/>
                  </a:ext>
                </a:extLst>
              </a:tr>
              <a:tr h="370840">
                <a:tc>
                  <a:txBody>
                    <a:bodyPr/>
                    <a:lstStyle/>
                    <a:p>
                      <a:pPr algn="l"/>
                      <a:r>
                        <a:rPr lang="en-IN" sz="1800">
                          <a:solidFill>
                            <a:srgbClr val="B212AA"/>
                          </a:solidFill>
                          <a:latin typeface="Arial" panose="020B0604020202020204" pitchFamily="34" charset="0"/>
                          <a:cs typeface="Arial" panose="020B0604020202020204" pitchFamily="34" charset="0"/>
                        </a:rPr>
                        <a:t>Choclate</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Dairy Milk</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120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1</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621527498"/>
                  </a:ext>
                </a:extLst>
              </a:tr>
              <a:tr h="370840">
                <a:tc>
                  <a:txBody>
                    <a:bodyPr/>
                    <a:lstStyle/>
                    <a:p>
                      <a:pPr algn="l"/>
                      <a:r>
                        <a:rPr lang="en-IN" sz="1800" dirty="0">
                          <a:solidFill>
                            <a:srgbClr val="B212AA"/>
                          </a:solidFill>
                          <a:latin typeface="Arial" panose="020B0604020202020204" pitchFamily="34" charset="0"/>
                          <a:cs typeface="Arial" panose="020B0604020202020204" pitchFamily="34" charset="0"/>
                        </a:rPr>
                        <a:t>Chocolate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Five Star </a:t>
                      </a:r>
                      <a:endParaRPr lang="en-IN" sz="1800" dirty="0">
                        <a:solidFill>
                          <a:srgbClr val="B212AA"/>
                        </a:solidFill>
                        <a:latin typeface="Arial" panose="020B0604020202020204" pitchFamily="34" charset="0"/>
                        <a:cs typeface="Arial" panose="020B0604020202020204" pitchFamily="34" charset="0"/>
                      </a:endParaRP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40</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2</a:t>
                      </a:r>
                    </a:p>
                  </a:txBody>
                  <a:tcPr anchor="ctr"/>
                </a:tc>
                <a:tc>
                  <a:txBody>
                    <a:bodyPr/>
                    <a:lstStyle/>
                    <a:p>
                      <a:pPr algn="r"/>
                      <a:r>
                        <a:rPr lang="en-IN" sz="1800" dirty="0">
                          <a:solidFill>
                            <a:srgbClr val="B212AA"/>
                          </a:solidFill>
                          <a:latin typeface="Arial" panose="020B0604020202020204" pitchFamily="34" charset="0"/>
                          <a:cs typeface="Arial" panose="020B0604020202020204" pitchFamily="34" charset="0"/>
                        </a:rPr>
                        <a:t>4</a:t>
                      </a:r>
                    </a:p>
                  </a:txBody>
                  <a:tcPr anchor="ctr"/>
                </a:tc>
                <a:extLst>
                  <a:ext uri="{0D108BD9-81ED-4DB2-BD59-A6C34878D82A}">
                    <a16:rowId xmlns:a16="http://schemas.microsoft.com/office/drawing/2014/main" val="2293820974"/>
                  </a:ext>
                </a:extLst>
              </a:tr>
            </a:tbl>
          </a:graphicData>
        </a:graphic>
      </p:graphicFrame>
      <p:sp>
        <p:nvSpPr>
          <p:cNvPr id="9" name="TextBox 8">
            <a:extLst>
              <a:ext uri="{FF2B5EF4-FFF2-40B4-BE49-F238E27FC236}">
                <a16:creationId xmlns:a16="http://schemas.microsoft.com/office/drawing/2014/main" id="{3C606F73-6AFF-5B28-32F9-FE42E50AA5AE}"/>
              </a:ext>
            </a:extLst>
          </p:cNvPr>
          <p:cNvSpPr txBox="1"/>
          <p:nvPr/>
        </p:nvSpPr>
        <p:spPr>
          <a:xfrm>
            <a:off x="5653289" y="961103"/>
            <a:ext cx="101877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11" name="TextBox 10">
            <a:extLst>
              <a:ext uri="{FF2B5EF4-FFF2-40B4-BE49-F238E27FC236}">
                <a16:creationId xmlns:a16="http://schemas.microsoft.com/office/drawing/2014/main" id="{8D01B6CF-748B-8AAD-EC1A-36F500BE2507}"/>
              </a:ext>
            </a:extLst>
          </p:cNvPr>
          <p:cNvSpPr txBox="1"/>
          <p:nvPr/>
        </p:nvSpPr>
        <p:spPr>
          <a:xfrm>
            <a:off x="263351" y="5457998"/>
            <a:ext cx="11654633"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category, subcategory, price, top,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category, subcategory, price,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price </a:t>
            </a:r>
            <a:r>
              <a:rPr lang="en-IN" dirty="0">
                <a:solidFill>
                  <a:srgbClr val="0077AA"/>
                </a:solidFill>
                <a:latin typeface="Liberation Mono"/>
              </a:rPr>
              <a:t>DESC</a:t>
            </a:r>
            <a:r>
              <a:rPr lang="en-IN" dirty="0">
                <a:latin typeface="Liberation Mono"/>
              </a:rPr>
              <a:t>) Top, </a:t>
            </a:r>
            <a:r>
              <a:rPr lang="en-IN" dirty="0">
                <a:solidFill>
                  <a:srgbClr val="DD4A68"/>
                </a:solidFill>
                <a:latin typeface="Liberation Mono"/>
              </a:rPr>
              <a:t>COUNT</a:t>
            </a:r>
            <a:r>
              <a:rPr lang="en-IN" dirty="0">
                <a:latin typeface="Liberation Mono"/>
              </a:rPr>
              <a:t>(subcategory)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category) </a:t>
            </a:r>
            <a:r>
              <a:rPr lang="en-IN" i="1" dirty="0">
                <a:solidFill>
                  <a:schemeClr val="bg1">
                    <a:lumMod val="50000"/>
                  </a:schemeClr>
                </a:solidFill>
                <a:latin typeface="Liberation Mono"/>
              </a:rPr>
              <a:t>cnt</a:t>
            </a:r>
            <a:r>
              <a:rPr lang="en-IN" dirty="0">
                <a:latin typeface="Liberation Mono"/>
              </a:rPr>
              <a:t> </a:t>
            </a:r>
            <a:r>
              <a:rPr lang="en-IN" dirty="0">
                <a:solidFill>
                  <a:srgbClr val="0077AA"/>
                </a:solidFill>
                <a:latin typeface="Liberation Mono"/>
              </a:rPr>
              <a:t>FROM</a:t>
            </a:r>
            <a:r>
              <a:rPr lang="en-IN" dirty="0">
                <a:latin typeface="Liberation Mono"/>
              </a:rPr>
              <a:t> category) t1 </a:t>
            </a:r>
            <a:r>
              <a:rPr lang="en-IN" dirty="0">
                <a:solidFill>
                  <a:srgbClr val="0077AA"/>
                </a:solidFill>
                <a:latin typeface="Liberation Mono"/>
              </a:rPr>
              <a:t>WHERE</a:t>
            </a:r>
            <a:r>
              <a:rPr lang="en-IN" dirty="0">
                <a:latin typeface="Liberation Mono"/>
              </a:rPr>
              <a:t> (top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A67F59"/>
                </a:solidFill>
                <a:latin typeface="Liberation Mono"/>
              </a:rPr>
              <a:t>AND</a:t>
            </a:r>
            <a:r>
              <a:rPr lang="en-IN" dirty="0">
                <a:latin typeface="Liberation Mono"/>
              </a:rPr>
              <a:t> cnt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1</a:t>
            </a:r>
            <a:r>
              <a:rPr lang="en-IN" dirty="0">
                <a:latin typeface="Liberation Mono"/>
              </a:rPr>
              <a:t>) or (</a:t>
            </a:r>
            <a:r>
              <a:rPr lang="en-IN" i="1" dirty="0">
                <a:solidFill>
                  <a:schemeClr val="bg1">
                    <a:lumMod val="50000"/>
                  </a:schemeClr>
                </a:solidFill>
                <a:latin typeface="Liberation Mono"/>
              </a:rPr>
              <a:t>cnt</a:t>
            </a:r>
            <a:r>
              <a:rPr lang="en-IN" dirty="0">
                <a:solidFill>
                  <a:schemeClr val="accent5">
                    <a:lumMod val="75000"/>
                  </a:schemeClr>
                </a:solidFill>
                <a:latin typeface="Liberation Mono"/>
                <a:cs typeface="Arial" panose="020B0604020202020204" pitchFamily="34" charset="0"/>
              </a:rPr>
              <a:t> =</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AND</a:t>
            </a:r>
            <a:r>
              <a:rPr lang="en-IN" dirty="0">
                <a:latin typeface="Liberation Mono"/>
              </a:rPr>
              <a:t> price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50</a:t>
            </a:r>
            <a:r>
              <a:rPr lang="en-IN" dirty="0">
                <a:latin typeface="Liberation Mono"/>
              </a:rPr>
              <a:t>);</a:t>
            </a:r>
          </a:p>
        </p:txBody>
      </p:sp>
      <p:sp>
        <p:nvSpPr>
          <p:cNvPr id="12" name="TextBox 11">
            <a:extLst>
              <a:ext uri="{FF2B5EF4-FFF2-40B4-BE49-F238E27FC236}">
                <a16:creationId xmlns:a16="http://schemas.microsoft.com/office/drawing/2014/main" id="{7CA0BD0C-5C22-DEB3-205C-35F29D84C03B}"/>
              </a:ext>
            </a:extLst>
          </p:cNvPr>
          <p:cNvSpPr txBox="1"/>
          <p:nvPr/>
        </p:nvSpPr>
        <p:spPr>
          <a:xfrm>
            <a:off x="5015880" y="3886596"/>
            <a:ext cx="6902104" cy="923330"/>
          </a:xfrm>
          <a:prstGeom prst="rect">
            <a:avLst/>
          </a:prstGeom>
          <a:solidFill>
            <a:schemeClr val="bg1">
              <a:lumMod val="85000"/>
            </a:schemeClr>
          </a:solidFill>
        </p:spPr>
        <p:txBody>
          <a:bodyPr wrap="square">
            <a:spAutoFit/>
          </a:bodyPr>
          <a:lstStyle/>
          <a:p>
            <a:pPr marL="447675" indent="-447675"/>
            <a:r>
              <a:rPr lang="en-US" dirty="0">
                <a:solidFill>
                  <a:srgbClr val="FF0000"/>
                </a:solidFill>
                <a:latin typeface="Arial" panose="020B0604020202020204" pitchFamily="34" charset="0"/>
                <a:cs typeface="Arial" panose="020B0604020202020204" pitchFamily="34" charset="0"/>
              </a:rPr>
              <a:t>Q1</a:t>
            </a:r>
            <a:r>
              <a:rPr lang="en-US" dirty="0">
                <a:latin typeface="Arial" panose="020B0604020202020204" pitchFamily="34" charset="0"/>
                <a:cs typeface="Arial" panose="020B0604020202020204" pitchFamily="34" charset="0"/>
              </a:rPr>
              <a:t>. Write a query selects the top 2 priced items per category </a:t>
            </a:r>
            <a:r>
              <a:rPr lang="en-US" i="1" dirty="0">
                <a:latin typeface="Arial" panose="020B0604020202020204" pitchFamily="34" charset="0"/>
                <a:cs typeface="Arial" panose="020B0604020202020204" pitchFamily="34" charset="0"/>
              </a:rPr>
              <a:t>if</a:t>
            </a:r>
            <a:r>
              <a:rPr lang="en-US" dirty="0">
                <a:latin typeface="Arial" panose="020B0604020202020204" pitchFamily="34" charset="0"/>
                <a:cs typeface="Arial" panose="020B0604020202020204" pitchFamily="34" charset="0"/>
              </a:rPr>
              <a:t> there are multiple items in the category, and includes items priced over 50 if they are the only item in the category.</a:t>
            </a: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0CE7DF-5787-F7F6-F83C-7CCB1C2C380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934B1B-BE5D-1DDA-7CBB-193EE4C12AE6}"/>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7" name="TextBox 6">
            <a:extLst>
              <a:ext uri="{FF2B5EF4-FFF2-40B4-BE49-F238E27FC236}">
                <a16:creationId xmlns:a16="http://schemas.microsoft.com/office/drawing/2014/main" id="{F9E4E67B-03A6-225E-F336-048176B696CB}"/>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4DC3-F5EF-38A2-072D-CF28C4CE238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A488AB-C50A-0FBB-9281-065ACC50DFE1}"/>
              </a:ext>
            </a:extLst>
          </p:cNvPr>
          <p:cNvGraphicFramePr>
            <a:graphicFrameLocks noGrp="1"/>
          </p:cNvGraphicFramePr>
          <p:nvPr>
            <p:extLst>
              <p:ext uri="{D42A27DB-BD31-4B8C-83A1-F6EECF244321}">
                <p14:modId xmlns:p14="http://schemas.microsoft.com/office/powerpoint/2010/main" val="149405402"/>
              </p:ext>
            </p:extLst>
          </p:nvPr>
        </p:nvGraphicFramePr>
        <p:xfrm>
          <a:off x="202010" y="676329"/>
          <a:ext cx="2520281" cy="471424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800202">
                  <a:extLst>
                    <a:ext uri="{9D8B030D-6E8A-4147-A177-3AD203B41FA5}">
                      <a16:colId xmlns:a16="http://schemas.microsoft.com/office/drawing/2014/main" val="790049539"/>
                    </a:ext>
                  </a:extLst>
                </a:gridCol>
              </a:tblGrid>
              <a:tr h="370840">
                <a:tc>
                  <a:txBody>
                    <a:bodyPr/>
                    <a:lstStyle/>
                    <a:p>
                      <a:pPr algn="ctr"/>
                      <a:r>
                        <a:rPr lang="en-US" sz="1800" dirty="0">
                          <a:latin typeface="Arial" panose="020B0604020202020204" pitchFamily="34" charset="0"/>
                          <a:cs typeface="Arial" panose="020B0604020202020204" pitchFamily="34" charset="0"/>
                        </a:rPr>
                        <a:t>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year_of_service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r>
                        <a:rPr lang="en-IN" sz="1800" dirty="0">
                          <a:latin typeface="Arial" panose="020B0604020202020204" pitchFamily="34" charset="0"/>
                          <a:cs typeface="Arial" panose="020B0604020202020204" pitchFamily="34" charset="0"/>
                        </a:rPr>
                        <a:t>2020-09-23</a:t>
                      </a:r>
                    </a:p>
                  </a:txBody>
                  <a:tcPr anchor="ctr"/>
                </a:tc>
                <a:extLst>
                  <a:ext uri="{0D108BD9-81ED-4DB2-BD59-A6C34878D82A}">
                    <a16:rowId xmlns:a16="http://schemas.microsoft.com/office/drawing/2014/main" val="919731575"/>
                  </a:ext>
                </a:extLst>
              </a:tr>
            </a:tbl>
          </a:graphicData>
        </a:graphic>
      </p:graphicFrame>
      <p:sp>
        <p:nvSpPr>
          <p:cNvPr id="4" name="TextBox 3">
            <a:extLst>
              <a:ext uri="{FF2B5EF4-FFF2-40B4-BE49-F238E27FC236}">
                <a16:creationId xmlns:a16="http://schemas.microsoft.com/office/drawing/2014/main" id="{4EE0B329-C3F3-7B89-B028-31D8703833A3}"/>
              </a:ext>
            </a:extLst>
          </p:cNvPr>
          <p:cNvSpPr txBox="1"/>
          <p:nvPr/>
        </p:nvSpPr>
        <p:spPr>
          <a:xfrm>
            <a:off x="191344" y="188640"/>
            <a:ext cx="2664297" cy="400110"/>
          </a:xfrm>
          <a:prstGeom prst="rect">
            <a:avLst/>
          </a:prstGeom>
          <a:noFill/>
        </p:spPr>
        <p:txBody>
          <a:bodyPr wrap="square">
            <a:spAutoFit/>
          </a:bodyPr>
          <a:lstStyle/>
          <a:p>
            <a:r>
              <a:rPr lang="en-IN" sz="2000" b="1" dirty="0">
                <a:latin typeface="Liberation Mono"/>
              </a:rPr>
              <a:t>Table:- </a:t>
            </a:r>
            <a:r>
              <a:rPr lang="en-US" sz="2000" b="1" dirty="0">
                <a:latin typeface="Liberation Mono"/>
              </a:rPr>
              <a:t>year_of_service</a:t>
            </a:r>
            <a:endParaRPr lang="en-IN" sz="2000" b="1" dirty="0">
              <a:latin typeface="Liberation Mono"/>
            </a:endParaRPr>
          </a:p>
        </p:txBody>
      </p:sp>
      <p:sp>
        <p:nvSpPr>
          <p:cNvPr id="13" name="TextBox 12">
            <a:extLst>
              <a:ext uri="{FF2B5EF4-FFF2-40B4-BE49-F238E27FC236}">
                <a16:creationId xmlns:a16="http://schemas.microsoft.com/office/drawing/2014/main" id="{9008849B-BACA-5BE7-7C2B-1D1A34312BAD}"/>
              </a:ext>
            </a:extLst>
          </p:cNvPr>
          <p:cNvSpPr txBox="1"/>
          <p:nvPr/>
        </p:nvSpPr>
        <p:spPr>
          <a:xfrm>
            <a:off x="201867" y="5661248"/>
            <a:ext cx="11716258"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rPr>
              <a:t>SELECT</a:t>
            </a:r>
            <a:r>
              <a:rPr lang="en-US" dirty="0">
                <a:latin typeface="Liberation Mono"/>
              </a:rPr>
              <a:t> id, year_of_service,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'0-1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'2-3 year'</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R2</a:t>
            </a:r>
            <a:r>
              <a:rPr lang="en-US" dirty="0">
                <a:latin typeface="Liberation Mono"/>
              </a:rPr>
              <a:t> </a:t>
            </a:r>
            <a:r>
              <a:rPr lang="en-US" dirty="0">
                <a:solidFill>
                  <a:schemeClr val="accent5">
                    <a:lumMod val="75000"/>
                  </a:schemeClr>
                </a:solidFill>
                <a:latin typeface="Liberation Mono"/>
                <a:cs typeface="Arial" panose="020B0604020202020204" pitchFamily="34" charset="0"/>
              </a:rPr>
              <a:t>BETWEEN</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'4-5 year'</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service_bucket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id, year_of_service,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 </a:t>
            </a:r>
            <a:r>
              <a:rPr lang="en-US" dirty="0">
                <a:solidFill>
                  <a:srgbClr val="3F6971"/>
                </a:solidFill>
                <a:latin typeface="Liberation Mono"/>
              </a:rPr>
              <a:t>YEAR</a:t>
            </a:r>
            <a:r>
              <a:rPr lang="en-US" dirty="0">
                <a:latin typeface="Liberation Mono"/>
              </a:rPr>
              <a:t>(year_of_service) </a:t>
            </a:r>
            <a:r>
              <a:rPr lang="en-US" i="1"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year_of_service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3F6971"/>
                </a:solidFill>
                <a:latin typeface="Liberation Mono"/>
              </a:rPr>
              <a:t>YEAR</a:t>
            </a:r>
            <a:r>
              <a:rPr lang="en-US" dirty="0">
                <a:latin typeface="Liberation Mono"/>
              </a:rPr>
              <a:t>(year_of_service)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t1;</a:t>
            </a:r>
            <a:endParaRPr lang="en-IN" dirty="0">
              <a:latin typeface="Liberation Mono"/>
            </a:endParaRPr>
          </a:p>
        </p:txBody>
      </p:sp>
      <p:sp>
        <p:nvSpPr>
          <p:cNvPr id="5" name="Rectangle 4">
            <a:extLst>
              <a:ext uri="{FF2B5EF4-FFF2-40B4-BE49-F238E27FC236}">
                <a16:creationId xmlns:a16="http://schemas.microsoft.com/office/drawing/2014/main" id="{6DD15A20-F534-D2F0-0EBE-A5A84A980AAE}"/>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graphicFrame>
        <p:nvGraphicFramePr>
          <p:cNvPr id="6" name="Table 2">
            <a:extLst>
              <a:ext uri="{FF2B5EF4-FFF2-40B4-BE49-F238E27FC236}">
                <a16:creationId xmlns:a16="http://schemas.microsoft.com/office/drawing/2014/main" id="{D81C7F30-54B1-05D2-4465-5A263035907E}"/>
              </a:ext>
            </a:extLst>
          </p:cNvPr>
          <p:cNvGraphicFramePr>
            <a:graphicFrameLocks noGrp="1"/>
          </p:cNvGraphicFramePr>
          <p:nvPr>
            <p:extLst>
              <p:ext uri="{D42A27DB-BD31-4B8C-83A1-F6EECF244321}">
                <p14:modId xmlns:p14="http://schemas.microsoft.com/office/powerpoint/2010/main" val="1749839299"/>
              </p:ext>
            </p:extLst>
          </p:nvPr>
        </p:nvGraphicFramePr>
        <p:xfrm>
          <a:off x="2855641" y="676329"/>
          <a:ext cx="4680521" cy="4714240"/>
        </p:xfrm>
        <a:graphic>
          <a:graphicData uri="http://schemas.openxmlformats.org/drawingml/2006/table">
            <a:tbl>
              <a:tblPr firstRow="1" bandRow="1">
                <a:tableStyleId>{5940675A-B579-460E-94D1-54222C63F5DA}</a:tableStyleId>
              </a:tblPr>
              <a:tblGrid>
                <a:gridCol w="780085">
                  <a:extLst>
                    <a:ext uri="{9D8B030D-6E8A-4147-A177-3AD203B41FA5}">
                      <a16:colId xmlns:a16="http://schemas.microsoft.com/office/drawing/2014/main" val="928063234"/>
                    </a:ext>
                  </a:extLst>
                </a:gridCol>
                <a:gridCol w="1950218">
                  <a:extLst>
                    <a:ext uri="{9D8B030D-6E8A-4147-A177-3AD203B41FA5}">
                      <a16:colId xmlns:a16="http://schemas.microsoft.com/office/drawing/2014/main" val="790049539"/>
                    </a:ext>
                  </a:extLst>
                </a:gridCol>
                <a:gridCol w="1950218">
                  <a:extLst>
                    <a:ext uri="{9D8B030D-6E8A-4147-A177-3AD203B41FA5}">
                      <a16:colId xmlns:a16="http://schemas.microsoft.com/office/drawing/2014/main" val="125354985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year_of_service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service_bucket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sz="1800" dirty="0">
                          <a:latin typeface="Arial" panose="020B0604020202020204" pitchFamily="34" charset="0"/>
                          <a:cs typeface="Arial" panose="020B0604020202020204" pitchFamily="34" charset="0"/>
                        </a:rPr>
                        <a:t>1</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2021-05-30</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3858505310"/>
                  </a:ext>
                </a:extLst>
              </a:tr>
              <a:tr h="370840">
                <a:tc>
                  <a:txBody>
                    <a:bodyPr/>
                    <a:lstStyle/>
                    <a:p>
                      <a:pPr algn="ctr"/>
                      <a:r>
                        <a:rPr lang="en-US" sz="1800" dirty="0">
                          <a:latin typeface="Arial" panose="020B0604020202020204" pitchFamily="34" charset="0"/>
                          <a:cs typeface="Arial" panose="020B0604020202020204" pitchFamily="34" charset="0"/>
                        </a:rPr>
                        <a:t>2</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2022-09-12</a:t>
                      </a:r>
                      <a:endParaRPr kumimoji="0" lang="en-IN" sz="180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kumimoji="0" lang="en-IN" sz="1800" kern="1200" dirty="0">
                        <a:solidFill>
                          <a:srgbClr val="B212AA"/>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77675717"/>
                  </a:ext>
                </a:extLst>
              </a:tr>
              <a:tr h="370840">
                <a:tc>
                  <a:txBody>
                    <a:bodyPr/>
                    <a:lstStyle/>
                    <a:p>
                      <a:pPr algn="ctr"/>
                      <a:r>
                        <a:rPr lang="en-US" sz="1800" dirty="0">
                          <a:latin typeface="Arial" panose="020B0604020202020204" pitchFamily="34" charset="0"/>
                          <a:cs typeface="Arial" panose="020B0604020202020204" pitchFamily="34" charset="0"/>
                        </a:rPr>
                        <a:t>3</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2023-11-19</a:t>
                      </a:r>
                    </a:p>
                  </a:txBody>
                  <a:tcPr anchor="ctr"/>
                </a:tc>
                <a:tc>
                  <a:txBody>
                    <a:bodyPr/>
                    <a:lstStyle/>
                    <a:p>
                      <a:pPr algn="l"/>
                      <a:r>
                        <a:rPr lang="en-US" sz="1800" dirty="0">
                          <a:solidFill>
                            <a:srgbClr val="B212AA"/>
                          </a:solidFill>
                          <a:latin typeface="Arial" panose="020B0604020202020204" pitchFamily="34" charset="0"/>
                          <a:cs typeface="Arial" panose="020B0604020202020204" pitchFamily="34" charset="0"/>
                        </a:rPr>
                        <a:t>2-3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ctr"/>
                      <a:r>
                        <a:rPr lang="en-IN" sz="1800" dirty="0">
                          <a:latin typeface="Arial" panose="020B0604020202020204" pitchFamily="34" charset="0"/>
                          <a:cs typeface="Arial" panose="020B0604020202020204" pitchFamily="34" charset="0"/>
                        </a:rPr>
                        <a:t>4</a:t>
                      </a:r>
                    </a:p>
                  </a:txBody>
                  <a:tcPr anchor="ctr"/>
                </a:tc>
                <a:tc>
                  <a:txBody>
                    <a:bodyPr/>
                    <a:lstStyle/>
                    <a:p>
                      <a:r>
                        <a:rPr lang="en-IN" sz="1800" dirty="0">
                          <a:latin typeface="Arial" panose="020B0604020202020204" pitchFamily="34" charset="0"/>
                          <a:cs typeface="Arial" panose="020B0604020202020204" pitchFamily="34" charset="0"/>
                        </a:rPr>
                        <a:t>2024-02-01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ctr"/>
                      <a:r>
                        <a:rPr lang="en-US" sz="1800" dirty="0">
                          <a:latin typeface="Arial" panose="020B0604020202020204" pitchFamily="34" charset="0"/>
                          <a:cs typeface="Arial" panose="020B0604020202020204" pitchFamily="34" charset="0"/>
                        </a:rPr>
                        <a:t>5</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2025-08-04</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93820974"/>
                  </a:ext>
                </a:extLst>
              </a:tr>
              <a:tr h="370840">
                <a:tc>
                  <a:txBody>
                    <a:bodyPr/>
                    <a:lstStyle/>
                    <a:p>
                      <a:pPr algn="ctr"/>
                      <a:r>
                        <a:rPr lang="en-US" sz="1800" dirty="0">
                          <a:latin typeface="Arial" panose="020B0604020202020204" pitchFamily="34" charset="0"/>
                          <a:cs typeface="Arial" panose="020B0604020202020204" pitchFamily="34" charset="0"/>
                        </a:rPr>
                        <a:t>6</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2024-07-21</a:t>
                      </a:r>
                    </a:p>
                  </a:txBody>
                  <a:tcPr anchor="ctr"/>
                </a:tc>
                <a:tc>
                  <a:txBody>
                    <a:bodyPr/>
                    <a:lstStyle/>
                    <a:p>
                      <a:pPr algn="l"/>
                      <a:r>
                        <a:rPr kumimoji="0" lang="en-US"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0-1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81603051"/>
                  </a:ext>
                </a:extLst>
              </a:tr>
              <a:tr h="370840">
                <a:tc>
                  <a:txBody>
                    <a:bodyPr/>
                    <a:lstStyle/>
                    <a:p>
                      <a:pPr algn="ctr"/>
                      <a:r>
                        <a:rPr lang="en-US" sz="1800" dirty="0">
                          <a:latin typeface="Arial" panose="020B0604020202020204" pitchFamily="34" charset="0"/>
                          <a:cs typeface="Arial" panose="020B0604020202020204" pitchFamily="34" charset="0"/>
                        </a:rPr>
                        <a:t>7</a:t>
                      </a:r>
                      <a:endParaRPr lang="en-IN" sz="1800" dirty="0">
                        <a:latin typeface="Arial" panose="020B0604020202020204" pitchFamily="34" charset="0"/>
                        <a:cs typeface="Arial" panose="020B0604020202020204" pitchFamily="34" charset="0"/>
                      </a:endParaRPr>
                    </a:p>
                  </a:txBody>
                  <a:tcPr anchor="ctr"/>
                </a:tc>
                <a:tc>
                  <a:txBody>
                    <a:bodyPr/>
                    <a:lstStyle/>
                    <a:p>
                      <a:r>
                        <a:rPr lang="en-IN" sz="1800" dirty="0">
                          <a:latin typeface="Arial" panose="020B0604020202020204" pitchFamily="34" charset="0"/>
                          <a:cs typeface="Arial" panose="020B0604020202020204" pitchFamily="34" charset="0"/>
                        </a:rPr>
                        <a:t>2022-12-18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2-3 year</a:t>
                      </a:r>
                    </a:p>
                  </a:txBody>
                  <a:tcPr anchor="ctr"/>
                </a:tc>
                <a:extLst>
                  <a:ext uri="{0D108BD9-81ED-4DB2-BD59-A6C34878D82A}">
                    <a16:rowId xmlns:a16="http://schemas.microsoft.com/office/drawing/2014/main" val="2890128946"/>
                  </a:ext>
                </a:extLst>
              </a:tr>
              <a:tr h="370840">
                <a:tc>
                  <a:txBody>
                    <a:bodyPr/>
                    <a:lstStyle/>
                    <a:p>
                      <a:pPr algn="ctr"/>
                      <a:r>
                        <a:rPr lang="en-IN" sz="1800" dirty="0">
                          <a:latin typeface="Arial" panose="020B0604020202020204" pitchFamily="34" charset="0"/>
                          <a:cs typeface="Arial" panose="020B0604020202020204" pitchFamily="34" charset="0"/>
                        </a:rPr>
                        <a:t>8</a:t>
                      </a:r>
                    </a:p>
                  </a:txBody>
                  <a:tcPr anchor="ctr"/>
                </a:tc>
                <a:tc>
                  <a:txBody>
                    <a:bodyPr/>
                    <a:lstStyle/>
                    <a:p>
                      <a:r>
                        <a:rPr lang="en-IN" sz="1800" dirty="0">
                          <a:latin typeface="Arial" panose="020B0604020202020204" pitchFamily="34" charset="0"/>
                          <a:cs typeface="Arial" panose="020B0604020202020204" pitchFamily="34" charset="0"/>
                        </a:rPr>
                        <a:t>2020-02-07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B212AA"/>
                          </a:solidFill>
                          <a:latin typeface="Arial" panose="020B0604020202020204" pitchFamily="34" charset="0"/>
                          <a:cs typeface="Arial" panose="020B0604020202020204" pitchFamily="34" charset="0"/>
                        </a:rPr>
                        <a:t>4-5 year</a:t>
                      </a:r>
                      <a:endParaRPr lang="en-IN" sz="1800" dirty="0">
                        <a:solidFill>
                          <a:srgbClr val="B212AA"/>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36298518"/>
                  </a:ext>
                </a:extLst>
              </a:tr>
              <a:tr h="370840">
                <a:tc>
                  <a:txBody>
                    <a:bodyPr/>
                    <a:lstStyle/>
                    <a:p>
                      <a:pPr algn="ctr"/>
                      <a:r>
                        <a:rPr lang="en-IN" sz="1800" dirty="0">
                          <a:latin typeface="Arial" panose="020B0604020202020204" pitchFamily="34" charset="0"/>
                          <a:cs typeface="Arial" panose="020B0604020202020204" pitchFamily="34" charset="0"/>
                        </a:rPr>
                        <a:t>9</a:t>
                      </a: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09882220"/>
                  </a:ext>
                </a:extLst>
              </a:tr>
              <a:tr h="370840">
                <a:tc>
                  <a:txBody>
                    <a:bodyPr/>
                    <a:lstStyle/>
                    <a:p>
                      <a:pPr algn="ctr"/>
                      <a:r>
                        <a:rPr lang="en-IN" sz="1800" dirty="0">
                          <a:latin typeface="Arial" panose="020B0604020202020204" pitchFamily="34" charset="0"/>
                          <a:cs typeface="Arial" panose="020B0604020202020204" pitchFamily="34" charset="0"/>
                        </a:rPr>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Arial" panose="020B0604020202020204" pitchFamily="34" charset="0"/>
                          <a:cs typeface="Arial" panose="020B0604020202020204" pitchFamily="34" charset="0"/>
                        </a:rPr>
                        <a:t>2020-09-23</a:t>
                      </a:r>
                    </a:p>
                  </a:txBody>
                  <a:tcPr anchor="ctr"/>
                </a:tc>
                <a:tc>
                  <a:txBody>
                    <a:bodyPr/>
                    <a:lstStyle/>
                    <a:p>
                      <a:r>
                        <a:rPr lang="en-IN" sz="1800" dirty="0">
                          <a:solidFill>
                            <a:srgbClr val="B212AA"/>
                          </a:solidFill>
                          <a:latin typeface="Arial" panose="020B0604020202020204" pitchFamily="34" charset="0"/>
                          <a:cs typeface="Arial" panose="020B0604020202020204" pitchFamily="34" charset="0"/>
                        </a:rPr>
                        <a:t>4-5 year</a:t>
                      </a:r>
                    </a:p>
                  </a:txBody>
                  <a:tcPr anchor="ctr"/>
                </a:tc>
                <a:extLst>
                  <a:ext uri="{0D108BD9-81ED-4DB2-BD59-A6C34878D82A}">
                    <a16:rowId xmlns:a16="http://schemas.microsoft.com/office/drawing/2014/main" val="919731575"/>
                  </a:ext>
                </a:extLst>
              </a:tr>
            </a:tbl>
          </a:graphicData>
        </a:graphic>
      </p:graphicFrame>
      <p:sp>
        <p:nvSpPr>
          <p:cNvPr id="3" name="TextBox 2">
            <a:extLst>
              <a:ext uri="{FF2B5EF4-FFF2-40B4-BE49-F238E27FC236}">
                <a16:creationId xmlns:a16="http://schemas.microsoft.com/office/drawing/2014/main" id="{8880222F-7F07-E375-00AD-19E75D031B4C}"/>
              </a:ext>
            </a:extLst>
          </p:cNvPr>
          <p:cNvSpPr txBox="1"/>
          <p:nvPr/>
        </p:nvSpPr>
        <p:spPr>
          <a:xfrm>
            <a:off x="7686774" y="2064688"/>
            <a:ext cx="1674375" cy="400110"/>
          </a:xfrm>
          <a:prstGeom prst="rect">
            <a:avLst/>
          </a:prstGeom>
          <a:noFill/>
        </p:spPr>
        <p:txBody>
          <a:bodyPr wrap="square">
            <a:spAutoFit/>
          </a:bodyPr>
          <a:lstStyle/>
          <a:p>
            <a:r>
              <a:rPr lang="en-IN" sz="2000" b="1" dirty="0">
                <a:latin typeface="Liberation Mono"/>
              </a:rPr>
              <a:t>If year is 2025</a:t>
            </a:r>
            <a:endParaRPr lang="en-IN" sz="2000" b="1" dirty="0"/>
          </a:p>
        </p:txBody>
      </p:sp>
      <p:sp>
        <p:nvSpPr>
          <p:cNvPr id="7" name="TextBox 6">
            <a:extLst>
              <a:ext uri="{FF2B5EF4-FFF2-40B4-BE49-F238E27FC236}">
                <a16:creationId xmlns:a16="http://schemas.microsoft.com/office/drawing/2014/main" id="{20855027-413B-1C38-B024-2242D4302AA4}"/>
              </a:ext>
            </a:extLst>
          </p:cNvPr>
          <p:cNvSpPr txBox="1"/>
          <p:nvPr/>
        </p:nvSpPr>
        <p:spPr>
          <a:xfrm>
            <a:off x="2855641" y="184666"/>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TextBox 8">
            <a:extLst>
              <a:ext uri="{FF2B5EF4-FFF2-40B4-BE49-F238E27FC236}">
                <a16:creationId xmlns:a16="http://schemas.microsoft.com/office/drawing/2014/main" id="{95E1FAB7-CCEA-B2D9-32F6-14BF995B506A}"/>
              </a:ext>
            </a:extLst>
          </p:cNvPr>
          <p:cNvSpPr txBox="1"/>
          <p:nvPr/>
        </p:nvSpPr>
        <p:spPr>
          <a:xfrm>
            <a:off x="7669512" y="863067"/>
            <a:ext cx="4475159" cy="923330"/>
          </a:xfrm>
          <a:prstGeom prst="rect">
            <a:avLst/>
          </a:prstGeom>
          <a:solidFill>
            <a:schemeClr val="bg1">
              <a:lumMod val="85000"/>
            </a:schemeClr>
          </a:solid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Q1. </a:t>
            </a:r>
            <a:r>
              <a:rPr lang="en-IN" dirty="0">
                <a:latin typeface="Arial" panose="020B0604020202020204" pitchFamily="34" charset="0"/>
                <a:cs typeface="Arial" panose="020B0604020202020204" pitchFamily="34" charset="0"/>
              </a:rPr>
              <a:t>Write a query to create service buckets based on the number of years of service.</a:t>
            </a:r>
          </a:p>
        </p:txBody>
      </p:sp>
    </p:spTree>
    <p:extLst>
      <p:ext uri="{BB962C8B-B14F-4D97-AF65-F5344CB8AC3E}">
        <p14:creationId xmlns:p14="http://schemas.microsoft.com/office/powerpoint/2010/main" val="11640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95CC-27D6-1B35-A647-D0316D40DC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B6C0AC-E1CE-50A6-02FA-FA66C1FF42E1}"/>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23F444D8-34B9-0A66-6C76-4B847B4C818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0BD32785-737D-8C34-FA83-E8A3776A2FC4}"/>
              </a:ext>
            </a:extLst>
          </p:cNvPr>
          <p:cNvGraphicFramePr>
            <a:graphicFrameLocks noGrp="1"/>
          </p:cNvGraphicFramePr>
          <p:nvPr>
            <p:extLst>
              <p:ext uri="{D42A27DB-BD31-4B8C-83A1-F6EECF244321}">
                <p14:modId xmlns:p14="http://schemas.microsoft.com/office/powerpoint/2010/main" val="402719793"/>
              </p:ext>
            </p:extLst>
          </p:nvPr>
        </p:nvGraphicFramePr>
        <p:xfrm>
          <a:off x="84144" y="1045552"/>
          <a:ext cx="3059528" cy="5191760"/>
        </p:xfrm>
        <a:graphic>
          <a:graphicData uri="http://schemas.openxmlformats.org/drawingml/2006/table">
            <a:tbl>
              <a:tblPr firstRow="1" bandRow="1">
                <a:tableStyleId>{5940675A-B579-460E-94D1-54222C63F5DA}</a:tableStyleId>
              </a:tblPr>
              <a:tblGrid>
                <a:gridCol w="1298708">
                  <a:extLst>
                    <a:ext uri="{9D8B030D-6E8A-4147-A177-3AD203B41FA5}">
                      <a16:colId xmlns:a16="http://schemas.microsoft.com/office/drawing/2014/main" val="928063234"/>
                    </a:ext>
                  </a:extLst>
                </a:gridCol>
                <a:gridCol w="176082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job</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SCOTT</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FORD</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77675717"/>
                  </a:ext>
                </a:extLst>
              </a:tr>
              <a:tr h="370840">
                <a:tc>
                  <a:txBody>
                    <a:bodyPr/>
                    <a:lstStyle/>
                    <a:p>
                      <a:pPr algn="l"/>
                      <a:r>
                        <a:rPr lang="en-IN" sz="1400" dirty="0">
                          <a:latin typeface="Arial" panose="020B0604020202020204" pitchFamily="34" charset="0"/>
                          <a:cs typeface="Arial" panose="020B0604020202020204" pitchFamily="34" charset="0"/>
                        </a:rPr>
                        <a:t>SUPRIYA</a:t>
                      </a:r>
                    </a:p>
                  </a:txBody>
                  <a:tcPr/>
                </a:tc>
                <a:tc>
                  <a:txBody>
                    <a:bodyPr/>
                    <a:lstStyle/>
                    <a:p>
                      <a:pPr algn="l"/>
                      <a:r>
                        <a:rPr lang="en-IN" sz="1400" dirty="0">
                          <a:latin typeface="Arial" panose="020B0604020202020204" pitchFamily="34" charset="0"/>
                          <a:cs typeface="Arial" panose="020B0604020202020204" pitchFamily="34" charset="0"/>
                        </a:rPr>
                        <a:t>ANALYST</a:t>
                      </a:r>
                    </a:p>
                  </a:txBody>
                  <a:tcP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SMITH</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AARAV</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489105953"/>
                  </a:ext>
                </a:extLst>
              </a:tr>
              <a:tr h="370840">
                <a:tc>
                  <a:txBody>
                    <a:bodyPr/>
                    <a:lstStyle/>
                    <a:p>
                      <a:pPr algn="l"/>
                      <a:r>
                        <a:rPr lang="en-IN" sz="1400" dirty="0">
                          <a:latin typeface="Arial" panose="020B0604020202020204" pitchFamily="34" charset="0"/>
                          <a:cs typeface="Arial" panose="020B0604020202020204" pitchFamily="34" charset="0"/>
                        </a:rPr>
                        <a:t>THOMAS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452885272"/>
                  </a:ext>
                </a:extLst>
              </a:tr>
              <a:tr h="370840">
                <a:tc>
                  <a:txBody>
                    <a:bodyPr/>
                    <a:lstStyle/>
                    <a:p>
                      <a:pPr algn="l"/>
                      <a:r>
                        <a:rPr lang="en-IN" sz="1400" dirty="0">
                          <a:latin typeface="Arial" panose="020B0604020202020204" pitchFamily="34" charset="0"/>
                          <a:cs typeface="Arial" panose="020B0604020202020204" pitchFamily="34" charset="0"/>
                        </a:rPr>
                        <a:t>ADAMS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834321889"/>
                  </a:ext>
                </a:extLst>
              </a:tr>
              <a:tr h="370840">
                <a:tc>
                  <a:txBody>
                    <a:bodyPr/>
                    <a:lstStyle/>
                    <a:p>
                      <a:pPr algn="l"/>
                      <a:r>
                        <a:rPr lang="en-IN" sz="1400" dirty="0">
                          <a:latin typeface="Arial" panose="020B0604020202020204" pitchFamily="34" charset="0"/>
                          <a:cs typeface="Arial" panose="020B0604020202020204" pitchFamily="34" charset="0"/>
                        </a:rPr>
                        <a:t>JAMES</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969344275"/>
                  </a:ext>
                </a:extLst>
              </a:tr>
              <a:tr h="370840">
                <a:tc>
                  <a:txBody>
                    <a:bodyPr/>
                    <a:lstStyle/>
                    <a:p>
                      <a:pPr algn="l"/>
                      <a:r>
                        <a:rPr lang="en-IN" sz="1400" dirty="0">
                          <a:latin typeface="Arial" panose="020B0604020202020204" pitchFamily="34" charset="0"/>
                          <a:cs typeface="Arial" panose="020B0604020202020204" pitchFamily="34" charset="0"/>
                        </a:rPr>
                        <a:t>MILLER</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3427491726"/>
                  </a:ext>
                </a:extLst>
              </a:tr>
              <a:tr h="370840">
                <a:tc>
                  <a:txBody>
                    <a:bodyPr/>
                    <a:lstStyle/>
                    <a:p>
                      <a:pPr algn="l"/>
                      <a:r>
                        <a:rPr lang="en-IN" sz="1400" dirty="0">
                          <a:latin typeface="Arial" panose="020B0604020202020204" pitchFamily="34" charset="0"/>
                          <a:cs typeface="Arial" panose="020B0604020202020204" pitchFamily="34" charset="0"/>
                        </a:rPr>
                        <a:t>NATASHA</a:t>
                      </a:r>
                    </a:p>
                  </a:txBody>
                  <a:tcPr/>
                </a:tc>
                <a:tc>
                  <a:txBody>
                    <a:bodyPr/>
                    <a:lstStyle/>
                    <a:p>
                      <a:pPr algn="l"/>
                      <a:r>
                        <a:rPr lang="en-IN" sz="1400" dirty="0">
                          <a:latin typeface="Arial" panose="020B0604020202020204" pitchFamily="34" charset="0"/>
                          <a:cs typeface="Arial" panose="020B0604020202020204" pitchFamily="34" charset="0"/>
                        </a:rPr>
                        <a:t>CLERK</a:t>
                      </a:r>
                    </a:p>
                  </a:txBody>
                  <a:tcPr/>
                </a:tc>
                <a:extLst>
                  <a:ext uri="{0D108BD9-81ED-4DB2-BD59-A6C34878D82A}">
                    <a16:rowId xmlns:a16="http://schemas.microsoft.com/office/drawing/2014/main" val="221142360"/>
                  </a:ext>
                </a:extLst>
              </a:tr>
              <a:tr h="370840">
                <a:tc>
                  <a:txBody>
                    <a:bodyPr/>
                    <a:lstStyle/>
                    <a:p>
                      <a:pPr algn="l"/>
                      <a:r>
                        <a:rPr lang="en-IN" sz="1400" dirty="0">
                          <a:latin typeface="Arial" panose="020B0604020202020204" pitchFamily="34" charset="0"/>
                          <a:cs typeface="Arial" panose="020B0604020202020204" pitchFamily="34" charset="0"/>
                        </a:rPr>
                        <a:t>GITA</a:t>
                      </a:r>
                    </a:p>
                  </a:txBody>
                  <a:tcPr/>
                </a:tc>
                <a:tc>
                  <a:txBody>
                    <a:bodyPr/>
                    <a:lstStyle/>
                    <a:p>
                      <a:pPr algn="l"/>
                      <a:r>
                        <a:rPr lang="en-IN" sz="1400" dirty="0">
                          <a:latin typeface="Arial" panose="020B0604020202020204" pitchFamily="34" charset="0"/>
                          <a:cs typeface="Arial" panose="020B0604020202020204" pitchFamily="34" charset="0"/>
                        </a:rPr>
                        <a:t>Compliance officers</a:t>
                      </a:r>
                    </a:p>
                  </a:txBody>
                  <a:tcPr/>
                </a:tc>
                <a:extLst>
                  <a:ext uri="{0D108BD9-81ED-4DB2-BD59-A6C34878D82A}">
                    <a16:rowId xmlns:a16="http://schemas.microsoft.com/office/drawing/2014/main" val="430710641"/>
                  </a:ext>
                </a:extLst>
              </a:tr>
              <a:tr h="370840">
                <a:tc>
                  <a:txBody>
                    <a:bodyPr/>
                    <a:lstStyle/>
                    <a:p>
                      <a:pPr algn="l"/>
                      <a:r>
                        <a:rPr lang="en-IN" sz="1400" dirty="0">
                          <a:latin typeface="Arial" panose="020B0604020202020204" pitchFamily="34" charset="0"/>
                          <a:cs typeface="Arial" panose="020B0604020202020204" pitchFamily="34" charset="0"/>
                        </a:rPr>
                        <a:t>VRUSHALI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3073559303"/>
                  </a:ext>
                </a:extLst>
              </a:tr>
              <a:tr h="370840">
                <a:tc>
                  <a:txBody>
                    <a:bodyPr/>
                    <a:lstStyle/>
                    <a:p>
                      <a:pPr algn="l"/>
                      <a:r>
                        <a:rPr lang="en-IN" sz="140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tc>
                <a:extLst>
                  <a:ext uri="{0D108BD9-81ED-4DB2-BD59-A6C34878D82A}">
                    <a16:rowId xmlns:a16="http://schemas.microsoft.com/office/drawing/2014/main" val="2297923864"/>
                  </a:ext>
                </a:extLst>
              </a:tr>
            </a:tbl>
          </a:graphicData>
        </a:graphic>
      </p:graphicFrame>
      <p:sp>
        <p:nvSpPr>
          <p:cNvPr id="10" name="TextBox 9">
            <a:extLst>
              <a:ext uri="{FF2B5EF4-FFF2-40B4-BE49-F238E27FC236}">
                <a16:creationId xmlns:a16="http://schemas.microsoft.com/office/drawing/2014/main" id="{3606CA51-B342-556F-67EF-3CBFB24E79B2}"/>
              </a:ext>
            </a:extLst>
          </p:cNvPr>
          <p:cNvSpPr txBox="1"/>
          <p:nvPr/>
        </p:nvSpPr>
        <p:spPr>
          <a:xfrm>
            <a:off x="186586" y="571090"/>
            <a:ext cx="2160109" cy="400110"/>
          </a:xfrm>
          <a:prstGeom prst="rect">
            <a:avLst/>
          </a:prstGeom>
          <a:noFill/>
        </p:spPr>
        <p:txBody>
          <a:bodyPr wrap="square">
            <a:spAutoFit/>
          </a:bodyPr>
          <a:lstStyle/>
          <a:p>
            <a:r>
              <a:rPr lang="en-IN" sz="2000" b="1" dirty="0">
                <a:latin typeface="Liberation Mono"/>
              </a:rPr>
              <a:t>Table:- emp</a:t>
            </a:r>
            <a:endParaRPr lang="en-IN" sz="2000" b="1" dirty="0"/>
          </a:p>
        </p:txBody>
      </p:sp>
      <p:graphicFrame>
        <p:nvGraphicFramePr>
          <p:cNvPr id="5" name="Table 2">
            <a:extLst>
              <a:ext uri="{FF2B5EF4-FFF2-40B4-BE49-F238E27FC236}">
                <a16:creationId xmlns:a16="http://schemas.microsoft.com/office/drawing/2014/main" id="{16063309-35FF-ED66-26E4-E8130E5328BE}"/>
              </a:ext>
            </a:extLst>
          </p:cNvPr>
          <p:cNvGraphicFramePr>
            <a:graphicFrameLocks noGrp="1"/>
          </p:cNvGraphicFramePr>
          <p:nvPr>
            <p:extLst>
              <p:ext uri="{D42A27DB-BD31-4B8C-83A1-F6EECF244321}">
                <p14:modId xmlns:p14="http://schemas.microsoft.com/office/powerpoint/2010/main" val="2422223340"/>
              </p:ext>
            </p:extLst>
          </p:nvPr>
        </p:nvGraphicFramePr>
        <p:xfrm>
          <a:off x="3215680" y="1042386"/>
          <a:ext cx="8856983" cy="3779520"/>
        </p:xfrm>
        <a:graphic>
          <a:graphicData uri="http://schemas.openxmlformats.org/drawingml/2006/table">
            <a:tbl>
              <a:tblPr firstRow="1" bandRow="1">
                <a:tableStyleId>{5940675A-B579-460E-94D1-54222C63F5DA}</a:tableStyleId>
              </a:tblPr>
              <a:tblGrid>
                <a:gridCol w="1396668">
                  <a:extLst>
                    <a:ext uri="{9D8B030D-6E8A-4147-A177-3AD203B41FA5}">
                      <a16:colId xmlns:a16="http://schemas.microsoft.com/office/drawing/2014/main" val="928063234"/>
                    </a:ext>
                  </a:extLst>
                </a:gridCol>
                <a:gridCol w="1065759">
                  <a:extLst>
                    <a:ext uri="{9D8B030D-6E8A-4147-A177-3AD203B41FA5}">
                      <a16:colId xmlns:a16="http://schemas.microsoft.com/office/drawing/2014/main" val="2965238667"/>
                    </a:ext>
                  </a:extLst>
                </a:gridCol>
                <a:gridCol w="1139505">
                  <a:extLst>
                    <a:ext uri="{9D8B030D-6E8A-4147-A177-3AD203B41FA5}">
                      <a16:colId xmlns:a16="http://schemas.microsoft.com/office/drawing/2014/main" val="1022043813"/>
                    </a:ext>
                  </a:extLst>
                </a:gridCol>
                <a:gridCol w="992014">
                  <a:extLst>
                    <a:ext uri="{9D8B030D-6E8A-4147-A177-3AD203B41FA5}">
                      <a16:colId xmlns:a16="http://schemas.microsoft.com/office/drawing/2014/main" val="1341393751"/>
                    </a:ext>
                  </a:extLst>
                </a:gridCol>
                <a:gridCol w="1139742">
                  <a:extLst>
                    <a:ext uri="{9D8B030D-6E8A-4147-A177-3AD203B41FA5}">
                      <a16:colId xmlns:a16="http://schemas.microsoft.com/office/drawing/2014/main" val="811726526"/>
                    </a:ext>
                  </a:extLst>
                </a:gridCol>
                <a:gridCol w="991777">
                  <a:extLst>
                    <a:ext uri="{9D8B030D-6E8A-4147-A177-3AD203B41FA5}">
                      <a16:colId xmlns:a16="http://schemas.microsoft.com/office/drawing/2014/main" val="2372118111"/>
                    </a:ext>
                  </a:extLst>
                </a:gridCol>
                <a:gridCol w="1065759">
                  <a:extLst>
                    <a:ext uri="{9D8B030D-6E8A-4147-A177-3AD203B41FA5}">
                      <a16:colId xmlns:a16="http://schemas.microsoft.com/office/drawing/2014/main" val="2699221881"/>
                    </a:ext>
                  </a:extLst>
                </a:gridCol>
                <a:gridCol w="1065759">
                  <a:extLst>
                    <a:ext uri="{9D8B030D-6E8A-4147-A177-3AD203B41FA5}">
                      <a16:colId xmlns:a16="http://schemas.microsoft.com/office/drawing/2014/main" val="16658856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job</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Col1</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Col2</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Col3</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Col4</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Col5</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Col6</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Col7</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sz="1400" dirty="0">
                          <a:latin typeface="Arial" panose="020B0604020202020204" pitchFamily="34" charset="0"/>
                          <a:cs typeface="Arial" panose="020B0604020202020204" pitchFamily="34" charset="0"/>
                        </a:rPr>
                        <a:t>ANALYST</a:t>
                      </a:r>
                    </a:p>
                  </a:txBody>
                  <a:tcPr anchor="ctr"/>
                </a:tc>
                <a:tc>
                  <a:txBody>
                    <a:bodyPr/>
                    <a:lstStyle/>
                    <a:p>
                      <a:pPr algn="l"/>
                      <a:r>
                        <a:rPr lang="en-IN" sz="1400" dirty="0">
                          <a:latin typeface="Arial" panose="020B0604020202020204" pitchFamily="34" charset="0"/>
                          <a:cs typeface="Arial" panose="020B0604020202020204" pitchFamily="34" charset="0"/>
                        </a:rPr>
                        <a:t>SCOTT</a:t>
                      </a:r>
                    </a:p>
                  </a:txBody>
                  <a:tcPr anchor="ctr"/>
                </a:tc>
                <a:tc>
                  <a:txBody>
                    <a:bodyPr/>
                    <a:lstStyle/>
                    <a:p>
                      <a:pPr algn="l"/>
                      <a:r>
                        <a:rPr lang="en-IN" sz="1400" dirty="0">
                          <a:latin typeface="Arial" panose="020B0604020202020204" pitchFamily="34" charset="0"/>
                          <a:cs typeface="Arial" panose="020B0604020202020204" pitchFamily="34" charset="0"/>
                        </a:rPr>
                        <a:t>FORD</a:t>
                      </a:r>
                    </a:p>
                  </a:txBody>
                  <a:tcPr anchor="ctr"/>
                </a:tc>
                <a:tc>
                  <a:txBody>
                    <a:bodyPr/>
                    <a:lstStyle/>
                    <a:p>
                      <a:pPr algn="l"/>
                      <a:r>
                        <a:rPr lang="en-IN" sz="1400" dirty="0">
                          <a:latin typeface="Arial" panose="020B0604020202020204" pitchFamily="34" charset="0"/>
                          <a:cs typeface="Arial" panose="020B0604020202020204" pitchFamily="34" charset="0"/>
                        </a:rPr>
                        <a:t>SUPRIYA</a:t>
                      </a:r>
                    </a:p>
                  </a:txBody>
                  <a:tcPr anchor="ctr"/>
                </a:tc>
                <a:tc>
                  <a:txBody>
                    <a:bodyPr/>
                    <a:lstStyle/>
                    <a:p>
                      <a:pPr algn="l"/>
                      <a:r>
                        <a:rPr lang="en-IN" sz="1400" dirty="0">
                          <a:latin typeface="Arial" panose="020B0604020202020204" pitchFamily="34" charset="0"/>
                          <a:cs typeface="Arial" panose="020B0604020202020204" pitchFamily="34" charset="0"/>
                        </a:rPr>
                        <a:t>NULL</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58505310"/>
                  </a:ext>
                </a:extLst>
              </a:tr>
              <a:tr h="370840">
                <a:tc>
                  <a:txBody>
                    <a:bodyPr/>
                    <a:lstStyle/>
                    <a:p>
                      <a:pPr algn="l"/>
                      <a:r>
                        <a:rPr lang="en-IN" sz="1400" dirty="0">
                          <a:latin typeface="Arial" panose="020B0604020202020204" pitchFamily="34" charset="0"/>
                          <a:cs typeface="Arial" panose="020B0604020202020204" pitchFamily="34" charset="0"/>
                        </a:rPr>
                        <a:t>CLERK</a:t>
                      </a:r>
                    </a:p>
                  </a:txBody>
                  <a:tcPr anchor="ctr"/>
                </a:tc>
                <a:tc>
                  <a:txBody>
                    <a:bodyPr/>
                    <a:lstStyle/>
                    <a:p>
                      <a:pPr algn="l"/>
                      <a:r>
                        <a:rPr lang="en-IN" sz="1400" dirty="0">
                          <a:latin typeface="Arial" panose="020B0604020202020204" pitchFamily="34" charset="0"/>
                          <a:cs typeface="Arial" panose="020B0604020202020204" pitchFamily="34" charset="0"/>
                        </a:rPr>
                        <a:t>SMITH</a:t>
                      </a:r>
                    </a:p>
                  </a:txBody>
                  <a:tcPr anchor="ctr"/>
                </a:tc>
                <a:tc>
                  <a:txBody>
                    <a:bodyPr/>
                    <a:lstStyle/>
                    <a:p>
                      <a:pPr algn="l"/>
                      <a:r>
                        <a:rPr lang="en-IN" sz="1400" dirty="0">
                          <a:latin typeface="Arial" panose="020B0604020202020204" pitchFamily="34" charset="0"/>
                          <a:cs typeface="Arial" panose="020B0604020202020204" pitchFamily="34" charset="0"/>
                        </a:rPr>
                        <a:t>AARAV</a:t>
                      </a:r>
                    </a:p>
                  </a:txBody>
                  <a:tcPr anchor="ctr"/>
                </a:tc>
                <a:tc>
                  <a:txBody>
                    <a:bodyPr/>
                    <a:lstStyle/>
                    <a:p>
                      <a:pPr algn="l"/>
                      <a:r>
                        <a:rPr lang="en-IN" sz="1400" dirty="0">
                          <a:latin typeface="Arial" panose="020B0604020202020204" pitchFamily="34" charset="0"/>
                          <a:cs typeface="Arial" panose="020B0604020202020204" pitchFamily="34" charset="0"/>
                        </a:rPr>
                        <a:t>THOMAS</a:t>
                      </a:r>
                    </a:p>
                  </a:txBody>
                  <a:tcPr anchor="ctr"/>
                </a:tc>
                <a:tc>
                  <a:txBody>
                    <a:bodyPr/>
                    <a:lstStyle/>
                    <a:p>
                      <a:pPr algn="l"/>
                      <a:r>
                        <a:rPr lang="en-IN" sz="1400" dirty="0">
                          <a:latin typeface="Arial" panose="020B0604020202020204" pitchFamily="34" charset="0"/>
                          <a:cs typeface="Arial" panose="020B0604020202020204" pitchFamily="34" charset="0"/>
                        </a:rPr>
                        <a:t>ADAMS </a:t>
                      </a:r>
                    </a:p>
                  </a:txBody>
                  <a:tcPr anchor="ctr"/>
                </a:tc>
                <a:tc>
                  <a:txBody>
                    <a:bodyPr/>
                    <a:lstStyle/>
                    <a:p>
                      <a:pPr algn="l"/>
                      <a:r>
                        <a:rPr lang="en-IN" sz="1400" dirty="0">
                          <a:latin typeface="Arial" panose="020B0604020202020204" pitchFamily="34" charset="0"/>
                          <a:cs typeface="Arial" panose="020B0604020202020204" pitchFamily="34" charset="0"/>
                        </a:rPr>
                        <a:t>JAMES</a:t>
                      </a:r>
                    </a:p>
                  </a:txBody>
                  <a:tcPr anchor="ctr"/>
                </a:tc>
                <a:tc>
                  <a:txBody>
                    <a:bodyPr/>
                    <a:lstStyle/>
                    <a:p>
                      <a:pPr algn="l"/>
                      <a:r>
                        <a:rPr lang="en-IN" sz="1400" dirty="0">
                          <a:latin typeface="Arial" panose="020B0604020202020204" pitchFamily="34" charset="0"/>
                          <a:cs typeface="Arial" panose="020B0604020202020204" pitchFamily="34" charset="0"/>
                        </a:rPr>
                        <a:t>MILLER</a:t>
                      </a:r>
                    </a:p>
                  </a:txBody>
                  <a:tcPr anchor="ctr"/>
                </a:tc>
                <a:tc>
                  <a:txBody>
                    <a:bodyPr/>
                    <a:lstStyle/>
                    <a:p>
                      <a:pPr algn="l"/>
                      <a:r>
                        <a:rPr lang="en-IN" sz="1400" dirty="0">
                          <a:latin typeface="Arial" panose="020B0604020202020204" pitchFamily="34" charset="0"/>
                          <a:cs typeface="Arial" panose="020B0604020202020204" pitchFamily="34" charset="0"/>
                        </a:rPr>
                        <a:t>NATASHA</a:t>
                      </a:r>
                    </a:p>
                  </a:txBody>
                  <a:tcPr anchor="ctr"/>
                </a:tc>
                <a:extLst>
                  <a:ext uri="{0D108BD9-81ED-4DB2-BD59-A6C34878D82A}">
                    <a16:rowId xmlns:a16="http://schemas.microsoft.com/office/drawing/2014/main" val="776757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COMPLIANCE OFFICERS</a:t>
                      </a:r>
                    </a:p>
                  </a:txBody>
                  <a:tcPr anchor="ctr"/>
                </a:tc>
                <a:tc>
                  <a:txBody>
                    <a:bodyPr/>
                    <a:lstStyle/>
                    <a:p>
                      <a:pPr algn="l"/>
                      <a:r>
                        <a:rPr lang="en-IN" sz="1400" dirty="0">
                          <a:latin typeface="Arial" panose="020B0604020202020204" pitchFamily="34" charset="0"/>
                          <a:cs typeface="Arial" panose="020B0604020202020204" pitchFamily="34" charset="0"/>
                        </a:rPr>
                        <a:t>GITA</a:t>
                      </a:r>
                    </a:p>
                  </a:txBody>
                  <a:tcPr anchor="ctr"/>
                </a:tc>
                <a:tc>
                  <a:txBody>
                    <a:bodyPr/>
                    <a:lstStyle/>
                    <a:p>
                      <a:pPr algn="l"/>
                      <a:r>
                        <a:rPr lang="en-IN" sz="1400" dirty="0">
                          <a:latin typeface="Arial" panose="020B0604020202020204" pitchFamily="34" charset="0"/>
                          <a:cs typeface="Arial" panose="020B0604020202020204" pitchFamily="34" charset="0"/>
                        </a:rPr>
                        <a:t>VRUSHALI</a:t>
                      </a:r>
                    </a:p>
                  </a:txBody>
                  <a:tcPr anchor="ctr"/>
                </a:tc>
                <a:tc>
                  <a:txBody>
                    <a:bodyPr/>
                    <a:lstStyle/>
                    <a:p>
                      <a:pPr algn="l"/>
                      <a:r>
                        <a:rPr lang="en-IN" sz="1400" dirty="0">
                          <a:latin typeface="Arial" panose="020B0604020202020204" pitchFamily="34" charset="0"/>
                          <a:cs typeface="Arial" panose="020B0604020202020204" pitchFamily="34" charset="0"/>
                        </a:rPr>
                        <a:t>SANGITA</a:t>
                      </a: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57013405"/>
                  </a:ext>
                </a:extLst>
              </a:tr>
              <a:tr h="370840">
                <a:tc>
                  <a:txBody>
                    <a:bodyPr/>
                    <a:lstStyle/>
                    <a:p>
                      <a:pPr algn="l"/>
                      <a:r>
                        <a:rPr lang="en-IN" sz="1400" dirty="0">
                          <a:latin typeface="Arial" panose="020B0604020202020204" pitchFamily="34" charset="0"/>
                          <a:cs typeface="Arial" panose="020B0604020202020204" pitchFamily="34" charset="0"/>
                        </a:rPr>
                        <a:t>MANAGER</a:t>
                      </a:r>
                    </a:p>
                  </a:txBody>
                  <a:tcPr anchor="ctr"/>
                </a:tc>
                <a:tc>
                  <a:txBody>
                    <a:bodyPr/>
                    <a:lstStyle/>
                    <a:p>
                      <a:pPr algn="l"/>
                      <a:r>
                        <a:rPr lang="en-IN" sz="1400" dirty="0">
                          <a:latin typeface="Arial" panose="020B0604020202020204" pitchFamily="34" charset="0"/>
                          <a:cs typeface="Arial" panose="020B0604020202020204" pitchFamily="34" charset="0"/>
                        </a:rPr>
                        <a:t>JONES</a:t>
                      </a:r>
                    </a:p>
                  </a:txBody>
                  <a:tcPr anchor="ctr"/>
                </a:tc>
                <a:tc>
                  <a:txBody>
                    <a:bodyPr/>
                    <a:lstStyle/>
                    <a:p>
                      <a:pPr algn="l"/>
                      <a:r>
                        <a:rPr lang="en-IN" sz="1400" dirty="0">
                          <a:latin typeface="Arial" panose="020B0604020202020204" pitchFamily="34" charset="0"/>
                          <a:cs typeface="Arial" panose="020B0604020202020204" pitchFamily="34" charset="0"/>
                        </a:rPr>
                        <a:t>BLAKE</a:t>
                      </a:r>
                    </a:p>
                  </a:txBody>
                  <a:tcPr anchor="ctr"/>
                </a:tc>
                <a:tc>
                  <a:txBody>
                    <a:bodyPr/>
                    <a:lstStyle/>
                    <a:p>
                      <a:pPr algn="l"/>
                      <a:r>
                        <a:rPr lang="en-IN" sz="1400" dirty="0">
                          <a:latin typeface="Arial" panose="020B0604020202020204" pitchFamily="34" charset="0"/>
                          <a:cs typeface="Arial" panose="020B0604020202020204" pitchFamily="34" charset="0"/>
                        </a:rPr>
                        <a:t>CLARK</a:t>
                      </a:r>
                    </a:p>
                  </a:txBody>
                  <a:tcPr anchor="ctr"/>
                </a:tc>
                <a:tc>
                  <a:txBody>
                    <a:bodyPr/>
                    <a:lstStyle/>
                    <a:p>
                      <a:pPr algn="l"/>
                      <a:r>
                        <a:rPr lang="en-IN" sz="1400" dirty="0">
                          <a:latin typeface="Arial" panose="020B0604020202020204" pitchFamily="34" charset="0"/>
                          <a:cs typeface="Arial" panose="020B0604020202020204" pitchFamily="34" charset="0"/>
                        </a:rPr>
                        <a:t>HOFFMAN</a:t>
                      </a:r>
                    </a:p>
                  </a:txBody>
                  <a:tcPr anchor="ctr"/>
                </a:tc>
                <a:tc>
                  <a:txBody>
                    <a:bodyPr/>
                    <a:lstStyle/>
                    <a:p>
                      <a:pPr algn="l"/>
                      <a:r>
                        <a:rPr lang="en-IN" sz="1400" dirty="0">
                          <a:latin typeface="Arial" panose="020B0604020202020204" pitchFamily="34" charset="0"/>
                          <a:cs typeface="Arial" panose="020B0604020202020204" pitchFamily="34" charset="0"/>
                        </a:rPr>
                        <a:t>ALEX</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21527498"/>
                  </a:ext>
                </a:extLst>
              </a:tr>
              <a:tr h="370840">
                <a:tc>
                  <a:txBody>
                    <a:bodyPr/>
                    <a:lstStyle/>
                    <a:p>
                      <a:pPr algn="l"/>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KING</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737153"/>
                  </a:ext>
                </a:extLst>
              </a:tr>
              <a:tr h="370840">
                <a:tc>
                  <a:txBody>
                    <a:bodyPr/>
                    <a:lstStyle/>
                    <a:p>
                      <a:pPr algn="l"/>
                      <a:r>
                        <a:rPr lang="en-IN" sz="1400" dirty="0">
                          <a:latin typeface="Arial" panose="020B0604020202020204" pitchFamily="34" charset="0"/>
                          <a:cs typeface="Arial" panose="020B0604020202020204" pitchFamily="34" charset="0"/>
                        </a:rPr>
                        <a:t>PUBLIC RELATION</a:t>
                      </a:r>
                    </a:p>
                  </a:txBody>
                  <a:tcPr anchor="ctr"/>
                </a:tc>
                <a:tc>
                  <a:txBody>
                    <a:bodyPr/>
                    <a:lstStyle/>
                    <a:p>
                      <a:pPr algn="l"/>
                      <a:r>
                        <a:rPr lang="en-IN" sz="1400" dirty="0">
                          <a:latin typeface="Arial" panose="020B0604020202020204" pitchFamily="34" charset="0"/>
                          <a:cs typeface="Arial" panose="020B0604020202020204" pitchFamily="34" charset="0"/>
                        </a:rPr>
                        <a:t>SHARMIN</a:t>
                      </a:r>
                    </a:p>
                  </a:txBody>
                  <a:tcPr anchor="ctr"/>
                </a:tc>
                <a:tc>
                  <a:txBody>
                    <a:bodyPr/>
                    <a:lstStyle/>
                    <a:p>
                      <a:pPr algn="l"/>
                      <a:r>
                        <a:rPr lang="en-IN" sz="1400" dirty="0">
                          <a:latin typeface="Arial" panose="020B0604020202020204" pitchFamily="34" charset="0"/>
                          <a:cs typeface="Arial" panose="020B0604020202020204" pitchFamily="34" charset="0"/>
                        </a:rPr>
                        <a:t>BANDISH</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3812827"/>
                  </a:ext>
                </a:extLst>
              </a:tr>
              <a:tr h="370840">
                <a:tc>
                  <a:txBody>
                    <a:bodyPr/>
                    <a:lstStyle/>
                    <a:p>
                      <a:pPr algn="l"/>
                      <a:r>
                        <a:rPr lang="en-IN" sz="1400" dirty="0">
                          <a:latin typeface="Arial" panose="020B0604020202020204" pitchFamily="34" charset="0"/>
                          <a:cs typeface="Arial" panose="020B0604020202020204" pitchFamily="34" charset="0"/>
                        </a:rPr>
                        <a:t>SALESMAN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ALLEN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WARD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MARTIN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TURNER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GRASS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Arial" panose="020B0604020202020204" pitchFamily="34" charset="0"/>
                          <a:cs typeface="Arial" panose="020B0604020202020204" pitchFamily="34" charset="0"/>
                        </a:rPr>
                        <a:t>AARUSH</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63608398"/>
                  </a:ext>
                </a:extLst>
              </a:tr>
              <a:tr h="370840">
                <a:tc>
                  <a:txBody>
                    <a:bodyPr/>
                    <a:lstStyle/>
                    <a:p>
                      <a:pPr algn="l"/>
                      <a:r>
                        <a:rPr kumimoji="0" lang="en-IN" sz="1400" kern="1200" dirty="0">
                          <a:solidFill>
                            <a:schemeClr val="tx1"/>
                          </a:solidFill>
                          <a:latin typeface="Arial" panose="020B0604020202020204" pitchFamily="34" charset="0"/>
                          <a:ea typeface="+mn-ea"/>
                          <a:cs typeface="Arial" panose="020B0604020202020204" pitchFamily="34" charset="0"/>
                        </a:rPr>
                        <a:t>VICE</a:t>
                      </a:r>
                      <a:r>
                        <a:rPr lang="en-IN" sz="1400" dirty="0">
                          <a:latin typeface="Arial" panose="020B0604020202020204" pitchFamily="34" charset="0"/>
                          <a:cs typeface="Arial" panose="020B0604020202020204" pitchFamily="34" charset="0"/>
                        </a:rPr>
                        <a:t> PRESIDENT</a:t>
                      </a:r>
                    </a:p>
                  </a:txBody>
                  <a:tcPr anchor="ctr"/>
                </a:tc>
                <a:tc>
                  <a:txBody>
                    <a:bodyPr/>
                    <a:lstStyle/>
                    <a:p>
                      <a:pPr algn="l"/>
                      <a:r>
                        <a:rPr lang="en-IN" sz="1400" dirty="0">
                          <a:latin typeface="Arial" panose="020B0604020202020204" pitchFamily="34" charset="0"/>
                          <a:cs typeface="Arial" panose="020B0604020202020204" pitchFamily="34" charset="0"/>
                        </a:rPr>
                        <a:t>FRED</a:t>
                      </a: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tc>
                  <a:txBody>
                    <a:bodyPr/>
                    <a:lstStyle/>
                    <a:p>
                      <a:pPr algn="l"/>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0910327"/>
                  </a:ext>
                </a:extLst>
              </a:tr>
            </a:tbl>
          </a:graphicData>
        </a:graphic>
      </p:graphicFrame>
      <p:sp>
        <p:nvSpPr>
          <p:cNvPr id="12" name="TextBox 11">
            <a:extLst>
              <a:ext uri="{FF2B5EF4-FFF2-40B4-BE49-F238E27FC236}">
                <a16:creationId xmlns:a16="http://schemas.microsoft.com/office/drawing/2014/main" id="{F229B535-49FB-E1D5-DC9D-1858938EAD22}"/>
              </a:ext>
            </a:extLst>
          </p:cNvPr>
          <p:cNvSpPr txBox="1"/>
          <p:nvPr/>
        </p:nvSpPr>
        <p:spPr>
          <a:xfrm>
            <a:off x="3215680" y="4987042"/>
            <a:ext cx="86638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Col1,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Col2,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3</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Col3,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Col4,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Col5,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6</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Col6, </a:t>
            </a:r>
            <a:r>
              <a:rPr lang="en-US" dirty="0">
                <a:solidFill>
                  <a:srgbClr val="DD4A68"/>
                </a:solidFill>
                <a:latin typeface="Liberation Mono"/>
              </a:rPr>
              <a:t>MAX</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7</a:t>
            </a:r>
            <a:r>
              <a:rPr lang="en-US" dirty="0">
                <a:latin typeface="Liberation Mono"/>
              </a:rPr>
              <a:t> </a:t>
            </a:r>
            <a:r>
              <a:rPr lang="en-US" dirty="0">
                <a:solidFill>
                  <a:srgbClr val="DB7BC9"/>
                </a:solidFill>
                <a:latin typeface="Liberation Mono"/>
              </a:rPr>
              <a:t>THEN</a:t>
            </a:r>
            <a:r>
              <a:rPr lang="en-US" dirty="0">
                <a:latin typeface="Liberation Mono"/>
              </a:rPr>
              <a:t> ename  </a:t>
            </a:r>
            <a:r>
              <a:rPr lang="en-US" dirty="0">
                <a:solidFill>
                  <a:srgbClr val="DB7BC9"/>
                </a:solidFill>
                <a:latin typeface="Liberation Mono"/>
              </a:rPr>
              <a:t>END</a:t>
            </a:r>
            <a:r>
              <a:rPr lang="en-US" dirty="0">
                <a:latin typeface="Liberation Mono"/>
              </a:rPr>
              <a:t>)  Col7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job,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job)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a:t>
            </a:r>
            <a:endParaRPr lang="en-IN" dirty="0">
              <a:latin typeface="Liberation Mono"/>
            </a:endParaRPr>
          </a:p>
        </p:txBody>
      </p:sp>
      <p:sp>
        <p:nvSpPr>
          <p:cNvPr id="14" name="TextBox 13">
            <a:extLst>
              <a:ext uri="{FF2B5EF4-FFF2-40B4-BE49-F238E27FC236}">
                <a16:creationId xmlns:a16="http://schemas.microsoft.com/office/drawing/2014/main" id="{7A365B38-3531-606E-5FEC-9D59D6CED430}"/>
              </a:ext>
            </a:extLst>
          </p:cNvPr>
          <p:cNvSpPr txBox="1"/>
          <p:nvPr/>
        </p:nvSpPr>
        <p:spPr>
          <a:xfrm>
            <a:off x="3234152" y="538330"/>
            <a:ext cx="989640"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2" name="TextBox 1">
            <a:extLst>
              <a:ext uri="{FF2B5EF4-FFF2-40B4-BE49-F238E27FC236}">
                <a16:creationId xmlns:a16="http://schemas.microsoft.com/office/drawing/2014/main" id="{90D093B7-84C1-F12B-53A7-2195448AF6F7}"/>
              </a:ext>
            </a:extLst>
          </p:cNvPr>
          <p:cNvSpPr txBox="1"/>
          <p:nvPr/>
        </p:nvSpPr>
        <p:spPr>
          <a:xfrm>
            <a:off x="6528048" y="519063"/>
            <a:ext cx="3960440"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columns</a:t>
            </a:r>
            <a:endParaRPr lang="en-IN" sz="2200"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53CF0F-2DD4-E78D-A5DE-D7452577834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7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E6F-67BE-0438-8958-2986F47754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E153B1-1DC5-8BE2-1B00-0D2AC528BD4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EFD6AC0C-EEC9-C1A1-545B-F9248C8692FC}"/>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6" name="Table 2">
            <a:extLst>
              <a:ext uri="{FF2B5EF4-FFF2-40B4-BE49-F238E27FC236}">
                <a16:creationId xmlns:a16="http://schemas.microsoft.com/office/drawing/2014/main" id="{14CD4946-697D-EEDF-9720-61E8C43A47A3}"/>
              </a:ext>
            </a:extLst>
          </p:cNvPr>
          <p:cNvGraphicFramePr>
            <a:graphicFrameLocks noGrp="1"/>
          </p:cNvGraphicFramePr>
          <p:nvPr>
            <p:extLst>
              <p:ext uri="{D42A27DB-BD31-4B8C-83A1-F6EECF244321}">
                <p14:modId xmlns:p14="http://schemas.microsoft.com/office/powerpoint/2010/main" val="4145461261"/>
              </p:ext>
            </p:extLst>
          </p:nvPr>
        </p:nvGraphicFramePr>
        <p:xfrm>
          <a:off x="437461" y="509558"/>
          <a:ext cx="3377640" cy="5085080"/>
        </p:xfrm>
        <a:graphic>
          <a:graphicData uri="http://schemas.openxmlformats.org/drawingml/2006/table">
            <a:tbl>
              <a:tblPr firstRow="1" bandRow="1">
                <a:tableStyleId>{5940675A-B579-460E-94D1-54222C63F5DA}</a:tableStyleId>
              </a:tblPr>
              <a:tblGrid>
                <a:gridCol w="843280">
                  <a:extLst>
                    <a:ext uri="{9D8B030D-6E8A-4147-A177-3AD203B41FA5}">
                      <a16:colId xmlns:a16="http://schemas.microsoft.com/office/drawing/2014/main" val="928063234"/>
                    </a:ext>
                  </a:extLst>
                </a:gridCol>
                <a:gridCol w="145436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tblGrid>
              <a:tr h="370840">
                <a:tc>
                  <a:txBody>
                    <a:bodyPr/>
                    <a:lstStyle/>
                    <a:p>
                      <a:pPr algn="ctr"/>
                      <a:r>
                        <a:rPr lang="en-US" dirty="0">
                          <a:latin typeface="Arial" panose="020B0604020202020204" pitchFamily="34" charset="0"/>
                          <a:cs typeface="Arial" panose="020B0604020202020204" pitchFamily="34" charset="0"/>
                        </a:rPr>
                        <a:t>custid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orderdate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 1986-05-01</a:t>
                      </a:r>
                    </a:p>
                  </a:txBody>
                  <a:tcPr anchor="ctr"/>
                </a:tc>
                <a:tc>
                  <a:txBody>
                    <a:bodyPr/>
                    <a:lstStyle/>
                    <a:p>
                      <a:pPr algn="r"/>
                      <a:r>
                        <a:rPr lang="en-IN" sz="1600" dirty="0">
                          <a:latin typeface="Arial" panose="020B0604020202020204" pitchFamily="34" charset="0"/>
                          <a:cs typeface="Arial" panose="020B0604020202020204" pitchFamily="34" charset="0"/>
                        </a:rPr>
                        <a:t>2.40</a:t>
                      </a:r>
                    </a:p>
                  </a:txBody>
                  <a:tcP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56.00</a:t>
                      </a:r>
                    </a:p>
                  </a:txBody>
                  <a:tcP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1986-06-15</a:t>
                      </a:r>
                    </a:p>
                  </a:txBody>
                  <a:tcPr anchor="ctr"/>
                </a:tc>
                <a:tc>
                  <a:txBody>
                    <a:bodyPr/>
                    <a:lstStyle/>
                    <a:p>
                      <a:pPr algn="r"/>
                      <a:r>
                        <a:rPr lang="en-IN" sz="1600" dirty="0">
                          <a:latin typeface="Arial" panose="020B0604020202020204" pitchFamily="34" charset="0"/>
                          <a:cs typeface="Arial" panose="020B0604020202020204" pitchFamily="34" charset="0"/>
                        </a:rPr>
                        <a:t>698.00</a:t>
                      </a:r>
                    </a:p>
                  </a:txBody>
                  <a:tcPr/>
                </a:tc>
                <a:extLst>
                  <a:ext uri="{0D108BD9-81ED-4DB2-BD59-A6C34878D82A}">
                    <a16:rowId xmlns:a16="http://schemas.microsoft.com/office/drawing/2014/main" val="621527498"/>
                  </a:ext>
                </a:extLst>
              </a:tr>
              <a:tr h="370840">
                <a:tc>
                  <a:txBody>
                    <a:bodyPr/>
                    <a:lstStyle/>
                    <a:p>
                      <a:pPr algn="r"/>
                      <a:r>
                        <a:rPr lang="en-IN" sz="1600" dirty="0">
                          <a:latin typeface="Arial" panose="020B0604020202020204" pitchFamily="34" charset="0"/>
                          <a:cs typeface="Arial" panose="020B0604020202020204" pitchFamily="34" charset="0"/>
                        </a:rPr>
                        <a:t>106</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8324.00</a:t>
                      </a:r>
                    </a:p>
                  </a:txBody>
                  <a:tcPr/>
                </a:tc>
                <a:extLst>
                  <a:ext uri="{0D108BD9-81ED-4DB2-BD59-A6C34878D82A}">
                    <a16:rowId xmlns:a16="http://schemas.microsoft.com/office/drawing/2014/main" val="489105953"/>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5.60</a:t>
                      </a:r>
                    </a:p>
                  </a:txBody>
                  <a:tcP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1986-07-25</a:t>
                      </a:r>
                    </a:p>
                  </a:txBody>
                  <a:tcPr anchor="ctr"/>
                </a:tc>
                <a:tc>
                  <a:txBody>
                    <a:bodyPr/>
                    <a:lstStyle/>
                    <a:p>
                      <a:pPr algn="r"/>
                      <a:r>
                        <a:rPr lang="en-IN" sz="1600" dirty="0">
                          <a:latin typeface="Arial" panose="020B0604020202020204" pitchFamily="34" charset="0"/>
                          <a:cs typeface="Arial" panose="020B0604020202020204" pitchFamily="34" charset="0"/>
                        </a:rPr>
                        <a:t>35.20</a:t>
                      </a:r>
                    </a:p>
                  </a:txBody>
                  <a:tcP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1986-08-01</a:t>
                      </a:r>
                    </a:p>
                  </a:txBody>
                  <a:tcPr anchor="ctr"/>
                </a:tc>
                <a:tc>
                  <a:txBody>
                    <a:bodyPr/>
                    <a:lstStyle/>
                    <a:p>
                      <a:pPr algn="r"/>
                      <a:r>
                        <a:rPr lang="en-IN" sz="1600" dirty="0">
                          <a:latin typeface="Arial" panose="020B0604020202020204" pitchFamily="34" charset="0"/>
                          <a:cs typeface="Arial" panose="020B0604020202020204" pitchFamily="34" charset="0"/>
                        </a:rPr>
                        <a:t>97.50</a:t>
                      </a:r>
                    </a:p>
                  </a:txBody>
                  <a:tcPr/>
                </a:tc>
                <a:extLst>
                  <a:ext uri="{0D108BD9-81ED-4DB2-BD59-A6C34878D82A}">
                    <a16:rowId xmlns:a16="http://schemas.microsoft.com/office/drawing/2014/main" val="3427491726"/>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tc>
                <a:extLst>
                  <a:ext uri="{0D108BD9-81ED-4DB2-BD59-A6C34878D82A}">
                    <a16:rowId xmlns:a16="http://schemas.microsoft.com/office/drawing/2014/main" val="221142360"/>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30710641"/>
                  </a:ext>
                </a:extLst>
              </a:tr>
            </a:tbl>
          </a:graphicData>
        </a:graphic>
      </p:graphicFrame>
      <p:sp>
        <p:nvSpPr>
          <p:cNvPr id="10" name="TextBox 9">
            <a:extLst>
              <a:ext uri="{FF2B5EF4-FFF2-40B4-BE49-F238E27FC236}">
                <a16:creationId xmlns:a16="http://schemas.microsoft.com/office/drawing/2014/main" id="{D06E6F3F-A2CD-3C58-4164-BD6763F5564B}"/>
              </a:ext>
            </a:extLst>
          </p:cNvPr>
          <p:cNvSpPr txBox="1"/>
          <p:nvPr/>
        </p:nvSpPr>
        <p:spPr>
          <a:xfrm>
            <a:off x="437461" y="44624"/>
            <a:ext cx="1404663" cy="400110"/>
          </a:xfrm>
          <a:prstGeom prst="rect">
            <a:avLst/>
          </a:prstGeom>
          <a:noFill/>
        </p:spPr>
        <p:txBody>
          <a:bodyPr wrap="square">
            <a:spAutoFit/>
          </a:bodyPr>
          <a:lstStyle/>
          <a:p>
            <a:r>
              <a:rPr lang="en-IN" sz="2000" b="1" dirty="0">
                <a:latin typeface="Liberation Mono"/>
              </a:rPr>
              <a:t>Table:- ord</a:t>
            </a:r>
            <a:endParaRPr lang="en-IN" sz="2000" b="1" dirty="0"/>
          </a:p>
        </p:txBody>
      </p:sp>
      <p:graphicFrame>
        <p:nvGraphicFramePr>
          <p:cNvPr id="2" name="Table 2">
            <a:extLst>
              <a:ext uri="{FF2B5EF4-FFF2-40B4-BE49-F238E27FC236}">
                <a16:creationId xmlns:a16="http://schemas.microsoft.com/office/drawing/2014/main" id="{225B391A-BCEC-F7B9-B405-7C1BB8A7F925}"/>
              </a:ext>
            </a:extLst>
          </p:cNvPr>
          <p:cNvGraphicFramePr>
            <a:graphicFrameLocks noGrp="1"/>
          </p:cNvGraphicFramePr>
          <p:nvPr>
            <p:extLst>
              <p:ext uri="{D42A27DB-BD31-4B8C-83A1-F6EECF244321}">
                <p14:modId xmlns:p14="http://schemas.microsoft.com/office/powerpoint/2010/main" val="2785814915"/>
              </p:ext>
            </p:extLst>
          </p:nvPr>
        </p:nvGraphicFramePr>
        <p:xfrm>
          <a:off x="4032098" y="975648"/>
          <a:ext cx="5938995" cy="4409440"/>
        </p:xfrm>
        <a:graphic>
          <a:graphicData uri="http://schemas.openxmlformats.org/drawingml/2006/table">
            <a:tbl>
              <a:tblPr firstRow="1" bandRow="1">
                <a:tableStyleId>{5940675A-B579-460E-94D1-54222C63F5DA}</a:tableStyleId>
              </a:tblPr>
              <a:tblGrid>
                <a:gridCol w="8424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2481458776"/>
                    </a:ext>
                  </a:extLst>
                </a:gridCol>
                <a:gridCol w="2562195">
                  <a:extLst>
                    <a:ext uri="{9D8B030D-6E8A-4147-A177-3AD203B41FA5}">
                      <a16:colId xmlns:a16="http://schemas.microsoft.com/office/drawing/2014/main" val="3603024244"/>
                    </a:ext>
                  </a:extLst>
                </a:gridCol>
              </a:tblGrid>
              <a:tr h="370840">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custid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US" kern="1200" dirty="0">
                          <a:solidFill>
                            <a:schemeClr val="tx1"/>
                          </a:solidFill>
                          <a:latin typeface="Arial" panose="020B0604020202020204" pitchFamily="34" charset="0"/>
                          <a:ea typeface="+mn-ea"/>
                          <a:cs typeface="Arial" panose="020B0604020202020204" pitchFamily="34" charset="0"/>
                        </a:rPr>
                        <a:t>orderdate</a:t>
                      </a:r>
                      <a:endParaRPr kumimoji="0" lang="en-IN" kern="1200" dirty="0">
                        <a:solidFill>
                          <a:schemeClr val="tx1"/>
                        </a:solidFill>
                        <a:latin typeface="Arial" panose="020B0604020202020204" pitchFamily="34" charset="0"/>
                        <a:ea typeface="+mn-ea"/>
                        <a:cs typeface="Arial" panose="020B0604020202020204" pitchFamily="34" charset="0"/>
                      </a:endParaRPr>
                    </a:p>
                  </a:txBody>
                  <a:tcPr>
                    <a:solidFill>
                      <a:srgbClr val="92D05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total</a:t>
                      </a:r>
                    </a:p>
                  </a:txBody>
                  <a:tcPr>
                    <a:solidFill>
                      <a:srgbClr val="92D050"/>
                    </a:solidFill>
                  </a:tcPr>
                </a:tc>
                <a:tc>
                  <a:txBody>
                    <a:bodyPr/>
                    <a:lstStyle/>
                    <a:p>
                      <a:pPr algn="ctr"/>
                      <a:r>
                        <a:rPr kumimoji="0" lang="en-IN" b="1" kern="1200" dirty="0">
                          <a:solidFill>
                            <a:schemeClr val="tx1"/>
                          </a:solidFill>
                          <a:latin typeface="Arial" panose="020B0604020202020204" pitchFamily="34" charset="0"/>
                          <a:ea typeface="+mn-ea"/>
                          <a:cs typeface="Arial" panose="020B0604020202020204" pitchFamily="34" charset="0"/>
                        </a:rPr>
                        <a:t>Order Type</a:t>
                      </a: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1986-07-14</a:t>
                      </a:r>
                    </a:p>
                  </a:txBody>
                  <a:tcPr anchor="ctr"/>
                </a:tc>
                <a:tc>
                  <a:txBody>
                    <a:bodyPr/>
                    <a:lstStyle/>
                    <a:p>
                      <a:pPr algn="r"/>
                      <a:r>
                        <a:rPr lang="en-IN" sz="1600" dirty="0">
                          <a:latin typeface="Arial" panose="020B0604020202020204" pitchFamily="34" charset="0"/>
                          <a:cs typeface="Arial" panose="020B0604020202020204" pitchFamily="34" charset="0"/>
                        </a:rPr>
                        <a:t>3.40</a:t>
                      </a:r>
                    </a:p>
                  </a:txBody>
                  <a:tcPr anchor="ctr"/>
                </a:tc>
                <a:tc>
                  <a:txBody>
                    <a:bodyPr/>
                    <a:lstStyle/>
                    <a:p>
                      <a:pPr marL="0" indent="0" algn="l"/>
                      <a:r>
                        <a:rPr lang="en-IN" sz="1600" dirty="0">
                          <a:solidFill>
                            <a:srgbClr val="B212AA"/>
                          </a:solidFill>
                          <a:latin typeface="Arial" panose="020B0604020202020204" pitchFamily="34" charset="0"/>
                          <a:cs typeface="Arial" panose="020B0604020202020204" pitchFamily="34" charset="0"/>
                        </a:rPr>
                        <a:t>First Order</a:t>
                      </a:r>
                    </a:p>
                  </a:txBody>
                  <a:tcPr anchor="ctr"/>
                </a:tc>
                <a:extLst>
                  <a:ext uri="{0D108BD9-81ED-4DB2-BD59-A6C34878D82A}">
                    <a16:rowId xmlns:a16="http://schemas.microsoft.com/office/drawing/2014/main" val="3858505310"/>
                  </a:ext>
                </a:extLst>
              </a:tr>
              <a:tr h="370840">
                <a:tc>
                  <a:txBody>
                    <a:bodyPr/>
                    <a:lstStyle/>
                    <a:p>
                      <a:pPr algn="r"/>
                      <a:r>
                        <a:rPr lang="en-IN" sz="1600" dirty="0">
                          <a:latin typeface="Arial" panose="020B0604020202020204" pitchFamily="34" charset="0"/>
                          <a:cs typeface="Arial" panose="020B0604020202020204" pitchFamily="34" charset="0"/>
                        </a:rPr>
                        <a:t>100</a:t>
                      </a:r>
                    </a:p>
                  </a:txBody>
                  <a:tcPr anchor="ctr"/>
                </a:tc>
                <a:tc>
                  <a:txBody>
                    <a:bodyPr/>
                    <a:lstStyle/>
                    <a:p>
                      <a:pPr algn="l"/>
                      <a:r>
                        <a:rPr lang="en-IN" sz="1600" dirty="0">
                          <a:latin typeface="Arial" panose="020B0604020202020204" pitchFamily="34" charset="0"/>
                          <a:cs typeface="Arial" panose="020B0604020202020204" pitchFamily="34" charset="0"/>
                        </a:rPr>
                        <a:t>1987-03-15</a:t>
                      </a:r>
                    </a:p>
                  </a:txBody>
                  <a:tcPr anchor="ctr"/>
                </a:tc>
                <a:tc>
                  <a:txBody>
                    <a:bodyPr/>
                    <a:lstStyle/>
                    <a:p>
                      <a:pPr algn="r"/>
                      <a:r>
                        <a:rPr lang="en-IN" sz="1600" dirty="0">
                          <a:latin typeface="Arial" panose="020B0604020202020204" pitchFamily="34" charset="0"/>
                          <a:cs typeface="Arial" panose="020B0604020202020204" pitchFamily="34" charset="0"/>
                        </a:rPr>
                        <a:t>730.00</a:t>
                      </a:r>
                    </a:p>
                  </a:txBody>
                  <a:tcPr anchor="ctr"/>
                </a:tc>
                <a:tc>
                  <a:txBody>
                    <a:bodyPr/>
                    <a:lstStyle/>
                    <a:p>
                      <a:pPr algn="l"/>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77675717"/>
                  </a:ext>
                </a:extLst>
              </a:tr>
              <a:tr h="370840">
                <a:tc>
                  <a:txBody>
                    <a:bodyPr/>
                    <a:lstStyle/>
                    <a:p>
                      <a:pPr algn="r"/>
                      <a:r>
                        <a:rPr lang="en-IN" sz="1600" dirty="0">
                          <a:latin typeface="Arial" panose="020B0604020202020204" pitchFamily="34" charset="0"/>
                          <a:cs typeface="Arial" panose="020B0604020202020204" pitchFamily="34" charset="0"/>
                        </a:rPr>
                        <a:t>101</a:t>
                      </a:r>
                    </a:p>
                  </a:txBody>
                  <a:tcPr anchor="ctr"/>
                </a:tc>
                <a:tc>
                  <a:txBody>
                    <a:bodyPr/>
                    <a:lstStyle/>
                    <a:p>
                      <a:pPr algn="l"/>
                      <a:r>
                        <a:rPr lang="en-IN" sz="1600" dirty="0">
                          <a:latin typeface="Arial" panose="020B0604020202020204" pitchFamily="34" charset="0"/>
                          <a:cs typeface="Arial" panose="020B0604020202020204" pitchFamily="34" charset="0"/>
                        </a:rPr>
                        <a:t>1987-01-07</a:t>
                      </a:r>
                    </a:p>
                  </a:txBody>
                  <a:tcPr anchor="ctr"/>
                </a:tc>
                <a:tc>
                  <a:txBody>
                    <a:bodyPr/>
                    <a:lstStyle/>
                    <a:p>
                      <a:pPr algn="r"/>
                      <a:r>
                        <a:rPr lang="en-IN" sz="1600" dirty="0">
                          <a:latin typeface="Arial" panose="020B0604020202020204" pitchFamily="34" charset="0"/>
                          <a:cs typeface="Arial" panose="020B0604020202020204" pitchFamily="34" charset="0"/>
                        </a:rPr>
                        <a:t>101.40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357013405"/>
                  </a:ext>
                </a:extLst>
              </a:tr>
              <a:tr h="370840">
                <a:tc>
                  <a:txBody>
                    <a:bodyPr/>
                    <a:lstStyle/>
                    <a:p>
                      <a:pPr algn="r"/>
                      <a:r>
                        <a:rPr lang="en-IN" sz="1600" dirty="0">
                          <a:latin typeface="Arial" panose="020B0604020202020204" pitchFamily="34" charset="0"/>
                          <a:cs typeface="Arial" panose="020B0604020202020204" pitchFamily="34" charset="0"/>
                        </a:rPr>
                        <a:t>102</a:t>
                      </a: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 56.00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621527498"/>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1986-06-05</a:t>
                      </a:r>
                    </a:p>
                  </a:txBody>
                  <a:tcPr anchor="ctr"/>
                </a:tc>
                <a:tc>
                  <a:txBody>
                    <a:bodyPr/>
                    <a:lstStyle/>
                    <a:p>
                      <a:pPr algn="r"/>
                      <a:r>
                        <a:rPr lang="en-IN" sz="1600" dirty="0">
                          <a:latin typeface="Arial" panose="020B0604020202020204" pitchFamily="34" charset="0"/>
                          <a:cs typeface="Arial" panose="020B0604020202020204" pitchFamily="34" charset="0"/>
                        </a:rPr>
                        <a:t>224.00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489105953"/>
                  </a:ext>
                </a:extLst>
              </a:tr>
              <a:tr h="370840">
                <a:tc>
                  <a:txBody>
                    <a:bodyPr/>
                    <a:lstStyle/>
                    <a:p>
                      <a:pPr algn="r"/>
                      <a:r>
                        <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a:latin typeface="Arial" panose="020B0604020202020204" pitchFamily="34" charset="0"/>
                          <a:cs typeface="Arial" panose="020B0604020202020204" pitchFamily="34" charset="0"/>
                        </a:rPr>
                        <a:t>1987-02-15</a:t>
                      </a:r>
                    </a:p>
                  </a:txBody>
                  <a:tcPr anchor="ctr"/>
                </a:tc>
                <a:tc>
                  <a:txBody>
                    <a:bodyPr/>
                    <a:lstStyle/>
                    <a:p>
                      <a:pPr algn="r"/>
                      <a:r>
                        <a:rPr lang="en-IN" sz="1600" dirty="0">
                          <a:latin typeface="Arial" panose="020B0604020202020204" pitchFamily="34" charset="0"/>
                          <a:cs typeface="Arial" panose="020B0604020202020204" pitchFamily="34" charset="0"/>
                        </a:rPr>
                        <a:t>3510.50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2452885272"/>
                  </a:ext>
                </a:extLst>
              </a:tr>
              <a:tr h="370840">
                <a:tc>
                  <a:txBody>
                    <a:bodyPr/>
                    <a:lstStyle/>
                    <a:p>
                      <a:pPr algn="r"/>
                      <a:r>
                        <a:rPr lang="en-IN" sz="1600" dirty="0">
                          <a:latin typeface="Arial" panose="020B0604020202020204" pitchFamily="34" charset="0"/>
                          <a:cs typeface="Arial" panose="020B0604020202020204" pitchFamily="34" charset="0"/>
                        </a:rPr>
                        <a:t>103</a:t>
                      </a:r>
                    </a:p>
                  </a:txBody>
                  <a:tcPr anchor="ctr"/>
                </a:tc>
                <a:tc>
                  <a:txBody>
                    <a:bodyPr/>
                    <a:lstStyle/>
                    <a:p>
                      <a:pPr algn="l"/>
                      <a:r>
                        <a:rPr lang="en-IN" sz="1600" dirty="0">
                          <a:latin typeface="Arial" panose="020B0604020202020204" pitchFamily="34" charset="0"/>
                          <a:cs typeface="Arial" panose="020B0604020202020204" pitchFamily="34" charset="0"/>
                        </a:rPr>
                        <a:t>1987-02-03</a:t>
                      </a:r>
                    </a:p>
                  </a:txBody>
                  <a:tcPr anchor="ctr"/>
                </a:tc>
                <a:tc>
                  <a:txBody>
                    <a:bodyPr/>
                    <a:lstStyle/>
                    <a:p>
                      <a:pPr algn="r"/>
                      <a:r>
                        <a:rPr lang="en-IN" sz="1600" dirty="0">
                          <a:latin typeface="Arial" panose="020B0604020202020204" pitchFamily="34" charset="0"/>
                          <a:cs typeface="Arial" panose="020B0604020202020204" pitchFamily="34" charset="0"/>
                        </a:rPr>
                        <a:t>764.00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3834321889"/>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algn="l"/>
                      <a:r>
                        <a:rPr lang="en-IN" sz="1600" dirty="0">
                          <a:latin typeface="Arial" panose="020B0604020202020204" pitchFamily="34" charset="0"/>
                          <a:cs typeface="Arial" panose="020B0604020202020204" pitchFamily="34" charset="0"/>
                        </a:rPr>
                        <a:t>1986-07-18</a:t>
                      </a:r>
                    </a:p>
                  </a:txBody>
                  <a:tcPr anchor="ctr"/>
                </a:tc>
                <a:tc>
                  <a:txBody>
                    <a:bodyPr/>
                    <a:lstStyle/>
                    <a:p>
                      <a:pPr algn="r"/>
                      <a:r>
                        <a:rPr lang="en-IN" sz="1600" dirty="0">
                          <a:latin typeface="Arial" panose="020B0604020202020204" pitchFamily="34" charset="0"/>
                          <a:cs typeface="Arial" panose="020B0604020202020204" pitchFamily="34" charset="0"/>
                        </a:rPr>
                        <a:t> 5.60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First Order</a:t>
                      </a:r>
                    </a:p>
                  </a:txBody>
                  <a:tcPr anchor="ctr"/>
                </a:tc>
                <a:extLst>
                  <a:ext uri="{0D108BD9-81ED-4DB2-BD59-A6C34878D82A}">
                    <a16:rowId xmlns:a16="http://schemas.microsoft.com/office/drawing/2014/main" val="2969344275"/>
                  </a:ext>
                </a:extLst>
              </a:tr>
              <a:tr h="370840">
                <a:tc>
                  <a:txBody>
                    <a:bodyPr/>
                    <a:lstStyle/>
                    <a:p>
                      <a:pPr algn="r"/>
                      <a:r>
                        <a:rPr lang="en-IN" sz="1600" dirty="0">
                          <a:latin typeface="Arial" panose="020B0604020202020204" pitchFamily="34" charset="0"/>
                          <a:cs typeface="Arial" panose="020B0604020202020204" pitchFamily="34" charset="0"/>
                        </a:rPr>
                        <a:t>104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1987-02-23</a:t>
                      </a:r>
                    </a:p>
                  </a:txBody>
                  <a:tcPr anchor="ctr"/>
                </a:tc>
                <a:tc>
                  <a:txBody>
                    <a:bodyPr/>
                    <a:lstStyle/>
                    <a:p>
                      <a:pPr algn="r"/>
                      <a:r>
                        <a:rPr lang="en-IN" sz="1600" dirty="0">
                          <a:latin typeface="Arial" panose="020B0604020202020204" pitchFamily="34" charset="0"/>
                          <a:cs typeface="Arial" panose="020B0604020202020204" pitchFamily="34" charset="0"/>
                        </a:rPr>
                        <a:t>232.87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B212AA"/>
                          </a:solidFill>
                          <a:latin typeface="Arial" panose="020B0604020202020204" pitchFamily="34" charset="0"/>
                          <a:cs typeface="Arial" panose="020B0604020202020204" pitchFamily="34" charset="0"/>
                        </a:rPr>
                        <a:t>Last Order</a:t>
                      </a:r>
                    </a:p>
                  </a:txBody>
                  <a:tcPr anchor="ctr"/>
                </a:tc>
                <a:extLst>
                  <a:ext uri="{0D108BD9-81ED-4DB2-BD59-A6C34878D82A}">
                    <a16:rowId xmlns:a16="http://schemas.microsoft.com/office/drawing/2014/main" val="342749172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21142360"/>
                  </a:ext>
                </a:extLst>
              </a:tr>
            </a:tbl>
          </a:graphicData>
        </a:graphic>
      </p:graphicFrame>
      <p:sp>
        <p:nvSpPr>
          <p:cNvPr id="7" name="TextBox 6">
            <a:extLst>
              <a:ext uri="{FF2B5EF4-FFF2-40B4-BE49-F238E27FC236}">
                <a16:creationId xmlns:a16="http://schemas.microsoft.com/office/drawing/2014/main" id="{9B77BC7B-F7FD-3B6D-1677-93D2A92D0B3F}"/>
              </a:ext>
            </a:extLst>
          </p:cNvPr>
          <p:cNvSpPr txBox="1"/>
          <p:nvPr/>
        </p:nvSpPr>
        <p:spPr>
          <a:xfrm>
            <a:off x="4007768" y="476672"/>
            <a:ext cx="1404663"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8" name="TextBox 7">
            <a:extLst>
              <a:ext uri="{FF2B5EF4-FFF2-40B4-BE49-F238E27FC236}">
                <a16:creationId xmlns:a16="http://schemas.microsoft.com/office/drawing/2014/main" id="{177565EE-D833-807F-412D-FF42FBAA5D3C}"/>
              </a:ext>
            </a:extLst>
          </p:cNvPr>
          <p:cNvSpPr txBox="1"/>
          <p:nvPr/>
        </p:nvSpPr>
        <p:spPr>
          <a:xfrm>
            <a:off x="243908" y="5613047"/>
            <a:ext cx="11719932"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orderdate, total,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"First Order" </a:t>
            </a:r>
            <a:r>
              <a:rPr lang="en-IN" dirty="0">
                <a:solidFill>
                  <a:srgbClr val="DB7BC9"/>
                </a:solidFill>
                <a:latin typeface="Liberation Mono"/>
              </a:rPr>
              <a:t>WHEN</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"Order Type"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custid, orderdate, total,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i="1" dirty="0">
                <a:solidFill>
                  <a:schemeClr val="bg1">
                    <a:lumMod val="50000"/>
                  </a:schemeClr>
                </a:solidFill>
                <a:latin typeface="Liberation Mono"/>
              </a:rPr>
              <a:t>'First Order'</a:t>
            </a:r>
            <a:r>
              <a:rPr lang="en-IN" dirty="0">
                <a:latin typeface="Liberation Mono"/>
              </a:rPr>
              <a:t>, </a:t>
            </a:r>
            <a:r>
              <a:rPr lang="en-IN" dirty="0">
                <a:solidFill>
                  <a:srgbClr val="DD4A68"/>
                </a:solidFill>
                <a:latin typeface="Liberation Mono"/>
              </a:rPr>
              <a:t>DENSE_RANK</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custid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orderdate </a:t>
            </a:r>
            <a:r>
              <a:rPr lang="en-IN" dirty="0">
                <a:solidFill>
                  <a:srgbClr val="B212AA"/>
                </a:solidFill>
                <a:latin typeface="Liberation Mono"/>
              </a:rPr>
              <a:t>DESC</a:t>
            </a:r>
            <a:r>
              <a:rPr lang="en-IN" dirty="0">
                <a:latin typeface="Liberation Mono"/>
              </a:rPr>
              <a:t>) </a:t>
            </a:r>
            <a:r>
              <a:rPr lang="en-IN" i="1" dirty="0">
                <a:solidFill>
                  <a:schemeClr val="bg1">
                    <a:lumMod val="50000"/>
                  </a:schemeClr>
                </a:solidFill>
                <a:latin typeface="Liberation Mono"/>
              </a:rPr>
              <a:t>'Last Order'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custid, orderdate) t1 </a:t>
            </a:r>
            <a:r>
              <a:rPr lang="en-IN" dirty="0">
                <a:solidFill>
                  <a:srgbClr val="0077AA"/>
                </a:solidFill>
                <a:latin typeface="Liberation Mono"/>
              </a:rPr>
              <a:t>WHERE</a:t>
            </a:r>
            <a:r>
              <a:rPr lang="en-IN" dirty="0">
                <a:latin typeface="Liberation Mono"/>
              </a:rPr>
              <a:t> `First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A67F59"/>
                </a:solidFill>
                <a:latin typeface="Liberation Mono"/>
              </a:rPr>
              <a:t>OR</a:t>
            </a:r>
            <a:r>
              <a:rPr lang="en-IN" dirty="0">
                <a:latin typeface="Liberation Mono"/>
              </a:rPr>
              <a:t> `Last Order`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9" name="TextBox 8">
            <a:extLst>
              <a:ext uri="{FF2B5EF4-FFF2-40B4-BE49-F238E27FC236}">
                <a16:creationId xmlns:a16="http://schemas.microsoft.com/office/drawing/2014/main" id="{F93EA29E-0D38-0F17-4494-C3B9C023A684}"/>
              </a:ext>
            </a:extLst>
          </p:cNvPr>
          <p:cNvSpPr txBox="1"/>
          <p:nvPr/>
        </p:nvSpPr>
        <p:spPr>
          <a:xfrm>
            <a:off x="5303912" y="519063"/>
            <a:ext cx="5226491"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First and Last Order for every customer</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89CE-A999-3EEF-45E2-02059A3652B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F1F9D7D-F978-C5BB-A2A5-5CBB0FC756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468459FF-804D-A6F7-62F7-152D5998DF61}"/>
              </a:ext>
            </a:extLst>
          </p:cNvPr>
          <p:cNvSpPr txBox="1"/>
          <p:nvPr/>
        </p:nvSpPr>
        <p:spPr>
          <a:xfrm>
            <a:off x="910800" y="5725468"/>
            <a:ext cx="91086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c1.cityName, c2.cityName </a:t>
            </a:r>
            <a:r>
              <a:rPr lang="en-US" dirty="0">
                <a:solidFill>
                  <a:srgbClr val="0077AA"/>
                </a:solidFill>
                <a:latin typeface="Liberation Mono"/>
              </a:rPr>
              <a:t>FROM</a:t>
            </a:r>
            <a:r>
              <a:rPr lang="en-US" dirty="0">
                <a:latin typeface="Liberation Mono"/>
              </a:rPr>
              <a:t> city c1, city c2 </a:t>
            </a:r>
            <a:r>
              <a:rPr lang="en-US" dirty="0">
                <a:solidFill>
                  <a:srgbClr val="0077AA"/>
                </a:solidFill>
                <a:latin typeface="Liberation Mono"/>
              </a:rPr>
              <a:t>WHERE</a:t>
            </a:r>
            <a:r>
              <a:rPr lang="en-US" dirty="0">
                <a:latin typeface="Liberation Mono"/>
              </a:rPr>
              <a:t> c1.id </a:t>
            </a:r>
            <a:r>
              <a:rPr lang="en-US" dirty="0">
                <a:solidFill>
                  <a:schemeClr val="accent5">
                    <a:lumMod val="75000"/>
                  </a:schemeClr>
                </a:solidFill>
                <a:latin typeface="Liberation Mono"/>
              </a:rPr>
              <a:t>&lt;</a:t>
            </a:r>
            <a:r>
              <a:rPr lang="en-US" dirty="0">
                <a:latin typeface="Liberation Mono"/>
              </a:rPr>
              <a:t> c2.id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c1.id;</a:t>
            </a:r>
          </a:p>
        </p:txBody>
      </p:sp>
      <p:graphicFrame>
        <p:nvGraphicFramePr>
          <p:cNvPr id="6" name="Table 2">
            <a:extLst>
              <a:ext uri="{FF2B5EF4-FFF2-40B4-BE49-F238E27FC236}">
                <a16:creationId xmlns:a16="http://schemas.microsoft.com/office/drawing/2014/main" id="{6FB91F49-4873-661F-61C6-A86EF445A5CF}"/>
              </a:ext>
            </a:extLst>
          </p:cNvPr>
          <p:cNvGraphicFramePr>
            <a:graphicFrameLocks noGrp="1"/>
          </p:cNvGraphicFramePr>
          <p:nvPr>
            <p:extLst>
              <p:ext uri="{D42A27DB-BD31-4B8C-83A1-F6EECF244321}">
                <p14:modId xmlns:p14="http://schemas.microsoft.com/office/powerpoint/2010/main" val="3535976559"/>
              </p:ext>
            </p:extLst>
          </p:nvPr>
        </p:nvGraphicFramePr>
        <p:xfrm>
          <a:off x="910800" y="1245600"/>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8" name="TextBox 7">
            <a:extLst>
              <a:ext uri="{FF2B5EF4-FFF2-40B4-BE49-F238E27FC236}">
                <a16:creationId xmlns:a16="http://schemas.microsoft.com/office/drawing/2014/main" id="{54FEDA89-22CB-B0D0-5524-99379B3777E5}"/>
              </a:ext>
            </a:extLst>
          </p:cNvPr>
          <p:cNvSpPr txBox="1"/>
          <p:nvPr/>
        </p:nvSpPr>
        <p:spPr>
          <a:xfrm>
            <a:off x="3317289" y="21727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0" name="TextBox 9">
            <a:extLst>
              <a:ext uri="{FF2B5EF4-FFF2-40B4-BE49-F238E27FC236}">
                <a16:creationId xmlns:a16="http://schemas.microsoft.com/office/drawing/2014/main" id="{F64BAE01-E903-2DB4-E561-17C5A92DC58E}"/>
              </a:ext>
            </a:extLst>
          </p:cNvPr>
          <p:cNvSpPr txBox="1"/>
          <p:nvPr/>
        </p:nvSpPr>
        <p:spPr>
          <a:xfrm>
            <a:off x="910800" y="763200"/>
            <a:ext cx="2160109" cy="400110"/>
          </a:xfrm>
          <a:prstGeom prst="rect">
            <a:avLst/>
          </a:prstGeom>
          <a:noFill/>
        </p:spPr>
        <p:txBody>
          <a:bodyPr wrap="square">
            <a:spAutoFit/>
          </a:bodyPr>
          <a:lstStyle/>
          <a:p>
            <a:r>
              <a:rPr lang="en-IN" sz="2000" b="1" dirty="0">
                <a:latin typeface="Liberation Mono"/>
              </a:rPr>
              <a:t>Table:- city</a:t>
            </a:r>
            <a:endParaRPr lang="en-IN" sz="2000" b="1" dirty="0"/>
          </a:p>
        </p:txBody>
      </p:sp>
      <p:sp>
        <p:nvSpPr>
          <p:cNvPr id="11" name="TextBox 10">
            <a:extLst>
              <a:ext uri="{FF2B5EF4-FFF2-40B4-BE49-F238E27FC236}">
                <a16:creationId xmlns:a16="http://schemas.microsoft.com/office/drawing/2014/main" id="{F6858694-20BE-24B2-F2EA-52F520286060}"/>
              </a:ext>
            </a:extLst>
          </p:cNvPr>
          <p:cNvSpPr txBox="1"/>
          <p:nvPr/>
        </p:nvSpPr>
        <p:spPr>
          <a:xfrm>
            <a:off x="5029225" y="763200"/>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8A7DEDFC-65AF-E833-6F66-F7CE3B17CE3C}"/>
              </a:ext>
            </a:extLst>
          </p:cNvPr>
          <p:cNvGraphicFramePr>
            <a:graphicFrameLocks noGrp="1"/>
          </p:cNvGraphicFramePr>
          <p:nvPr>
            <p:extLst>
              <p:ext uri="{D42A27DB-BD31-4B8C-83A1-F6EECF244321}">
                <p14:modId xmlns:p14="http://schemas.microsoft.com/office/powerpoint/2010/main" val="1189358505"/>
              </p:ext>
            </p:extLst>
          </p:nvPr>
        </p:nvGraphicFramePr>
        <p:xfrm>
          <a:off x="5051960" y="1245600"/>
          <a:ext cx="4320000" cy="407924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Baroda</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093812827"/>
                  </a:ext>
                </a:extLst>
              </a:tr>
              <a:tr h="370840">
                <a:tc>
                  <a:txBody>
                    <a:bodyPr/>
                    <a:lstStyle/>
                    <a:p>
                      <a:pPr algn="l"/>
                      <a:r>
                        <a:rPr lang="en-IN" dirty="0">
                          <a:latin typeface="Arial" panose="020B0604020202020204" pitchFamily="34" charset="0"/>
                          <a:cs typeface="Arial" panose="020B0604020202020204" pitchFamily="34" charset="0"/>
                        </a:rPr>
                        <a:t>Surat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763608398"/>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1150910327"/>
                  </a:ext>
                </a:extLst>
              </a:tr>
              <a:tr h="370840">
                <a:tc>
                  <a:txBody>
                    <a:bodyPr/>
                    <a:lstStyle/>
                    <a:p>
                      <a:pPr algn="l"/>
                      <a:r>
                        <a:rPr lang="en-IN" dirty="0">
                          <a:latin typeface="Arial" panose="020B0604020202020204" pitchFamily="34" charset="0"/>
                          <a:cs typeface="Arial" panose="020B0604020202020204" pitchFamily="34" charset="0"/>
                        </a:rPr>
                        <a:t>Bharuch</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30739"/>
                  </a:ext>
                </a:extLst>
              </a:tr>
              <a:tr h="370840">
                <a:tc>
                  <a:txBody>
                    <a:bodyPr/>
                    <a:lstStyle/>
                    <a:p>
                      <a:pPr algn="l"/>
                      <a:r>
                        <a:rPr lang="en-IN" dirty="0">
                          <a:latin typeface="Arial" panose="020B0604020202020204" pitchFamily="34" charset="0"/>
                          <a:cs typeface="Arial" panose="020B0604020202020204" pitchFamily="34" charset="0"/>
                        </a:rPr>
                        <a:t>Rajkot</a:t>
                      </a:r>
                    </a:p>
                  </a:txBody>
                  <a:tcPr/>
                </a:tc>
                <a:tc>
                  <a:txBody>
                    <a:bodyPr/>
                    <a:lstStyle/>
                    <a:p>
                      <a:pPr algn="l"/>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Jamnagar</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0956561"/>
                  </a:ext>
                </a:extLst>
              </a:tr>
            </a:tbl>
          </a:graphicData>
        </a:graphic>
      </p:graphicFrame>
      <p:sp>
        <p:nvSpPr>
          <p:cNvPr id="5" name="TextBox 4">
            <a:extLst>
              <a:ext uri="{FF2B5EF4-FFF2-40B4-BE49-F238E27FC236}">
                <a16:creationId xmlns:a16="http://schemas.microsoft.com/office/drawing/2014/main" id="{57BDB2FF-49E0-CC7A-3862-C6DB04F450AB}"/>
              </a:ext>
            </a:extLst>
          </p:cNvPr>
          <p:cNvSpPr txBox="1"/>
          <p:nvPr/>
        </p:nvSpPr>
        <p:spPr>
          <a:xfrm>
            <a:off x="6761190" y="519063"/>
            <a:ext cx="40873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 city with all other city</a:t>
            </a:r>
            <a:endParaRPr lang="en-IN" sz="2200" dirty="0">
              <a:solidFill>
                <a:srgbClr val="C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D1A3CD-5ABE-AC92-CCF3-E1F50BEDCA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789347A-97CA-3410-6E8B-7BE10842D5D7}"/>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9623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4E8F-355D-F430-218E-D13269139E77}"/>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C59D3D-AD57-838C-FAE1-FA667E544C01}"/>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694B9725-E2E0-B099-F05C-85C1831B7800}"/>
              </a:ext>
            </a:extLst>
          </p:cNvPr>
          <p:cNvSpPr txBox="1"/>
          <p:nvPr/>
        </p:nvSpPr>
        <p:spPr>
          <a:xfrm>
            <a:off x="263352" y="472688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de-DE" dirty="0">
                <a:latin typeface="Liberation Mono"/>
              </a:rPr>
              <a:t>T1.Team_Names, T2.Team_Names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T1,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US" dirty="0">
                <a:solidFill>
                  <a:schemeClr val="accent5">
                    <a:lumMod val="75000"/>
                  </a:schemeClr>
                </a:solidFill>
                <a:latin typeface="Liberation Mono"/>
              </a:rPr>
              <a:t>NULL</a:t>
            </a:r>
            <a:r>
              <a:rPr lang="en-IN" dirty="0">
                <a:latin typeface="Liberation Mono"/>
              </a:rPr>
              <a:t>) </a:t>
            </a:r>
            <a:r>
              <a:rPr lang="en-IN" i="1" dirty="0">
                <a:solidFill>
                  <a:schemeClr val="bg1">
                    <a:lumMod val="50000"/>
                  </a:schemeClr>
                </a:solidFill>
                <a:latin typeface="Liberation Mono"/>
              </a:rPr>
              <a:t>R1</a:t>
            </a:r>
            <a:r>
              <a:rPr lang="en-IN" dirty="0">
                <a:latin typeface="Liberation Mono"/>
              </a:rPr>
              <a:t>, ipl.</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ipl) T2 </a:t>
            </a:r>
            <a:r>
              <a:rPr lang="en-IN" dirty="0">
                <a:solidFill>
                  <a:srgbClr val="0077AA"/>
                </a:solidFill>
                <a:latin typeface="Liberation Mono"/>
              </a:rPr>
              <a:t>WHERE</a:t>
            </a:r>
            <a:r>
              <a:rPr lang="en-IN" dirty="0">
                <a:latin typeface="Liberation Mono"/>
              </a:rPr>
              <a:t> T1.</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&lt;</a:t>
            </a:r>
            <a:r>
              <a:rPr lang="en-IN" dirty="0">
                <a:latin typeface="Liberation Mono"/>
              </a:rPr>
              <a:t> T2.</a:t>
            </a:r>
            <a:r>
              <a:rPr lang="en-IN" i="1" dirty="0">
                <a:solidFill>
                  <a:schemeClr val="bg1">
                    <a:lumMod val="50000"/>
                  </a:schemeClr>
                </a:solidFill>
                <a:latin typeface="Liberation Mono"/>
              </a:rPr>
              <a:t>R1</a:t>
            </a:r>
            <a:r>
              <a:rPr lang="en-IN" dirty="0">
                <a:latin typeface="Liberation Mono"/>
              </a:rPr>
              <a:t>;</a:t>
            </a:r>
          </a:p>
        </p:txBody>
      </p:sp>
      <p:graphicFrame>
        <p:nvGraphicFramePr>
          <p:cNvPr id="6" name="Table 2">
            <a:extLst>
              <a:ext uri="{FF2B5EF4-FFF2-40B4-BE49-F238E27FC236}">
                <a16:creationId xmlns:a16="http://schemas.microsoft.com/office/drawing/2014/main" id="{2D393E57-C933-EC85-EE2C-62DC48C556E0}"/>
              </a:ext>
            </a:extLst>
          </p:cNvPr>
          <p:cNvGraphicFramePr>
            <a:graphicFrameLocks noGrp="1"/>
          </p:cNvGraphicFramePr>
          <p:nvPr>
            <p:extLst>
              <p:ext uri="{D42A27DB-BD31-4B8C-83A1-F6EECF244321}">
                <p14:modId xmlns:p14="http://schemas.microsoft.com/office/powerpoint/2010/main" val="3023610761"/>
              </p:ext>
            </p:extLst>
          </p:nvPr>
        </p:nvGraphicFramePr>
        <p:xfrm>
          <a:off x="910800" y="1752901"/>
          <a:ext cx="2088079" cy="1854200"/>
        </p:xfrm>
        <a:graphic>
          <a:graphicData uri="http://schemas.openxmlformats.org/drawingml/2006/table">
            <a:tbl>
              <a:tblPr firstRow="1" bandRow="1">
                <a:tableStyleId>{5940675A-B579-460E-94D1-54222C63F5DA}</a:tableStyleId>
              </a:tblPr>
              <a:tblGrid>
                <a:gridCol w="2088079">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Team_Names</a:t>
                      </a: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621527498"/>
                  </a:ext>
                </a:extLst>
              </a:tr>
            </a:tbl>
          </a:graphicData>
        </a:graphic>
      </p:graphicFrame>
      <p:sp>
        <p:nvSpPr>
          <p:cNvPr id="10" name="TextBox 9">
            <a:extLst>
              <a:ext uri="{FF2B5EF4-FFF2-40B4-BE49-F238E27FC236}">
                <a16:creationId xmlns:a16="http://schemas.microsoft.com/office/drawing/2014/main" id="{0B18936F-B3DB-9277-5DA7-2C7E6F3407B8}"/>
              </a:ext>
            </a:extLst>
          </p:cNvPr>
          <p:cNvSpPr txBox="1"/>
          <p:nvPr/>
        </p:nvSpPr>
        <p:spPr>
          <a:xfrm>
            <a:off x="910800" y="1270501"/>
            <a:ext cx="2592160" cy="400110"/>
          </a:xfrm>
          <a:prstGeom prst="rect">
            <a:avLst/>
          </a:prstGeom>
          <a:noFill/>
        </p:spPr>
        <p:txBody>
          <a:bodyPr wrap="square">
            <a:spAutoFit/>
          </a:bodyPr>
          <a:lstStyle/>
          <a:p>
            <a:r>
              <a:rPr lang="en-IN" sz="2000" b="1" dirty="0">
                <a:latin typeface="Liberation Mono"/>
              </a:rPr>
              <a:t>Table:- ipl</a:t>
            </a:r>
            <a:endParaRPr lang="en-IN" sz="2000" b="1" dirty="0"/>
          </a:p>
        </p:txBody>
      </p:sp>
      <p:sp>
        <p:nvSpPr>
          <p:cNvPr id="11" name="TextBox 10">
            <a:extLst>
              <a:ext uri="{FF2B5EF4-FFF2-40B4-BE49-F238E27FC236}">
                <a16:creationId xmlns:a16="http://schemas.microsoft.com/office/drawing/2014/main" id="{E99FA57D-1FBF-1984-6CF2-96DB7645C150}"/>
              </a:ext>
            </a:extLst>
          </p:cNvPr>
          <p:cNvSpPr txBox="1"/>
          <p:nvPr/>
        </p:nvSpPr>
        <p:spPr>
          <a:xfrm>
            <a:off x="5029200" y="1270501"/>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3" name="Table 2">
            <a:extLst>
              <a:ext uri="{FF2B5EF4-FFF2-40B4-BE49-F238E27FC236}">
                <a16:creationId xmlns:a16="http://schemas.microsoft.com/office/drawing/2014/main" id="{B9575BF7-F556-5924-168D-A96648C9C1BA}"/>
              </a:ext>
            </a:extLst>
          </p:cNvPr>
          <p:cNvGraphicFramePr>
            <a:graphicFrameLocks noGrp="1"/>
          </p:cNvGraphicFramePr>
          <p:nvPr>
            <p:extLst>
              <p:ext uri="{D42A27DB-BD31-4B8C-83A1-F6EECF244321}">
                <p14:modId xmlns:p14="http://schemas.microsoft.com/office/powerpoint/2010/main" val="1313298496"/>
              </p:ext>
            </p:extLst>
          </p:nvPr>
        </p:nvGraphicFramePr>
        <p:xfrm>
          <a:off x="5050800" y="1752901"/>
          <a:ext cx="4320000" cy="2595880"/>
        </p:xfrm>
        <a:graphic>
          <a:graphicData uri="http://schemas.openxmlformats.org/drawingml/2006/table">
            <a:tbl>
              <a:tblPr firstRow="1" bandRow="1">
                <a:tableStyleId>{5940675A-B579-460E-94D1-54222C63F5DA}</a:tableStyleId>
              </a:tblPr>
              <a:tblGrid>
                <a:gridCol w="2160000">
                  <a:extLst>
                    <a:ext uri="{9D8B030D-6E8A-4147-A177-3AD203B41FA5}">
                      <a16:colId xmlns:a16="http://schemas.microsoft.com/office/drawing/2014/main" val="928063234"/>
                    </a:ext>
                  </a:extLst>
                </a:gridCol>
                <a:gridCol w="2160000">
                  <a:extLst>
                    <a:ext uri="{9D8B030D-6E8A-4147-A177-3AD203B41FA5}">
                      <a16:colId xmlns:a16="http://schemas.microsoft.com/office/drawing/2014/main" val="296523866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Team_Names</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RCB</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GT</a:t>
                      </a: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GT</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RCB</a:t>
                      </a:r>
                    </a:p>
                  </a:txBody>
                  <a:tcPr/>
                </a:tc>
                <a:tc>
                  <a:txBody>
                    <a:bodyPr/>
                    <a:lstStyle/>
                    <a:p>
                      <a:pPr algn="l"/>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37153"/>
                  </a:ext>
                </a:extLst>
              </a:tr>
              <a:tr h="370840">
                <a:tc>
                  <a:txBody>
                    <a:bodyPr/>
                    <a:lstStyle/>
                    <a:p>
                      <a:pPr algn="l"/>
                      <a:r>
                        <a:rPr lang="en-IN" dirty="0">
                          <a:latin typeface="Arial" panose="020B0604020202020204" pitchFamily="34" charset="0"/>
                          <a:cs typeface="Arial" panose="020B0604020202020204" pitchFamily="34" charset="0"/>
                        </a:rPr>
                        <a:t>PBKS</a:t>
                      </a:r>
                    </a:p>
                  </a:txBody>
                  <a:tcPr/>
                </a:tc>
                <a:tc>
                  <a:txBody>
                    <a:bodyPr/>
                    <a:lstStyle/>
                    <a:p>
                      <a:pPr algn="l"/>
                      <a:r>
                        <a:rPr lang="en-IN" dirty="0">
                          <a:latin typeface="Arial" panose="020B0604020202020204" pitchFamily="34" charset="0"/>
                          <a:cs typeface="Arial" panose="020B0604020202020204" pitchFamily="34" charset="0"/>
                        </a:rPr>
                        <a:t>MI</a:t>
                      </a:r>
                    </a:p>
                  </a:txBody>
                  <a:tcPr/>
                </a:tc>
                <a:extLst>
                  <a:ext uri="{0D108BD9-81ED-4DB2-BD59-A6C34878D82A}">
                    <a16:rowId xmlns:a16="http://schemas.microsoft.com/office/drawing/2014/main" val="772311608"/>
                  </a:ext>
                </a:extLst>
              </a:tr>
            </a:tbl>
          </a:graphicData>
        </a:graphic>
      </p:graphicFrame>
      <p:sp>
        <p:nvSpPr>
          <p:cNvPr id="2" name="TextBox 1">
            <a:extLst>
              <a:ext uri="{FF2B5EF4-FFF2-40B4-BE49-F238E27FC236}">
                <a16:creationId xmlns:a16="http://schemas.microsoft.com/office/drawing/2014/main" id="{35038171-524D-744E-3DAE-86ED29914E17}"/>
              </a:ext>
            </a:extLst>
          </p:cNvPr>
          <p:cNvSpPr txBox="1"/>
          <p:nvPr/>
        </p:nvSpPr>
        <p:spPr>
          <a:xfrm>
            <a:off x="3317289" y="247836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TextBox 4">
            <a:extLst>
              <a:ext uri="{FF2B5EF4-FFF2-40B4-BE49-F238E27FC236}">
                <a16:creationId xmlns:a16="http://schemas.microsoft.com/office/drawing/2014/main" id="{7D69A2C1-88FA-8DBE-84F8-E97A9D42F396}"/>
              </a:ext>
            </a:extLst>
          </p:cNvPr>
          <p:cNvSpPr txBox="1"/>
          <p:nvPr/>
        </p:nvSpPr>
        <p:spPr>
          <a:xfrm>
            <a:off x="5465046" y="519063"/>
            <a:ext cx="538348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Combined teams with all remaining teams</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26C6856-1223-13B0-3622-7EAA78C1BB3D}"/>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3DA8A8E-3F7D-BD0B-9F56-985CBA408A40}"/>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188126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C1364-928E-BCD3-6B67-9500DC9896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F1679E-A08A-ADFF-5744-3EED3BE129A9}"/>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3" name="Rectangle 1">
            <a:extLst>
              <a:ext uri="{FF2B5EF4-FFF2-40B4-BE49-F238E27FC236}">
                <a16:creationId xmlns:a16="http://schemas.microsoft.com/office/drawing/2014/main" id="{88E822F0-8BD3-565F-957B-93BD352C5F5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8C8DEBA0-C3AD-A748-4866-E0E6021A54DC}"/>
              </a:ext>
            </a:extLst>
          </p:cNvPr>
          <p:cNvSpPr txBox="1"/>
          <p:nvPr/>
        </p:nvSpPr>
        <p:spPr>
          <a:xfrm>
            <a:off x="263352" y="5951021"/>
            <a:ext cx="11665296"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a:t>
            </a:r>
            <a:r>
              <a:rPr lang="en-US" i="1" dirty="0">
                <a:solidFill>
                  <a:schemeClr val="bg1">
                    <a:lumMod val="50000"/>
                  </a:schemeClr>
                </a:solidFill>
                <a:latin typeface="Liberation Mono"/>
              </a:rPr>
              <a:t>TotalPrice</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PARTITION</a:t>
            </a:r>
            <a:r>
              <a:rPr lang="en-US" dirty="0">
                <a:latin typeface="Liberation Mono"/>
              </a:rPr>
              <a:t> </a:t>
            </a:r>
            <a:r>
              <a:rPr lang="en-US" dirty="0">
                <a:solidFill>
                  <a:srgbClr val="B212AA"/>
                </a:solidFill>
                <a:latin typeface="Liberation Mono"/>
              </a:rPr>
              <a:t>BY</a:t>
            </a:r>
            <a:r>
              <a:rPr lang="en-US" dirty="0">
                <a:latin typeface="Liberation Mono"/>
              </a:rPr>
              <a:t> customerid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ItemID) </a:t>
            </a:r>
            <a:r>
              <a:rPr lang="en-US" i="1" dirty="0">
                <a:solidFill>
                  <a:schemeClr val="bg1">
                    <a:lumMod val="50000"/>
                  </a:schemeClr>
                </a:solidFill>
                <a:latin typeface="Liberation Mono"/>
              </a:rPr>
              <a:t>'Running Total'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ItemID, itemname, quantity, price, quantity </a:t>
            </a:r>
            <a:r>
              <a:rPr lang="en-US" dirty="0">
                <a:solidFill>
                  <a:schemeClr val="accent5">
                    <a:lumMod val="75000"/>
                  </a:schemeClr>
                </a:solidFill>
                <a:latin typeface="Liberation Mono"/>
              </a:rPr>
              <a:t>*</a:t>
            </a:r>
            <a:r>
              <a:rPr lang="en-US" dirty="0">
                <a:latin typeface="Liberation Mono"/>
              </a:rPr>
              <a:t> price </a:t>
            </a:r>
            <a:r>
              <a:rPr lang="en-US" i="1" dirty="0">
                <a:solidFill>
                  <a:schemeClr val="bg1">
                    <a:lumMod val="50000"/>
                  </a:schemeClr>
                </a:solidFill>
                <a:latin typeface="Liberation Mono"/>
              </a:rPr>
              <a:t>TotalPrice</a:t>
            </a:r>
            <a:r>
              <a:rPr lang="en-US" dirty="0">
                <a:latin typeface="Liberation Mono"/>
              </a:rPr>
              <a:t> </a:t>
            </a:r>
            <a:r>
              <a:rPr lang="en-US" dirty="0">
                <a:solidFill>
                  <a:srgbClr val="0077AA"/>
                </a:solidFill>
                <a:latin typeface="Liberation Mono"/>
              </a:rPr>
              <a:t>FROM</a:t>
            </a:r>
            <a:r>
              <a:rPr lang="en-US" dirty="0">
                <a:latin typeface="Liberation Mono"/>
              </a:rPr>
              <a:t> order1) t1;</a:t>
            </a:r>
          </a:p>
        </p:txBody>
      </p:sp>
      <p:sp>
        <p:nvSpPr>
          <p:cNvPr id="9" name="TextBox 8">
            <a:extLst>
              <a:ext uri="{FF2B5EF4-FFF2-40B4-BE49-F238E27FC236}">
                <a16:creationId xmlns:a16="http://schemas.microsoft.com/office/drawing/2014/main" id="{86002FF1-CC44-9BC4-BCF8-403C3A61945E}"/>
              </a:ext>
            </a:extLst>
          </p:cNvPr>
          <p:cNvSpPr txBox="1"/>
          <p:nvPr/>
        </p:nvSpPr>
        <p:spPr>
          <a:xfrm>
            <a:off x="6744072" y="2562447"/>
            <a:ext cx="2160109"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93F61759-778B-66D5-4AE5-F40B9859932B}"/>
              </a:ext>
            </a:extLst>
          </p:cNvPr>
          <p:cNvGraphicFramePr>
            <a:graphicFrameLocks noGrp="1"/>
          </p:cNvGraphicFramePr>
          <p:nvPr>
            <p:extLst>
              <p:ext uri="{D42A27DB-BD31-4B8C-83A1-F6EECF244321}">
                <p14:modId xmlns:p14="http://schemas.microsoft.com/office/powerpoint/2010/main" val="1434485138"/>
              </p:ext>
            </p:extLst>
          </p:nvPr>
        </p:nvGraphicFramePr>
        <p:xfrm>
          <a:off x="263353" y="3137376"/>
          <a:ext cx="11017223" cy="2595880"/>
        </p:xfrm>
        <a:graphic>
          <a:graphicData uri="http://schemas.openxmlformats.org/drawingml/2006/table">
            <a:tbl>
              <a:tblPr firstRow="1" bandRow="1">
                <a:tableStyleId>{5940675A-B579-460E-94D1-54222C63F5DA}</a:tableStyleId>
              </a:tblPr>
              <a:tblGrid>
                <a:gridCol w="1656184">
                  <a:extLst>
                    <a:ext uri="{9D8B030D-6E8A-4147-A177-3AD203B41FA5}">
                      <a16:colId xmlns:a16="http://schemas.microsoft.com/office/drawing/2014/main" val="928063234"/>
                    </a:ext>
                  </a:extLst>
                </a:gridCol>
                <a:gridCol w="1536820">
                  <a:extLst>
                    <a:ext uri="{9D8B030D-6E8A-4147-A177-3AD203B41FA5}">
                      <a16:colId xmlns:a16="http://schemas.microsoft.com/office/drawing/2014/main" val="790049539"/>
                    </a:ext>
                  </a:extLst>
                </a:gridCol>
                <a:gridCol w="1559524">
                  <a:extLst>
                    <a:ext uri="{9D8B030D-6E8A-4147-A177-3AD203B41FA5}">
                      <a16:colId xmlns:a16="http://schemas.microsoft.com/office/drawing/2014/main" val="2965238667"/>
                    </a:ext>
                  </a:extLst>
                </a:gridCol>
                <a:gridCol w="1512168">
                  <a:extLst>
                    <a:ext uri="{9D8B030D-6E8A-4147-A177-3AD203B41FA5}">
                      <a16:colId xmlns:a16="http://schemas.microsoft.com/office/drawing/2014/main" val="974067127"/>
                    </a:ext>
                  </a:extLst>
                </a:gridCol>
                <a:gridCol w="936104">
                  <a:extLst>
                    <a:ext uri="{9D8B030D-6E8A-4147-A177-3AD203B41FA5}">
                      <a16:colId xmlns:a16="http://schemas.microsoft.com/office/drawing/2014/main" val="793258763"/>
                    </a:ext>
                  </a:extLst>
                </a:gridCol>
                <a:gridCol w="1609590">
                  <a:extLst>
                    <a:ext uri="{9D8B030D-6E8A-4147-A177-3AD203B41FA5}">
                      <a16:colId xmlns:a16="http://schemas.microsoft.com/office/drawing/2014/main" val="3489551834"/>
                    </a:ext>
                  </a:extLst>
                </a:gridCol>
                <a:gridCol w="2206833">
                  <a:extLst>
                    <a:ext uri="{9D8B030D-6E8A-4147-A177-3AD203B41FA5}">
                      <a16:colId xmlns:a16="http://schemas.microsoft.com/office/drawing/2014/main" val="2716412879"/>
                    </a:ext>
                  </a:extLst>
                </a:gridCol>
              </a:tblGrid>
              <a:tr h="370840">
                <a:tc>
                  <a:txBody>
                    <a:bodyPr/>
                    <a:lstStyle/>
                    <a:p>
                      <a:pPr algn="ctr"/>
                      <a:r>
                        <a:rPr lang="en-US" dirty="0">
                          <a:latin typeface="Arial" panose="020B0604020202020204" pitchFamily="34" charset="0"/>
                          <a:cs typeface="Arial" panose="020B0604020202020204" pitchFamily="34" charset="0"/>
                        </a:rPr>
                        <a:t>CustomerId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Total Price</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Running 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Butter</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pPr algn="r"/>
                      <a:r>
                        <a:rPr lang="en-IN" dirty="0">
                          <a:latin typeface="Arial" panose="020B0604020202020204" pitchFamily="34" charset="0"/>
                          <a:cs typeface="Arial" panose="020B0604020202020204" pitchFamily="34" charset="0"/>
                        </a:rPr>
                        <a:t>35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105</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Bread</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pPr algn="r"/>
                      <a:r>
                        <a:rPr lang="en-IN" dirty="0">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125</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3</a:t>
                      </a:r>
                    </a:p>
                  </a:txBody>
                  <a:tcPr/>
                </a:tc>
                <a:tc>
                  <a:txBody>
                    <a:bodyPr/>
                    <a:lstStyle/>
                    <a:p>
                      <a:r>
                        <a:rPr lang="en-IN" dirty="0">
                          <a:latin typeface="Arial" panose="020B0604020202020204" pitchFamily="34" charset="0"/>
                          <a:cs typeface="Arial" panose="020B0604020202020204" pitchFamily="34" charset="0"/>
                        </a:rPr>
                        <a:t>Soap</a:t>
                      </a:r>
                    </a:p>
                  </a:txBody>
                  <a:tcPr/>
                </a:tc>
                <a:tc>
                  <a:txBody>
                    <a:bodyPr/>
                    <a:lstStyle/>
                    <a:p>
                      <a:pPr algn="r"/>
                      <a:r>
                        <a:rPr lang="en-IN" dirty="0">
                          <a:latin typeface="Arial" panose="020B0604020202020204" pitchFamily="34" charset="0"/>
                          <a:cs typeface="Arial" panose="020B0604020202020204" pitchFamily="34" charset="0"/>
                        </a:rPr>
                        <a:t>4</a:t>
                      </a:r>
                    </a:p>
                  </a:txBody>
                  <a:tcPr/>
                </a:tc>
                <a:tc>
                  <a:txBody>
                    <a:bodyPr/>
                    <a:lstStyle/>
                    <a:p>
                      <a:pPr algn="r"/>
                      <a:r>
                        <a:rPr lang="en-IN" dirty="0">
                          <a:latin typeface="Arial" panose="020B0604020202020204" pitchFamily="34" charset="0"/>
                          <a:cs typeface="Arial" panose="020B0604020202020204" pitchFamily="34" charset="0"/>
                        </a:rPr>
                        <a:t>23</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92</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217</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Biscuit</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pPr algn="r"/>
                      <a:r>
                        <a:rPr lang="en-IN" dirty="0">
                          <a:latin typeface="Arial" panose="020B0604020202020204" pitchFamily="34" charset="0"/>
                          <a:cs typeface="Arial" panose="020B0604020202020204" pitchFamily="34" charset="0"/>
                        </a:rPr>
                        <a:t>15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30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247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Chocolate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10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80</a:t>
                      </a:r>
                    </a:p>
                  </a:txBody>
                  <a:tcPr/>
                </a:tc>
                <a:extLst>
                  <a:ext uri="{0D108BD9-81ED-4DB2-BD59-A6C34878D82A}">
                    <a16:rowId xmlns:a16="http://schemas.microsoft.com/office/drawing/2014/main" val="2293820974"/>
                  </a:ext>
                </a:extLst>
              </a:tr>
              <a:tr h="370840">
                <a:tc>
                  <a:txBody>
                    <a:bodyPr/>
                    <a:lstStyle/>
                    <a:p>
                      <a:pPr algn="ctr"/>
                      <a:r>
                        <a:rPr lang="en-IN" dirty="0">
                          <a:latin typeface="Arial" panose="020B0604020202020204" pitchFamily="34" charset="0"/>
                          <a:cs typeface="Arial" panose="020B0604020202020204" pitchFamily="34" charset="0"/>
                        </a:rPr>
                        <a:t>3</a:t>
                      </a:r>
                    </a:p>
                  </a:txBody>
                  <a:tcPr/>
                </a:tc>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Coke</a:t>
                      </a:r>
                    </a:p>
                  </a:txBody>
                  <a:tcPr/>
                </a:tc>
                <a:tc>
                  <a:txBody>
                    <a:bodyPr/>
                    <a:lstStyle/>
                    <a:p>
                      <a:pPr algn="r"/>
                      <a:r>
                        <a:rPr lang="en-IN" dirty="0">
                          <a:latin typeface="Arial" panose="020B0604020202020204" pitchFamily="34" charset="0"/>
                          <a:cs typeface="Arial" panose="020B0604020202020204" pitchFamily="34" charset="0"/>
                        </a:rPr>
                        <a:t>8</a:t>
                      </a:r>
                    </a:p>
                  </a:txBody>
                  <a:tcPr/>
                </a:tc>
                <a:tc>
                  <a:txBody>
                    <a:bodyPr/>
                    <a:lstStyle/>
                    <a:p>
                      <a:pPr algn="r"/>
                      <a:r>
                        <a:rPr lang="en-IN" dirty="0">
                          <a:latin typeface="Arial" panose="020B0604020202020204" pitchFamily="34" charset="0"/>
                          <a:cs typeface="Arial" panose="020B0604020202020204" pitchFamily="34" charset="0"/>
                        </a:rPr>
                        <a:t>25</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970</a:t>
                      </a:r>
                    </a:p>
                  </a:txBody>
                  <a:tcPr/>
                </a:tc>
                <a:extLst>
                  <a:ext uri="{0D108BD9-81ED-4DB2-BD59-A6C34878D82A}">
                    <a16:rowId xmlns:a16="http://schemas.microsoft.com/office/drawing/2014/main" val="594187080"/>
                  </a:ext>
                </a:extLst>
              </a:tr>
            </a:tbl>
          </a:graphicData>
        </a:graphic>
      </p:graphicFrame>
      <p:sp>
        <p:nvSpPr>
          <p:cNvPr id="2" name="TextBox 1">
            <a:extLst>
              <a:ext uri="{FF2B5EF4-FFF2-40B4-BE49-F238E27FC236}">
                <a16:creationId xmlns:a16="http://schemas.microsoft.com/office/drawing/2014/main" id="{884A396D-AD12-74EC-C2D0-22B174AE3BFC}"/>
              </a:ext>
            </a:extLst>
          </p:cNvPr>
          <p:cNvSpPr txBox="1"/>
          <p:nvPr/>
        </p:nvSpPr>
        <p:spPr>
          <a:xfrm>
            <a:off x="323207" y="44624"/>
            <a:ext cx="2592288" cy="400110"/>
          </a:xfrm>
          <a:prstGeom prst="rect">
            <a:avLst/>
          </a:prstGeom>
          <a:noFill/>
        </p:spPr>
        <p:txBody>
          <a:bodyPr wrap="square">
            <a:spAutoFit/>
          </a:bodyPr>
          <a:lstStyle/>
          <a:p>
            <a:r>
              <a:rPr lang="en-IN" sz="2000" b="1" dirty="0">
                <a:latin typeface="Liberation Mono"/>
              </a:rPr>
              <a:t>Input Table:- Order1</a:t>
            </a:r>
            <a:endParaRPr lang="en-IN" sz="2000" b="1" dirty="0"/>
          </a:p>
        </p:txBody>
      </p:sp>
      <p:sp>
        <p:nvSpPr>
          <p:cNvPr id="6" name="TextBox 5">
            <a:extLst>
              <a:ext uri="{FF2B5EF4-FFF2-40B4-BE49-F238E27FC236}">
                <a16:creationId xmlns:a16="http://schemas.microsoft.com/office/drawing/2014/main" id="{1B20CCC0-2857-E3A9-D29C-E0CB5EBFAF66}"/>
              </a:ext>
            </a:extLst>
          </p:cNvPr>
          <p:cNvSpPr txBox="1"/>
          <p:nvPr/>
        </p:nvSpPr>
        <p:spPr>
          <a:xfrm>
            <a:off x="8760298" y="519063"/>
            <a:ext cx="192709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Running Total</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8" name="Table 2">
            <a:extLst>
              <a:ext uri="{FF2B5EF4-FFF2-40B4-BE49-F238E27FC236}">
                <a16:creationId xmlns:a16="http://schemas.microsoft.com/office/drawing/2014/main" id="{F03187B3-3387-EBFA-8DA9-A2F19F6CC13F}"/>
              </a:ext>
            </a:extLst>
          </p:cNvPr>
          <p:cNvGraphicFramePr>
            <a:graphicFrameLocks noGrp="1"/>
          </p:cNvGraphicFramePr>
          <p:nvPr>
            <p:extLst>
              <p:ext uri="{D42A27DB-BD31-4B8C-83A1-F6EECF244321}">
                <p14:modId xmlns:p14="http://schemas.microsoft.com/office/powerpoint/2010/main" val="3206993529"/>
              </p:ext>
            </p:extLst>
          </p:nvPr>
        </p:nvGraphicFramePr>
        <p:xfrm>
          <a:off x="263352" y="548680"/>
          <a:ext cx="5532463" cy="2489200"/>
        </p:xfrm>
        <a:graphic>
          <a:graphicData uri="http://schemas.openxmlformats.org/drawingml/2006/table">
            <a:tbl>
              <a:tblPr firstRow="1" bandRow="1">
                <a:tableStyleId>{5940675A-B579-460E-94D1-54222C63F5DA}</a:tableStyleId>
              </a:tblPr>
              <a:tblGrid>
                <a:gridCol w="1428007">
                  <a:extLst>
                    <a:ext uri="{9D8B030D-6E8A-4147-A177-3AD203B41FA5}">
                      <a16:colId xmlns:a16="http://schemas.microsoft.com/office/drawing/2014/main" val="928063234"/>
                    </a:ext>
                  </a:extLst>
                </a:gridCol>
                <a:gridCol w="864096">
                  <a:extLst>
                    <a:ext uri="{9D8B030D-6E8A-4147-A177-3AD203B41FA5}">
                      <a16:colId xmlns:a16="http://schemas.microsoft.com/office/drawing/2014/main" val="790049539"/>
                    </a:ext>
                  </a:extLst>
                </a:gridCol>
                <a:gridCol w="1368152">
                  <a:extLst>
                    <a:ext uri="{9D8B030D-6E8A-4147-A177-3AD203B41FA5}">
                      <a16:colId xmlns:a16="http://schemas.microsoft.com/office/drawing/2014/main" val="2965238667"/>
                    </a:ext>
                  </a:extLst>
                </a:gridCol>
                <a:gridCol w="1152128">
                  <a:extLst>
                    <a:ext uri="{9D8B030D-6E8A-4147-A177-3AD203B41FA5}">
                      <a16:colId xmlns:a16="http://schemas.microsoft.com/office/drawing/2014/main" val="974067127"/>
                    </a:ext>
                  </a:extLst>
                </a:gridCol>
                <a:gridCol w="720080">
                  <a:extLst>
                    <a:ext uri="{9D8B030D-6E8A-4147-A177-3AD203B41FA5}">
                      <a16:colId xmlns:a16="http://schemas.microsoft.com/office/drawing/2014/main" val="793258763"/>
                    </a:ext>
                  </a:extLst>
                </a:gridCol>
              </a:tblGrid>
              <a:tr h="370840">
                <a:tc>
                  <a:txBody>
                    <a:bodyPr/>
                    <a:lstStyle/>
                    <a:p>
                      <a:pPr algn="ctr"/>
                      <a:r>
                        <a:rPr lang="en-US" sz="1800" dirty="0">
                          <a:latin typeface="Arial" panose="020B0604020202020204" pitchFamily="34" charset="0"/>
                          <a:cs typeface="Arial" panose="020B0604020202020204" pitchFamily="34" charset="0"/>
                        </a:rPr>
                        <a:t>CustomerId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ItemId</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1800" dirty="0">
                          <a:latin typeface="Arial" panose="020B0604020202020204" pitchFamily="34" charset="0"/>
                          <a:cs typeface="Arial" panose="020B0604020202020204" pitchFamily="34" charset="0"/>
                        </a:rPr>
                        <a:t>ItemName</a:t>
                      </a:r>
                      <a:endParaRPr lang="en-IN" sz="1800"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sz="1800" dirty="0">
                          <a:latin typeface="Arial" panose="020B0604020202020204" pitchFamily="34" charset="0"/>
                          <a:cs typeface="Arial" panose="020B0604020202020204" pitchFamily="34" charset="0"/>
                        </a:rPr>
                        <a:t>Price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r>
                        <a:rPr lang="en-IN" sz="1800" dirty="0">
                          <a:latin typeface="Arial" panose="020B0604020202020204" pitchFamily="34" charset="0"/>
                          <a:cs typeface="Arial" panose="020B0604020202020204" pitchFamily="34" charset="0"/>
                        </a:rPr>
                        <a:t>Butter</a:t>
                      </a:r>
                    </a:p>
                  </a:txBody>
                  <a:tcPr/>
                </a:tc>
                <a:tc>
                  <a:txBody>
                    <a:bodyPr/>
                    <a:lstStyle/>
                    <a:p>
                      <a:pPr algn="r"/>
                      <a:r>
                        <a:rPr lang="en-IN" sz="1800" dirty="0">
                          <a:latin typeface="Arial" panose="020B0604020202020204" pitchFamily="34" charset="0"/>
                          <a:cs typeface="Arial" panose="020B0604020202020204" pitchFamily="34" charset="0"/>
                        </a:rPr>
                        <a:t>3</a:t>
                      </a:r>
                    </a:p>
                  </a:txBody>
                  <a:tcPr/>
                </a:tc>
                <a:tc>
                  <a:txBody>
                    <a:bodyPr/>
                    <a:lstStyle/>
                    <a:p>
                      <a:pPr algn="r"/>
                      <a:r>
                        <a:rPr lang="en-IN" sz="1800" dirty="0">
                          <a:latin typeface="Arial" panose="020B0604020202020204" pitchFamily="34" charset="0"/>
                          <a:cs typeface="Arial" panose="020B0604020202020204" pitchFamily="34" charset="0"/>
                        </a:rPr>
                        <a:t>35</a:t>
                      </a:r>
                    </a:p>
                  </a:txBody>
                  <a:tcPr/>
                </a:tc>
                <a:extLst>
                  <a:ext uri="{0D108BD9-81ED-4DB2-BD59-A6C34878D82A}">
                    <a16:rowId xmlns:a16="http://schemas.microsoft.com/office/drawing/2014/main" val="3858505310"/>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Bread</a:t>
                      </a:r>
                    </a:p>
                  </a:txBody>
                  <a:tcPr/>
                </a:tc>
                <a:tc>
                  <a:txBody>
                    <a:bodyPr/>
                    <a:lstStyle/>
                    <a:p>
                      <a:pPr algn="r"/>
                      <a:r>
                        <a:rPr lang="en-IN" sz="1800" dirty="0">
                          <a:latin typeface="Arial" panose="020B0604020202020204" pitchFamily="34" charset="0"/>
                          <a:cs typeface="Arial" panose="020B0604020202020204" pitchFamily="34" charset="0"/>
                        </a:rPr>
                        <a:t>1</a:t>
                      </a:r>
                    </a:p>
                  </a:txBody>
                  <a:tcPr/>
                </a:tc>
                <a:tc>
                  <a:txBody>
                    <a:bodyPr/>
                    <a:lstStyle/>
                    <a:p>
                      <a:pPr algn="r"/>
                      <a:r>
                        <a:rPr lang="en-IN" sz="1800" dirty="0">
                          <a:latin typeface="Arial" panose="020B0604020202020204" pitchFamily="34" charset="0"/>
                          <a:cs typeface="Arial" panose="020B0604020202020204" pitchFamily="34" charset="0"/>
                        </a:rPr>
                        <a:t>20</a:t>
                      </a:r>
                    </a:p>
                  </a:txBody>
                  <a:tcPr/>
                </a:tc>
                <a:extLst>
                  <a:ext uri="{0D108BD9-81ED-4DB2-BD59-A6C34878D82A}">
                    <a16:rowId xmlns:a16="http://schemas.microsoft.com/office/drawing/2014/main" val="77675717"/>
                  </a:ext>
                </a:extLst>
              </a:tr>
              <a:tr h="370840">
                <a:tc>
                  <a:txBody>
                    <a:bodyPr/>
                    <a:lstStyle/>
                    <a:p>
                      <a:pPr algn="ctr"/>
                      <a:r>
                        <a:rPr lang="en-IN" sz="1800" dirty="0">
                          <a:latin typeface="Arial" panose="020B0604020202020204" pitchFamily="34" charset="0"/>
                          <a:cs typeface="Arial" panose="020B0604020202020204" pitchFamily="34" charset="0"/>
                        </a:rPr>
                        <a:t>1</a:t>
                      </a:r>
                    </a:p>
                  </a:txBody>
                  <a:tcPr/>
                </a:tc>
                <a:tc>
                  <a:txBody>
                    <a:bodyPr/>
                    <a:lstStyle/>
                    <a:p>
                      <a:pPr algn="ctr"/>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Soap</a:t>
                      </a:r>
                    </a:p>
                  </a:txBody>
                  <a:tcPr/>
                </a:tc>
                <a:tc>
                  <a:txBody>
                    <a:bodyPr/>
                    <a:lstStyle/>
                    <a:p>
                      <a:pPr algn="r"/>
                      <a:r>
                        <a:rPr lang="en-IN" sz="1800" dirty="0">
                          <a:latin typeface="Arial" panose="020B0604020202020204" pitchFamily="34" charset="0"/>
                          <a:cs typeface="Arial" panose="020B0604020202020204" pitchFamily="34" charset="0"/>
                        </a:rPr>
                        <a:t>4</a:t>
                      </a:r>
                    </a:p>
                  </a:txBody>
                  <a:tcPr/>
                </a:tc>
                <a:tc>
                  <a:txBody>
                    <a:bodyPr/>
                    <a:lstStyle/>
                    <a:p>
                      <a:pPr algn="r"/>
                      <a:r>
                        <a:rPr lang="en-IN" sz="18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1800"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1147089"/>
                  </a:ext>
                </a:extLst>
              </a:tr>
            </a:tbl>
          </a:graphicData>
        </a:graphic>
      </p:graphicFrame>
      <p:sp>
        <p:nvSpPr>
          <p:cNvPr id="10" name="TextBox 9">
            <a:extLst>
              <a:ext uri="{FF2B5EF4-FFF2-40B4-BE49-F238E27FC236}">
                <a16:creationId xmlns:a16="http://schemas.microsoft.com/office/drawing/2014/main" id="{3794A5FA-C091-19A9-1406-448C5E92F120}"/>
              </a:ext>
            </a:extLst>
          </p:cNvPr>
          <p:cNvSpPr txBox="1"/>
          <p:nvPr/>
        </p:nvSpPr>
        <p:spPr>
          <a:xfrm>
            <a:off x="6851953" y="1124491"/>
            <a:ext cx="410445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Calculate Total = Quantity * Price </a:t>
            </a:r>
            <a:endParaRPr lang="en-IN"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4D444B9-AE29-DFD2-48D0-F9730EF83E2D}"/>
              </a:ext>
            </a:extLst>
          </p:cNvPr>
          <p:cNvGrpSpPr/>
          <p:nvPr/>
        </p:nvGrpSpPr>
        <p:grpSpPr>
          <a:xfrm>
            <a:off x="8184232" y="739587"/>
            <a:ext cx="617592" cy="453193"/>
            <a:chOff x="8184232" y="739587"/>
            <a:chExt cx="617592" cy="453193"/>
          </a:xfrm>
        </p:grpSpPr>
        <p:cxnSp>
          <p:nvCxnSpPr>
            <p:cNvPr id="12" name="Connector: Elbow 11">
              <a:extLst>
                <a:ext uri="{FF2B5EF4-FFF2-40B4-BE49-F238E27FC236}">
                  <a16:creationId xmlns:a16="http://schemas.microsoft.com/office/drawing/2014/main" id="{138B268C-85A9-669B-6C55-8BF608A67B92}"/>
                </a:ext>
              </a:extLst>
            </p:cNvPr>
            <p:cNvCxnSpPr>
              <a:cxnSpLocks/>
            </p:cNvCxnSpPr>
            <p:nvPr/>
          </p:nvCxnSpPr>
          <p:spPr>
            <a:xfrm rot="5400000">
              <a:off x="8069517" y="874033"/>
              <a:ext cx="433462" cy="204031"/>
            </a:xfrm>
            <a:prstGeom prst="bentConnector3">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AFC67-F4BE-B092-94BA-E38F33DD666B}"/>
                </a:ext>
              </a:extLst>
            </p:cNvPr>
            <p:cNvCxnSpPr>
              <a:cxnSpLocks/>
            </p:cNvCxnSpPr>
            <p:nvPr/>
          </p:nvCxnSpPr>
          <p:spPr>
            <a:xfrm>
              <a:off x="8369774" y="739587"/>
              <a:ext cx="432050" cy="0"/>
            </a:xfrm>
            <a:prstGeom prst="straightConnector1">
              <a:avLst/>
            </a:prstGeom>
            <a:ln w="28575">
              <a:solidFill>
                <a:srgbClr val="6565F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58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BDA3-404B-FF4A-478D-9AACF66036F1}"/>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65BEC6-C438-A20C-C48D-2961777345AD}"/>
              </a:ext>
            </a:extLst>
          </p:cNvPr>
          <p:cNvGraphicFramePr>
            <a:graphicFrameLocks noGrp="1"/>
          </p:cNvGraphicFramePr>
          <p:nvPr>
            <p:extLst>
              <p:ext uri="{D42A27DB-BD31-4B8C-83A1-F6EECF244321}">
                <p14:modId xmlns:p14="http://schemas.microsoft.com/office/powerpoint/2010/main" val="1391481261"/>
              </p:ext>
            </p:extLst>
          </p:nvPr>
        </p:nvGraphicFramePr>
        <p:xfrm>
          <a:off x="407369"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Saleel</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US" kern="1200" dirty="0">
                          <a:solidFill>
                            <a:schemeClr val="tx1"/>
                          </a:solidFill>
                          <a:latin typeface="Arial" panose="020B0604020202020204" pitchFamily="34" charset="0"/>
                          <a:ea typeface="+mn-ea"/>
                          <a:cs typeface="Arial" panose="020B0604020202020204" pitchFamily="34" charset="0"/>
                        </a:rPr>
                        <a:t>Sharmin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Rajkot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7" name="TextBox 6">
            <a:extLst>
              <a:ext uri="{FF2B5EF4-FFF2-40B4-BE49-F238E27FC236}">
                <a16:creationId xmlns:a16="http://schemas.microsoft.com/office/drawing/2014/main" id="{619B75BD-7C59-C0A3-4D08-BE992ADE94D8}"/>
              </a:ext>
            </a:extLst>
          </p:cNvPr>
          <p:cNvSpPr txBox="1"/>
          <p:nvPr/>
        </p:nvSpPr>
        <p:spPr>
          <a:xfrm>
            <a:off x="263352" y="4881934"/>
            <a:ext cx="1166529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WHEN</a:t>
            </a:r>
            <a:r>
              <a:rPr lang="en-US" dirty="0">
                <a:latin typeface="Liberation Mono"/>
              </a:rPr>
              <a:t> id</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a:t>
            </a:r>
            <a:r>
              <a:rPr lang="en-US" dirty="0">
                <a:latin typeface="Liberation Mono"/>
              </a:rPr>
              <a:t> </a:t>
            </a:r>
            <a:r>
              <a:rPr lang="en-US" dirty="0">
                <a:solidFill>
                  <a:srgbClr val="0077AA"/>
                </a:solidFill>
                <a:latin typeface="Liberation Mono"/>
              </a:rPr>
              <a:t>FROM</a:t>
            </a:r>
            <a:r>
              <a:rPr lang="en-US" dirty="0">
                <a:latin typeface="Liberation Mono"/>
              </a:rPr>
              <a:t> swapCity;</a:t>
            </a:r>
          </a:p>
          <a:p>
            <a:pPr marL="285750" indent="-285750">
              <a:buFont typeface="Arial" panose="020B0604020202020204" pitchFamily="34" charset="0"/>
              <a:buChar char="•"/>
            </a:pPr>
            <a:endParaRPr lang="en-US"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ename, cityName,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LEAD</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DB7BC9"/>
                </a:solidFill>
                <a:latin typeface="Liberation Mono"/>
              </a:rPr>
              <a:t>WHEN</a:t>
            </a:r>
            <a:r>
              <a:rPr lang="en-US" dirty="0">
                <a:latin typeface="Liberation Mono"/>
              </a:rPr>
              <a:t> </a:t>
            </a:r>
            <a:r>
              <a:rPr lang="en-US" i="1" dirty="0">
                <a:solidFill>
                  <a:schemeClr val="bg1">
                    <a:lumMod val="50000"/>
                  </a:schemeClr>
                </a:solidFill>
                <a:latin typeface="Liberation Mono"/>
              </a:rPr>
              <a:t>R1</a:t>
            </a:r>
            <a:r>
              <a:rPr lang="en-US" dirty="0">
                <a:solidFill>
                  <a:schemeClr val="accent5">
                    <a:lumMod val="75000"/>
                  </a:schemeClr>
                </a:solidFill>
                <a:latin typeface="Liberation Mono"/>
              </a:rPr>
              <a:t>%</a:t>
            </a:r>
            <a:r>
              <a:rPr lang="en-US" dirty="0">
                <a:solidFill>
                  <a:srgbClr val="990055"/>
                </a:solidFill>
                <a:latin typeface="Liberation Mono"/>
              </a:rPr>
              <a:t>2</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 </a:t>
            </a:r>
            <a:r>
              <a:rPr lang="en-US" dirty="0">
                <a:solidFill>
                  <a:srgbClr val="DB7BC9"/>
                </a:solidFill>
                <a:latin typeface="Liberation Mono"/>
              </a:rPr>
              <a:t>THEN</a:t>
            </a:r>
            <a:r>
              <a:rPr lang="en-US" dirty="0">
                <a:latin typeface="Liberation Mono"/>
              </a:rPr>
              <a:t> </a:t>
            </a:r>
            <a:r>
              <a:rPr lang="en-US" dirty="0">
                <a:solidFill>
                  <a:srgbClr val="DD4A68"/>
                </a:solidFill>
                <a:latin typeface="Liberation Mono"/>
              </a:rPr>
              <a:t>LAG</a:t>
            </a:r>
            <a:r>
              <a:rPr lang="en-US" dirty="0">
                <a:latin typeface="Liberation Mono"/>
              </a:rPr>
              <a:t>(cityName, </a:t>
            </a:r>
            <a:r>
              <a:rPr lang="en-US" dirty="0">
                <a:solidFill>
                  <a:srgbClr val="990055"/>
                </a:solidFill>
                <a:latin typeface="Liberation Mono"/>
              </a:rPr>
              <a:t>1</a:t>
            </a:r>
            <a:r>
              <a:rPr lang="en-US" dirty="0">
                <a:latin typeface="Liberation Mono"/>
              </a:rPr>
              <a:t>, cityName)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R1)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'Swap City'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ename, cityName, </a:t>
            </a:r>
            <a:r>
              <a:rPr lang="en-US" dirty="0">
                <a:solidFill>
                  <a:srgbClr val="DD4A68"/>
                </a:solidFill>
                <a:latin typeface="Liberation Mono"/>
              </a:rPr>
              <a:t>ROW_NUMBER</a:t>
            </a:r>
            <a:r>
              <a:rPr lang="en-US" dirty="0">
                <a:latin typeface="Liberation Mono"/>
              </a:rPr>
              <a:t>() </a:t>
            </a:r>
            <a:r>
              <a:rPr lang="en-US" dirty="0">
                <a:solidFill>
                  <a:srgbClr val="B212AA"/>
                </a:solidFill>
                <a:latin typeface="Liberation Mono"/>
              </a:rPr>
              <a:t>OVER</a:t>
            </a:r>
            <a:r>
              <a:rPr lang="en-US" dirty="0">
                <a:latin typeface="Liberation Mono"/>
              </a:rPr>
              <a:t>(</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a:t>
            </a:r>
            <a:r>
              <a:rPr lang="en-US" dirty="0">
                <a:solidFill>
                  <a:srgbClr val="B212AA"/>
                </a:solidFill>
                <a:latin typeface="Liberation Mono"/>
              </a:rPr>
              <a:t>NULL</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swapCity) T1;</a:t>
            </a:r>
          </a:p>
        </p:txBody>
      </p:sp>
      <p:sp>
        <p:nvSpPr>
          <p:cNvPr id="8" name="TextBox 7">
            <a:extLst>
              <a:ext uri="{FF2B5EF4-FFF2-40B4-BE49-F238E27FC236}">
                <a16:creationId xmlns:a16="http://schemas.microsoft.com/office/drawing/2014/main" id="{DDE859F3-E808-C733-A865-4B1E5604AFA3}"/>
              </a:ext>
            </a:extLst>
          </p:cNvPr>
          <p:cNvSpPr txBox="1"/>
          <p:nvPr/>
        </p:nvSpPr>
        <p:spPr>
          <a:xfrm>
            <a:off x="5015880"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6835B3B-D634-632D-0E75-951284091C5B}"/>
              </a:ext>
            </a:extLst>
          </p:cNvPr>
          <p:cNvSpPr txBox="1"/>
          <p:nvPr/>
        </p:nvSpPr>
        <p:spPr>
          <a:xfrm>
            <a:off x="407367" y="777015"/>
            <a:ext cx="2160109" cy="400110"/>
          </a:xfrm>
          <a:prstGeom prst="rect">
            <a:avLst/>
          </a:prstGeom>
          <a:noFill/>
        </p:spPr>
        <p:txBody>
          <a:bodyPr wrap="square">
            <a:spAutoFit/>
          </a:bodyPr>
          <a:lstStyle/>
          <a:p>
            <a:r>
              <a:rPr lang="en-IN" sz="2000" b="1" dirty="0">
                <a:latin typeface="Liberation Mono"/>
              </a:rPr>
              <a:t>Table:- swapCity</a:t>
            </a:r>
            <a:endParaRPr lang="en-IN" sz="2000" b="1" dirty="0"/>
          </a:p>
        </p:txBody>
      </p:sp>
      <p:graphicFrame>
        <p:nvGraphicFramePr>
          <p:cNvPr id="12" name="Table 2">
            <a:extLst>
              <a:ext uri="{FF2B5EF4-FFF2-40B4-BE49-F238E27FC236}">
                <a16:creationId xmlns:a16="http://schemas.microsoft.com/office/drawing/2014/main" id="{AC5B76FA-1255-6CD8-BA7E-4B59B3B6E9D1}"/>
              </a:ext>
            </a:extLst>
          </p:cNvPr>
          <p:cNvGraphicFramePr>
            <a:graphicFrameLocks noGrp="1"/>
          </p:cNvGraphicFramePr>
          <p:nvPr>
            <p:extLst>
              <p:ext uri="{D42A27DB-BD31-4B8C-83A1-F6EECF244321}">
                <p14:modId xmlns:p14="http://schemas.microsoft.com/office/powerpoint/2010/main" val="2402180836"/>
              </p:ext>
            </p:extLst>
          </p:nvPr>
        </p:nvGraphicFramePr>
        <p:xfrm>
          <a:off x="6672064" y="1256341"/>
          <a:ext cx="4320479" cy="2966720"/>
        </p:xfrm>
        <a:graphic>
          <a:graphicData uri="http://schemas.openxmlformats.org/drawingml/2006/table">
            <a:tbl>
              <a:tblPr firstRow="1" bandRow="1">
                <a:tableStyleId>{5940675A-B579-460E-94D1-54222C63F5DA}</a:tableStyleId>
              </a:tblPr>
              <a:tblGrid>
                <a:gridCol w="1140126">
                  <a:extLst>
                    <a:ext uri="{9D8B030D-6E8A-4147-A177-3AD203B41FA5}">
                      <a16:colId xmlns:a16="http://schemas.microsoft.com/office/drawing/2014/main" val="928063234"/>
                    </a:ext>
                  </a:extLst>
                </a:gridCol>
                <a:gridCol w="1380153">
                  <a:extLst>
                    <a:ext uri="{9D8B030D-6E8A-4147-A177-3AD203B41FA5}">
                      <a16:colId xmlns:a16="http://schemas.microsoft.com/office/drawing/2014/main" val="790049539"/>
                    </a:ext>
                  </a:extLst>
                </a:gridCol>
                <a:gridCol w="18002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cityName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Nitish</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Deep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Jamnagar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Neel</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2890128946"/>
                  </a:ext>
                </a:extLst>
              </a:tr>
            </a:tbl>
          </a:graphicData>
        </a:graphic>
      </p:graphicFrame>
      <p:sp>
        <p:nvSpPr>
          <p:cNvPr id="14" name="TextBox 13">
            <a:extLst>
              <a:ext uri="{FF2B5EF4-FFF2-40B4-BE49-F238E27FC236}">
                <a16:creationId xmlns:a16="http://schemas.microsoft.com/office/drawing/2014/main" id="{D398C2E3-B9B9-4BA0-11A4-CBBB44D0042B}"/>
              </a:ext>
            </a:extLst>
          </p:cNvPr>
          <p:cNvSpPr txBox="1"/>
          <p:nvPr/>
        </p:nvSpPr>
        <p:spPr>
          <a:xfrm>
            <a:off x="6600057"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D6309DD2-8132-7CD1-325E-98E8B20E2603}"/>
              </a:ext>
            </a:extLst>
          </p:cNvPr>
          <p:cNvSpPr txBox="1"/>
          <p:nvPr/>
        </p:nvSpPr>
        <p:spPr>
          <a:xfrm>
            <a:off x="8561390" y="519063"/>
            <a:ext cx="228713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cityName</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1A536A-56E1-DC8D-0BB0-B37290A84829}"/>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11" name="Rectangle 10">
            <a:extLst>
              <a:ext uri="{FF2B5EF4-FFF2-40B4-BE49-F238E27FC236}">
                <a16:creationId xmlns:a16="http://schemas.microsoft.com/office/drawing/2014/main" id="{B065FB21-0075-C83B-6A4B-0BED2C77DD5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5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A83E-2650-ED87-2170-268B7DE5FF8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DA8A92C-0FDF-1DED-97D3-0C146B7847E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B69DBDD6-650B-0A10-7AE3-A410BCEDC5F4}"/>
              </a:ext>
            </a:extLst>
          </p:cNvPr>
          <p:cNvGraphicFramePr>
            <a:graphicFrameLocks noGrp="1"/>
          </p:cNvGraphicFramePr>
          <p:nvPr>
            <p:extLst>
              <p:ext uri="{D42A27DB-BD31-4B8C-83A1-F6EECF244321}">
                <p14:modId xmlns:p14="http://schemas.microsoft.com/office/powerpoint/2010/main" val="3936613779"/>
              </p:ext>
            </p:extLst>
          </p:nvPr>
        </p:nvGraphicFramePr>
        <p:xfrm>
          <a:off x="263354" y="1261576"/>
          <a:ext cx="3888431" cy="5191760"/>
        </p:xfrm>
        <a:graphic>
          <a:graphicData uri="http://schemas.openxmlformats.org/drawingml/2006/table">
            <a:tbl>
              <a:tblPr firstRow="1" bandRow="1">
                <a:tableStyleId>{5940675A-B579-460E-94D1-54222C63F5DA}</a:tableStyleId>
              </a:tblPr>
              <a:tblGrid>
                <a:gridCol w="1152127">
                  <a:extLst>
                    <a:ext uri="{9D8B030D-6E8A-4147-A177-3AD203B41FA5}">
                      <a16:colId xmlns:a16="http://schemas.microsoft.com/office/drawing/2014/main" val="928063234"/>
                    </a:ext>
                  </a:extLst>
                </a:gridCol>
                <a:gridCol w="2736304">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Chow Mein</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Pizza</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8" name="TextBox 7">
            <a:extLst>
              <a:ext uri="{FF2B5EF4-FFF2-40B4-BE49-F238E27FC236}">
                <a16:creationId xmlns:a16="http://schemas.microsoft.com/office/drawing/2014/main" id="{C5C27DAF-D9C4-25E3-B57D-CED5B685792F}"/>
              </a:ext>
            </a:extLst>
          </p:cNvPr>
          <p:cNvSpPr txBox="1"/>
          <p:nvPr/>
        </p:nvSpPr>
        <p:spPr>
          <a:xfrm>
            <a:off x="4151785" y="345734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77A4956-8455-555B-47C6-A8112E1E554E}"/>
              </a:ext>
            </a:extLst>
          </p:cNvPr>
          <p:cNvSpPr txBox="1"/>
          <p:nvPr/>
        </p:nvSpPr>
        <p:spPr>
          <a:xfrm>
            <a:off x="263352" y="782250"/>
            <a:ext cx="2160109" cy="400110"/>
          </a:xfrm>
          <a:prstGeom prst="rect">
            <a:avLst/>
          </a:prstGeom>
          <a:noFill/>
        </p:spPr>
        <p:txBody>
          <a:bodyPr wrap="square">
            <a:spAutoFit/>
          </a:bodyPr>
          <a:lstStyle/>
          <a:p>
            <a:r>
              <a:rPr lang="en-IN" sz="2000" b="1" dirty="0">
                <a:latin typeface="Liberation Mono"/>
              </a:rPr>
              <a:t>Table:- cafe</a:t>
            </a:r>
            <a:endParaRPr lang="en-IN" sz="2000" b="1" dirty="0"/>
          </a:p>
        </p:txBody>
      </p:sp>
      <p:sp>
        <p:nvSpPr>
          <p:cNvPr id="5" name="TextBox 4">
            <a:extLst>
              <a:ext uri="{FF2B5EF4-FFF2-40B4-BE49-F238E27FC236}">
                <a16:creationId xmlns:a16="http://schemas.microsoft.com/office/drawing/2014/main" id="{58F3DAEE-CC52-C9A7-D952-FE149A745733}"/>
              </a:ext>
            </a:extLst>
          </p:cNvPr>
          <p:cNvSpPr txBox="1"/>
          <p:nvPr/>
        </p:nvSpPr>
        <p:spPr>
          <a:xfrm>
            <a:off x="9120336" y="519063"/>
            <a:ext cx="172819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Swap items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6" name="Table 2">
            <a:extLst>
              <a:ext uri="{FF2B5EF4-FFF2-40B4-BE49-F238E27FC236}">
                <a16:creationId xmlns:a16="http://schemas.microsoft.com/office/drawing/2014/main" id="{AC31D57B-1AE6-3B56-AEDC-0030160A9751}"/>
              </a:ext>
            </a:extLst>
          </p:cNvPr>
          <p:cNvGraphicFramePr>
            <a:graphicFrameLocks noGrp="1"/>
          </p:cNvGraphicFramePr>
          <p:nvPr>
            <p:extLst>
              <p:ext uri="{D42A27DB-BD31-4B8C-83A1-F6EECF244321}">
                <p14:modId xmlns:p14="http://schemas.microsoft.com/office/powerpoint/2010/main" val="1538010990"/>
              </p:ext>
            </p:extLst>
          </p:nvPr>
        </p:nvGraphicFramePr>
        <p:xfrm>
          <a:off x="5376656" y="1261576"/>
          <a:ext cx="6624000" cy="5191760"/>
        </p:xfrm>
        <a:graphic>
          <a:graphicData uri="http://schemas.openxmlformats.org/drawingml/2006/table">
            <a:tbl>
              <a:tblPr firstRow="1" bandRow="1">
                <a:tableStyleId>{5940675A-B579-460E-94D1-54222C63F5DA}</a:tableStyleId>
              </a:tblPr>
              <a:tblGrid>
                <a:gridCol w="1152000">
                  <a:extLst>
                    <a:ext uri="{9D8B030D-6E8A-4147-A177-3AD203B41FA5}">
                      <a16:colId xmlns:a16="http://schemas.microsoft.com/office/drawing/2014/main" val="928063234"/>
                    </a:ext>
                  </a:extLst>
                </a:gridCol>
                <a:gridCol w="2736000">
                  <a:extLst>
                    <a:ext uri="{9D8B030D-6E8A-4147-A177-3AD203B41FA5}">
                      <a16:colId xmlns:a16="http://schemas.microsoft.com/office/drawing/2014/main" val="790049539"/>
                    </a:ext>
                  </a:extLst>
                </a:gridCol>
                <a:gridCol w="2736000">
                  <a:extLst>
                    <a:ext uri="{9D8B030D-6E8A-4147-A177-3AD203B41FA5}">
                      <a16:colId xmlns:a16="http://schemas.microsoft.com/office/drawing/2014/main" val="3753955883"/>
                    </a:ext>
                  </a:extLst>
                </a:gridCol>
              </a:tblGrid>
              <a:tr h="370840">
                <a:tc>
                  <a:txBody>
                    <a:bodyPr/>
                    <a:lstStyle/>
                    <a:p>
                      <a:pPr algn="ctr"/>
                      <a:r>
                        <a:rPr lang="en-US" dirty="0">
                          <a:latin typeface="Arial" panose="020B0604020202020204" pitchFamily="34" charset="0"/>
                          <a:cs typeface="Arial" panose="020B0604020202020204" pitchFamily="34" charset="0"/>
                        </a:rPr>
                        <a:t>order_id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item</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Output</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Chow Mein</a:t>
                      </a:r>
                    </a:p>
                  </a:txBody>
                  <a:tcPr/>
                </a:tc>
                <a:tc>
                  <a:txBody>
                    <a:bodyPr/>
                    <a:lstStyle/>
                    <a:p>
                      <a:r>
                        <a:rPr lang="en-IN" dirty="0">
                          <a:solidFill>
                            <a:srgbClr val="B212AA"/>
                          </a:solidFill>
                          <a:latin typeface="Arial" panose="020B0604020202020204" pitchFamily="34" charset="0"/>
                          <a:cs typeface="Arial" panose="020B0604020202020204" pitchFamily="34" charset="0"/>
                        </a:rPr>
                        <a:t>Pizza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Pizza</a:t>
                      </a:r>
                    </a:p>
                  </a:txBody>
                  <a:tcPr/>
                </a:tc>
                <a:tc>
                  <a:txBody>
                    <a:bodyPr/>
                    <a:lstStyle/>
                    <a:p>
                      <a:r>
                        <a:rPr lang="en-IN" dirty="0">
                          <a:solidFill>
                            <a:srgbClr val="B212AA"/>
                          </a:solidFill>
                          <a:latin typeface="Arial" panose="020B0604020202020204" pitchFamily="34" charset="0"/>
                          <a:cs typeface="Arial" panose="020B0604020202020204" pitchFamily="34" charset="0"/>
                        </a:rPr>
                        <a:t>Chow Mein</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Nuggets</a:t>
                      </a:r>
                    </a:p>
                  </a:txBody>
                  <a:tcPr/>
                </a:tc>
                <a:tc>
                  <a:txBody>
                    <a:bodyPr/>
                    <a:lstStyle/>
                    <a:p>
                      <a:r>
                        <a:rPr lang="en-IN" dirty="0">
                          <a:latin typeface="Arial" panose="020B0604020202020204" pitchFamily="34" charset="0"/>
                          <a:cs typeface="Arial" panose="020B0604020202020204" pitchFamily="34" charset="0"/>
                        </a:rPr>
                        <a:t>Paneer Butter Masala</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Paneer Butter Masala</a:t>
                      </a:r>
                    </a:p>
                  </a:txBody>
                  <a:tcPr/>
                </a:tc>
                <a:tc>
                  <a:txBody>
                    <a:bodyPr/>
                    <a:lstStyle/>
                    <a:p>
                      <a:r>
                        <a:rPr lang="en-IN" dirty="0">
                          <a:latin typeface="Arial" panose="020B0604020202020204" pitchFamily="34" charset="0"/>
                          <a:cs typeface="Arial" panose="020B0604020202020204" pitchFamily="34" charset="0"/>
                        </a:rPr>
                        <a:t>Veg Nuggets</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Spring Rolls</a:t>
                      </a:r>
                    </a:p>
                  </a:txBody>
                  <a:tcPr/>
                </a:tc>
                <a:tc>
                  <a:txBody>
                    <a:bodyPr/>
                    <a:lstStyle/>
                    <a:p>
                      <a:r>
                        <a:rPr lang="en-IN" dirty="0">
                          <a:latin typeface="Arial" panose="020B0604020202020204" pitchFamily="34" charset="0"/>
                          <a:cs typeface="Arial" panose="020B0604020202020204" pitchFamily="34" charset="0"/>
                        </a:rPr>
                        <a:t>Veg Burger</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Veg Burger</a:t>
                      </a:r>
                    </a:p>
                  </a:txBody>
                  <a:tcPr/>
                </a:tc>
                <a:tc>
                  <a:txBody>
                    <a:bodyPr/>
                    <a:lstStyle/>
                    <a:p>
                      <a:r>
                        <a:rPr lang="en-IN" dirty="0">
                          <a:latin typeface="Arial" panose="020B0604020202020204" pitchFamily="34" charset="0"/>
                          <a:cs typeface="Arial" panose="020B0604020202020204" pitchFamily="34" charset="0"/>
                        </a:rPr>
                        <a:t>Spring Rolls</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Paneer Tikka</a:t>
                      </a:r>
                    </a:p>
                  </a:txBody>
                  <a:tcPr/>
                </a:tc>
                <a:tc>
                  <a:txBody>
                    <a:bodyPr/>
                    <a:lstStyle/>
                    <a:p>
                      <a:r>
                        <a:rPr lang="en-IN" dirty="0">
                          <a:latin typeface="Arial" panose="020B0604020202020204" pitchFamily="34" charset="0"/>
                          <a:cs typeface="Arial" panose="020B0604020202020204" pitchFamily="34" charset="0"/>
                        </a:rPr>
                        <a:t>Paneer Cheese Masala</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Paneer Cheese Masala</a:t>
                      </a:r>
                    </a:p>
                  </a:txBody>
                  <a:tcPr/>
                </a:tc>
                <a:tc>
                  <a:txBody>
                    <a:bodyPr/>
                    <a:lstStyle/>
                    <a:p>
                      <a:r>
                        <a:rPr lang="en-IN" dirty="0">
                          <a:latin typeface="Arial" panose="020B0604020202020204" pitchFamily="34" charset="0"/>
                          <a:cs typeface="Arial" panose="020B0604020202020204" pitchFamily="34" charset="0"/>
                        </a:rPr>
                        <a:t>Paneer Tikka</a:t>
                      </a:r>
                    </a:p>
                  </a:txBody>
                  <a:tcPr/>
                </a:tc>
                <a:extLst>
                  <a:ext uri="{0D108BD9-81ED-4DB2-BD59-A6C34878D82A}">
                    <a16:rowId xmlns:a16="http://schemas.microsoft.com/office/drawing/2014/main" val="486958784"/>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Onion Spring Rolls</a:t>
                      </a:r>
                    </a:p>
                  </a:txBody>
                  <a:tcPr/>
                </a:tc>
                <a:tc>
                  <a:txBody>
                    <a:bodyPr/>
                    <a:lstStyle/>
                    <a:p>
                      <a:r>
                        <a:rPr lang="en-IN" dirty="0">
                          <a:latin typeface="Arial" panose="020B0604020202020204" pitchFamily="34" charset="0"/>
                          <a:cs typeface="Arial" panose="020B0604020202020204" pitchFamily="34" charset="0"/>
                        </a:rPr>
                        <a:t>Momos</a:t>
                      </a:r>
                    </a:p>
                  </a:txBody>
                  <a:tcPr/>
                </a:tc>
                <a:extLst>
                  <a:ext uri="{0D108BD9-81ED-4DB2-BD59-A6C34878D82A}">
                    <a16:rowId xmlns:a16="http://schemas.microsoft.com/office/drawing/2014/main" val="175331422"/>
                  </a:ext>
                </a:extLst>
              </a:tr>
              <a:tr h="370840">
                <a:tc>
                  <a:txBody>
                    <a:bodyPr/>
                    <a:lstStyle/>
                    <a:p>
                      <a:pPr algn="ctr"/>
                      <a:r>
                        <a:rPr lang="en-IN" dirty="0">
                          <a:latin typeface="Arial" panose="020B0604020202020204" pitchFamily="34" charset="0"/>
                          <a:cs typeface="Arial" panose="020B0604020202020204" pitchFamily="34" charset="0"/>
                        </a:rPr>
                        <a:t>10</a:t>
                      </a:r>
                    </a:p>
                  </a:txBody>
                  <a:tcPr/>
                </a:tc>
                <a:tc>
                  <a:txBody>
                    <a:bodyPr/>
                    <a:lstStyle/>
                    <a:p>
                      <a:r>
                        <a:rPr lang="en-IN" dirty="0">
                          <a:latin typeface="Arial" panose="020B0604020202020204" pitchFamily="34" charset="0"/>
                          <a:cs typeface="Arial" panose="020B0604020202020204" pitchFamily="34" charset="0"/>
                        </a:rPr>
                        <a:t>Momos</a:t>
                      </a:r>
                    </a:p>
                  </a:txBody>
                  <a:tcPr/>
                </a:tc>
                <a:tc>
                  <a:txBody>
                    <a:bodyPr/>
                    <a:lstStyle/>
                    <a:p>
                      <a:r>
                        <a:rPr lang="en-IN" dirty="0">
                          <a:latin typeface="Arial" panose="020B0604020202020204" pitchFamily="34" charset="0"/>
                          <a:cs typeface="Arial" panose="020B0604020202020204" pitchFamily="34" charset="0"/>
                        </a:rPr>
                        <a:t>Onion Spring Rolls</a:t>
                      </a:r>
                    </a:p>
                  </a:txBody>
                  <a:tcPr/>
                </a:tc>
                <a:extLst>
                  <a:ext uri="{0D108BD9-81ED-4DB2-BD59-A6C34878D82A}">
                    <a16:rowId xmlns:a16="http://schemas.microsoft.com/office/drawing/2014/main" val="687990699"/>
                  </a:ext>
                </a:extLst>
              </a:tr>
              <a:tr h="370840">
                <a:tc>
                  <a:txBody>
                    <a:bodyPr/>
                    <a:lstStyle/>
                    <a:p>
                      <a:pPr algn="ctr"/>
                      <a:r>
                        <a:rPr lang="en-IN" dirty="0">
                          <a:latin typeface="Arial" panose="020B0604020202020204" pitchFamily="34" charset="0"/>
                          <a:cs typeface="Arial" panose="020B0604020202020204" pitchFamily="34" charset="0"/>
                        </a:rPr>
                        <a:t>11</a:t>
                      </a:r>
                    </a:p>
                  </a:txBody>
                  <a:tcPr/>
                </a:tc>
                <a:tc>
                  <a:txBody>
                    <a:bodyPr/>
                    <a:lstStyle/>
                    <a:p>
                      <a:r>
                        <a:rPr lang="en-IN" dirty="0">
                          <a:latin typeface="Arial" panose="020B0604020202020204" pitchFamily="34" charset="0"/>
                          <a:cs typeface="Arial" panose="020B0604020202020204" pitchFamily="34" charset="0"/>
                        </a:rPr>
                        <a:t>Paneer Tikka Masala </a:t>
                      </a:r>
                    </a:p>
                  </a:txBody>
                  <a:tcPr/>
                </a:tc>
                <a:tc>
                  <a:txBody>
                    <a:bodyPr/>
                    <a:lstStyle/>
                    <a:p>
                      <a:r>
                        <a:rPr lang="en-IN" dirty="0">
                          <a:latin typeface="Arial" panose="020B0604020202020204" pitchFamily="34" charset="0"/>
                          <a:cs typeface="Arial" panose="020B0604020202020204" pitchFamily="34" charset="0"/>
                        </a:rPr>
                        <a:t>Vada Pav</a:t>
                      </a:r>
                    </a:p>
                  </a:txBody>
                  <a:tcPr/>
                </a:tc>
                <a:extLst>
                  <a:ext uri="{0D108BD9-81ED-4DB2-BD59-A6C34878D82A}">
                    <a16:rowId xmlns:a16="http://schemas.microsoft.com/office/drawing/2014/main" val="900629106"/>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r>
                        <a:rPr lang="en-IN" dirty="0">
                          <a:latin typeface="Arial" panose="020B0604020202020204" pitchFamily="34" charset="0"/>
                          <a:cs typeface="Arial" panose="020B0604020202020204" pitchFamily="34" charset="0"/>
                        </a:rPr>
                        <a:t>Vada Pav</a:t>
                      </a:r>
                    </a:p>
                  </a:txBody>
                  <a:tcPr/>
                </a:tc>
                <a:tc>
                  <a:txBody>
                    <a:bodyPr/>
                    <a:lstStyle/>
                    <a:p>
                      <a:r>
                        <a:rPr lang="en-IN" dirty="0">
                          <a:latin typeface="Arial" panose="020B0604020202020204" pitchFamily="34" charset="0"/>
                          <a:cs typeface="Arial" panose="020B0604020202020204" pitchFamily="34" charset="0"/>
                        </a:rPr>
                        <a:t>Paneer Tikka Masala</a:t>
                      </a:r>
                    </a:p>
                  </a:txBody>
                  <a:tcPr/>
                </a:tc>
                <a:extLst>
                  <a:ext uri="{0D108BD9-81ED-4DB2-BD59-A6C34878D82A}">
                    <a16:rowId xmlns:a16="http://schemas.microsoft.com/office/drawing/2014/main" val="3201875099"/>
                  </a:ext>
                </a:extLst>
              </a:tr>
              <a:tr h="370840">
                <a:tc>
                  <a:txBody>
                    <a:bodyPr/>
                    <a:lstStyle/>
                    <a:p>
                      <a:pPr algn="ctr"/>
                      <a:r>
                        <a:rPr lang="en-IN" dirty="0">
                          <a:latin typeface="Arial" panose="020B0604020202020204" pitchFamily="34" charset="0"/>
                          <a:cs typeface="Arial" panose="020B0604020202020204" pitchFamily="34" charset="0"/>
                        </a:rPr>
                        <a:t>13</a:t>
                      </a:r>
                    </a:p>
                  </a:txBody>
                  <a:tcPr/>
                </a:tc>
                <a:tc>
                  <a:txBody>
                    <a:bodyPr/>
                    <a:lstStyle/>
                    <a:p>
                      <a:r>
                        <a:rPr lang="en-IN" dirty="0">
                          <a:latin typeface="Arial" panose="020B0604020202020204" pitchFamily="34" charset="0"/>
                          <a:cs typeface="Arial" panose="020B0604020202020204" pitchFamily="34" charset="0"/>
                        </a:rPr>
                        <a:t>Masala Dosa</a:t>
                      </a:r>
                    </a:p>
                  </a:txBody>
                  <a:tcPr/>
                </a:tc>
                <a:tc>
                  <a:txBody>
                    <a:bodyPr/>
                    <a:lstStyle/>
                    <a:p>
                      <a:r>
                        <a:rPr lang="en-IN" dirty="0">
                          <a:latin typeface="Arial" panose="020B0604020202020204" pitchFamily="34" charset="0"/>
                          <a:cs typeface="Arial" panose="020B0604020202020204" pitchFamily="34" charset="0"/>
                        </a:rPr>
                        <a:t>Masala Dosa</a:t>
                      </a:r>
                    </a:p>
                  </a:txBody>
                  <a:tcPr/>
                </a:tc>
                <a:extLst>
                  <a:ext uri="{0D108BD9-81ED-4DB2-BD59-A6C34878D82A}">
                    <a16:rowId xmlns:a16="http://schemas.microsoft.com/office/drawing/2014/main" val="1803762713"/>
                  </a:ext>
                </a:extLst>
              </a:tr>
            </a:tbl>
          </a:graphicData>
        </a:graphic>
      </p:graphicFrame>
      <p:sp>
        <p:nvSpPr>
          <p:cNvPr id="10" name="TextBox 9">
            <a:extLst>
              <a:ext uri="{FF2B5EF4-FFF2-40B4-BE49-F238E27FC236}">
                <a16:creationId xmlns:a16="http://schemas.microsoft.com/office/drawing/2014/main" id="{7A73CC5F-B2F1-EF3B-048C-593F882CDA6E}"/>
              </a:ext>
            </a:extLst>
          </p:cNvPr>
          <p:cNvSpPr txBox="1"/>
          <p:nvPr/>
        </p:nvSpPr>
        <p:spPr>
          <a:xfrm>
            <a:off x="5376654" y="782250"/>
            <a:ext cx="2160109"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Rectangle 6">
            <a:extLst>
              <a:ext uri="{FF2B5EF4-FFF2-40B4-BE49-F238E27FC236}">
                <a16:creationId xmlns:a16="http://schemas.microsoft.com/office/drawing/2014/main" id="{40EBC1D4-0E41-2F1E-A948-B26BAA06E1F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E24E6E7-F82D-423F-0C6A-7684921FA774}"/>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Tree>
    <p:extLst>
      <p:ext uri="{BB962C8B-B14F-4D97-AF65-F5344CB8AC3E}">
        <p14:creationId xmlns:p14="http://schemas.microsoft.com/office/powerpoint/2010/main" val="3182255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00AA-1E93-1235-7350-430DF154AF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3F9B9A-4CC1-308E-B515-D01150693FE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B4084B8A-A406-1666-01A2-8EAD20425F28}"/>
              </a:ext>
            </a:extLst>
          </p:cNvPr>
          <p:cNvGraphicFramePr>
            <a:graphicFrameLocks noGrp="1"/>
          </p:cNvGraphicFramePr>
          <p:nvPr>
            <p:extLst>
              <p:ext uri="{D42A27DB-BD31-4B8C-83A1-F6EECF244321}">
                <p14:modId xmlns:p14="http://schemas.microsoft.com/office/powerpoint/2010/main" val="757357403"/>
              </p:ext>
            </p:extLst>
          </p:nvPr>
        </p:nvGraphicFramePr>
        <p:xfrm>
          <a:off x="263354" y="476672"/>
          <a:ext cx="1673718" cy="630428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num</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r h="370840">
                <a:tc>
                  <a:txBody>
                    <a:bodyPr/>
                    <a:lstStyle/>
                    <a:p>
                      <a:pPr algn="ctr"/>
                      <a:r>
                        <a:rPr lang="en-US" dirty="0">
                          <a:latin typeface="Arial" panose="020B0604020202020204" pitchFamily="34" charset="0"/>
                          <a:cs typeface="Arial" panose="020B0604020202020204" pitchFamily="34" charset="0"/>
                        </a:rPr>
                        <a:t>16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3154366"/>
                  </a:ext>
                </a:extLst>
              </a:tr>
            </a:tbl>
          </a:graphicData>
        </a:graphic>
      </p:graphicFrame>
      <p:sp>
        <p:nvSpPr>
          <p:cNvPr id="6" name="TextBox 5">
            <a:extLst>
              <a:ext uri="{FF2B5EF4-FFF2-40B4-BE49-F238E27FC236}">
                <a16:creationId xmlns:a16="http://schemas.microsoft.com/office/drawing/2014/main" id="{706DE58F-5A3D-6835-FC31-66C14D5E9704}"/>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53F9F11C-2F82-DA25-0994-7265C3F0D30F}"/>
              </a:ext>
            </a:extLst>
          </p:cNvPr>
          <p:cNvSpPr txBox="1"/>
          <p:nvPr/>
        </p:nvSpPr>
        <p:spPr>
          <a:xfrm>
            <a:off x="191344" y="44624"/>
            <a:ext cx="2160109" cy="400110"/>
          </a:xfrm>
          <a:prstGeom prst="rect">
            <a:avLst/>
          </a:prstGeom>
          <a:noFill/>
        </p:spPr>
        <p:txBody>
          <a:bodyPr wrap="square">
            <a:spAutoFit/>
          </a:bodyPr>
          <a:lstStyle/>
          <a:p>
            <a:r>
              <a:rPr lang="en-IN" sz="2000" b="1" dirty="0">
                <a:latin typeface="Liberation Mono"/>
              </a:rPr>
              <a:t>Table:- cNumbers</a:t>
            </a:r>
            <a:endParaRPr lang="en-IN" sz="2000" b="1" dirty="0"/>
          </a:p>
        </p:txBody>
      </p:sp>
      <p:sp>
        <p:nvSpPr>
          <p:cNvPr id="9" name="TextBox 8">
            <a:extLst>
              <a:ext uri="{FF2B5EF4-FFF2-40B4-BE49-F238E27FC236}">
                <a16:creationId xmlns:a16="http://schemas.microsoft.com/office/drawing/2014/main" id="{11FC3995-CB72-07A5-707D-DB2900C1E0A2}"/>
              </a:ext>
            </a:extLst>
          </p:cNvPr>
          <p:cNvSpPr txBox="1"/>
          <p:nvPr/>
        </p:nvSpPr>
        <p:spPr>
          <a:xfrm>
            <a:off x="3566506" y="548680"/>
            <a:ext cx="1152128" cy="400110"/>
          </a:xfrm>
          <a:prstGeom prst="rect">
            <a:avLst/>
          </a:prstGeom>
          <a:noFill/>
        </p:spPr>
        <p:txBody>
          <a:bodyPr wrap="square">
            <a:spAutoFit/>
          </a:bodyPr>
          <a:lstStyle/>
          <a:p>
            <a:r>
              <a:rPr lang="en-IN" sz="2000" b="1" dirty="0">
                <a:latin typeface="Liberation Mono"/>
              </a:rPr>
              <a:t>Output1</a:t>
            </a:r>
            <a:endParaRPr lang="en-IN" sz="2000" b="1" dirty="0"/>
          </a:p>
        </p:txBody>
      </p:sp>
      <p:graphicFrame>
        <p:nvGraphicFramePr>
          <p:cNvPr id="5" name="Table 2">
            <a:extLst>
              <a:ext uri="{FF2B5EF4-FFF2-40B4-BE49-F238E27FC236}">
                <a16:creationId xmlns:a16="http://schemas.microsoft.com/office/drawing/2014/main" id="{FFD4AE23-D257-64DE-0C8E-BA2A16BCA411}"/>
              </a:ext>
            </a:extLst>
          </p:cNvPr>
          <p:cNvGraphicFramePr>
            <a:graphicFrameLocks noGrp="1"/>
          </p:cNvGraphicFramePr>
          <p:nvPr>
            <p:extLst>
              <p:ext uri="{D42A27DB-BD31-4B8C-83A1-F6EECF244321}">
                <p14:modId xmlns:p14="http://schemas.microsoft.com/office/powerpoint/2010/main" val="3468657506"/>
              </p:ext>
            </p:extLst>
          </p:nvPr>
        </p:nvGraphicFramePr>
        <p:xfrm>
          <a:off x="8400256" y="1748645"/>
          <a:ext cx="2578810" cy="1478280"/>
        </p:xfrm>
        <a:graphic>
          <a:graphicData uri="http://schemas.openxmlformats.org/drawingml/2006/table">
            <a:tbl>
              <a:tblPr firstRow="1" bandRow="1">
                <a:tableStyleId>{5940675A-B579-460E-94D1-54222C63F5DA}</a:tableStyleId>
              </a:tblPr>
              <a:tblGrid>
                <a:gridCol w="257881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7</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77675717"/>
                  </a:ext>
                </a:extLst>
              </a:tr>
              <a:tr h="0">
                <a:tc>
                  <a:txBody>
                    <a:bodyPr/>
                    <a:lstStyle/>
                    <a:p>
                      <a:pPr algn="ctr"/>
                      <a:r>
                        <a:rPr lang="en-US" dirty="0">
                          <a:solidFill>
                            <a:srgbClr val="B212AA"/>
                          </a:solidFill>
                          <a:latin typeface="Arial" panose="020B0604020202020204" pitchFamily="34" charset="0"/>
                          <a:cs typeface="Arial" panose="020B0604020202020204" pitchFamily="34" charset="0"/>
                        </a:rPr>
                        <a:t>4</a:t>
                      </a:r>
                      <a:endParaRPr lang="en-IN" dirty="0">
                        <a:solidFill>
                          <a:srgbClr val="B212AA"/>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4AC7C32-2841-93CA-C726-77B28A63A04E}"/>
              </a:ext>
            </a:extLst>
          </p:cNvPr>
          <p:cNvSpPr txBox="1"/>
          <p:nvPr/>
        </p:nvSpPr>
        <p:spPr>
          <a:xfrm>
            <a:off x="1980755" y="5877272"/>
            <a:ext cx="996872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t1.num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num,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1</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prev1</a:t>
            </a:r>
            <a:r>
              <a:rPr lang="en-US" dirty="0">
                <a:latin typeface="Liberation Mono"/>
              </a:rPr>
              <a:t>, </a:t>
            </a:r>
            <a:r>
              <a:rPr lang="en-US" dirty="0">
                <a:solidFill>
                  <a:srgbClr val="DD4A68"/>
                </a:solidFill>
                <a:latin typeface="Liberation Mono"/>
              </a:rPr>
              <a:t>LAG</a:t>
            </a:r>
            <a:r>
              <a:rPr lang="en-US" dirty="0">
                <a:latin typeface="Liberation Mono"/>
              </a:rPr>
              <a:t>(num, </a:t>
            </a:r>
            <a:r>
              <a:rPr lang="en-US" dirty="0">
                <a:solidFill>
                  <a:srgbClr val="990055"/>
                </a:solidFill>
                <a:latin typeface="Liberation Mono"/>
              </a:rPr>
              <a:t>2</a:t>
            </a:r>
            <a:r>
              <a:rPr lang="en-US" dirty="0">
                <a:latin typeface="Liberation Mono"/>
              </a:rPr>
              <a:t>) </a:t>
            </a:r>
            <a:r>
              <a:rPr lang="en-US" dirty="0">
                <a:solidFill>
                  <a:srgbClr val="B212AA"/>
                </a:solidFill>
                <a:latin typeface="Liberation Mono"/>
              </a:rPr>
              <a:t>OVER</a:t>
            </a:r>
            <a:r>
              <a:rPr lang="en-US" dirty="0">
                <a:latin typeface="Liberation Mono"/>
              </a:rPr>
              <a:t> (</a:t>
            </a:r>
            <a:r>
              <a:rPr lang="en-US" dirty="0">
                <a:solidFill>
                  <a:srgbClr val="B212AA"/>
                </a:solidFill>
                <a:latin typeface="Liberation Mono"/>
              </a:rPr>
              <a:t>ORDER</a:t>
            </a:r>
            <a:r>
              <a:rPr lang="en-US" dirty="0">
                <a:latin typeface="Liberation Mono"/>
              </a:rPr>
              <a:t> </a:t>
            </a:r>
            <a:r>
              <a:rPr lang="en-US" dirty="0">
                <a:solidFill>
                  <a:srgbClr val="B212AA"/>
                </a:solidFill>
                <a:latin typeface="Liberation Mono"/>
              </a:rPr>
              <a:t>BY</a:t>
            </a:r>
            <a:r>
              <a:rPr lang="en-US" dirty="0">
                <a:latin typeface="Liberation Mono"/>
              </a:rPr>
              <a:t> id) AS </a:t>
            </a:r>
            <a:r>
              <a:rPr lang="en-US" i="1" dirty="0">
                <a:solidFill>
                  <a:schemeClr val="bg1">
                    <a:lumMod val="50000"/>
                  </a:schemeClr>
                </a:solidFill>
                <a:latin typeface="Liberation Mono"/>
              </a:rPr>
              <a:t>prev2</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cNumbers</a:t>
            </a:r>
            <a:r>
              <a:rPr lang="en-US" dirty="0">
                <a:latin typeface="Liberation Mono"/>
              </a:rPr>
              <a:t>) t1 </a:t>
            </a:r>
            <a:r>
              <a:rPr lang="en-US" dirty="0">
                <a:solidFill>
                  <a:srgbClr val="0077AA"/>
                </a:solidFill>
                <a:latin typeface="Liberation Mono"/>
              </a:rPr>
              <a:t>WHERE</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t1.prev1 </a:t>
            </a:r>
            <a:r>
              <a:rPr lang="en-US" dirty="0">
                <a:solidFill>
                  <a:srgbClr val="A67F59"/>
                </a:solidFill>
                <a:latin typeface="Liberation Mono"/>
              </a:rPr>
              <a:t>AND</a:t>
            </a:r>
            <a:r>
              <a:rPr lang="en-US" dirty="0">
                <a:latin typeface="Liberation Mono"/>
              </a:rPr>
              <a:t> t1.num </a:t>
            </a:r>
            <a:r>
              <a:rPr lang="en-US" dirty="0">
                <a:solidFill>
                  <a:schemeClr val="accent5">
                    <a:lumMod val="75000"/>
                  </a:schemeClr>
                </a:solidFill>
                <a:latin typeface="Liberation Mono"/>
              </a:rPr>
              <a:t>=</a:t>
            </a:r>
            <a:r>
              <a:rPr lang="en-US" dirty="0">
                <a:latin typeface="Liberation Mono"/>
              </a:rPr>
              <a:t> t1.prev2;</a:t>
            </a:r>
          </a:p>
        </p:txBody>
      </p:sp>
      <p:sp>
        <p:nvSpPr>
          <p:cNvPr id="15" name="TextBox 14">
            <a:extLst>
              <a:ext uri="{FF2B5EF4-FFF2-40B4-BE49-F238E27FC236}">
                <a16:creationId xmlns:a16="http://schemas.microsoft.com/office/drawing/2014/main" id="{4B5F4B76-36A8-9053-0DB6-DD686CCC2E8D}"/>
              </a:ext>
            </a:extLst>
          </p:cNvPr>
          <p:cNvSpPr txBox="1"/>
          <p:nvPr/>
        </p:nvSpPr>
        <p:spPr>
          <a:xfrm>
            <a:off x="7536160" y="519063"/>
            <a:ext cx="315123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numbers</a:t>
            </a:r>
            <a:endParaRPr lang="en-IN" dirty="0"/>
          </a:p>
        </p:txBody>
      </p:sp>
      <p:sp>
        <p:nvSpPr>
          <p:cNvPr id="8" name="TextBox 7">
            <a:extLst>
              <a:ext uri="{FF2B5EF4-FFF2-40B4-BE49-F238E27FC236}">
                <a16:creationId xmlns:a16="http://schemas.microsoft.com/office/drawing/2014/main" id="{9B5D8131-DCDA-3748-BCFB-E1A45B8D37C3}"/>
              </a:ext>
            </a:extLst>
          </p:cNvPr>
          <p:cNvSpPr txBox="1"/>
          <p:nvPr/>
        </p:nvSpPr>
        <p:spPr>
          <a:xfrm>
            <a:off x="1965475" y="4881934"/>
            <a:ext cx="996872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a:t>
            </a:r>
            <a:r>
              <a:rPr lang="en-IN" dirty="0">
                <a:solidFill>
                  <a:srgbClr val="DD4A68"/>
                </a:solidFill>
                <a:latin typeface="Liberation Mono"/>
              </a:rPr>
              <a:t>COUNT</a:t>
            </a:r>
            <a:r>
              <a:rPr lang="en-IN" dirty="0">
                <a:latin typeface="Liberation Mono"/>
              </a:rPr>
              <a:t>(num)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num, id -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num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cnumbers)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`3 Consecutive num`</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graphicFrame>
        <p:nvGraphicFramePr>
          <p:cNvPr id="11" name="Table 2">
            <a:extLst>
              <a:ext uri="{FF2B5EF4-FFF2-40B4-BE49-F238E27FC236}">
                <a16:creationId xmlns:a16="http://schemas.microsoft.com/office/drawing/2014/main" id="{9DEC9CC9-8FD2-0F88-19BF-80F1BD14BA8D}"/>
              </a:ext>
            </a:extLst>
          </p:cNvPr>
          <p:cNvGraphicFramePr>
            <a:graphicFrameLocks noGrp="1"/>
          </p:cNvGraphicFramePr>
          <p:nvPr>
            <p:extLst>
              <p:ext uri="{D42A27DB-BD31-4B8C-83A1-F6EECF244321}">
                <p14:modId xmlns:p14="http://schemas.microsoft.com/office/powerpoint/2010/main" val="1372216754"/>
              </p:ext>
            </p:extLst>
          </p:nvPr>
        </p:nvGraphicFramePr>
        <p:xfrm>
          <a:off x="3496214" y="1053300"/>
          <a:ext cx="3463882" cy="3708400"/>
        </p:xfrm>
        <a:graphic>
          <a:graphicData uri="http://schemas.openxmlformats.org/drawingml/2006/table">
            <a:tbl>
              <a:tblPr firstRow="1" bandRow="1">
                <a:tableStyleId>{5940675A-B579-460E-94D1-54222C63F5DA}</a:tableStyleId>
              </a:tblPr>
              <a:tblGrid>
                <a:gridCol w="956236">
                  <a:extLst>
                    <a:ext uri="{9D8B030D-6E8A-4147-A177-3AD203B41FA5}">
                      <a16:colId xmlns:a16="http://schemas.microsoft.com/office/drawing/2014/main" val="1145531615"/>
                    </a:ext>
                  </a:extLst>
                </a:gridCol>
                <a:gridCol w="2507646">
                  <a:extLst>
                    <a:ext uri="{9D8B030D-6E8A-4147-A177-3AD203B41FA5}">
                      <a16:colId xmlns:a16="http://schemas.microsoft.com/office/drawing/2014/main" val="2965238667"/>
                    </a:ext>
                  </a:extLst>
                </a:gridCol>
              </a:tblGrid>
              <a:tr h="370840">
                <a:tc>
                  <a:txBody>
                    <a:bodyPr/>
                    <a:lstStyle/>
                    <a:p>
                      <a:pPr algn="ctr"/>
                      <a:r>
                        <a:rPr lang="en-IN" b="1" dirty="0">
                          <a:latin typeface="Arial" panose="020B0604020202020204" pitchFamily="34" charset="0"/>
                          <a:cs typeface="Arial" panose="020B0604020202020204" pitchFamily="34" charset="0"/>
                        </a:rPr>
                        <a:t>id</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3 Consecutive num</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8</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1159089403"/>
                  </a:ext>
                </a:extLst>
              </a:tr>
              <a:tr h="370840">
                <a:tc>
                  <a:txBody>
                    <a:bodyPr/>
                    <a:lstStyle/>
                    <a:p>
                      <a:pPr algn="ctr"/>
                      <a:r>
                        <a:rPr lang="en-IN" dirty="0">
                          <a:latin typeface="Arial" panose="020B0604020202020204" pitchFamily="34" charset="0"/>
                          <a:cs typeface="Arial" panose="020B0604020202020204" pitchFamily="34" charset="0"/>
                        </a:rPr>
                        <a:t>9</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2802597860"/>
                  </a:ext>
                </a:extLst>
              </a:tr>
              <a:tr h="370840">
                <a:tc>
                  <a:txBody>
                    <a:bodyPr/>
                    <a:lstStyle/>
                    <a:p>
                      <a:pPr algn="ctr"/>
                      <a:r>
                        <a:rPr lang="en-IN" dirty="0">
                          <a:latin typeface="Arial" panose="020B0604020202020204" pitchFamily="34" charset="0"/>
                          <a:cs typeface="Arial" panose="020B0604020202020204" pitchFamily="34" charset="0"/>
                        </a:rPr>
                        <a:t>10</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7</a:t>
                      </a:r>
                    </a:p>
                  </a:txBody>
                  <a:tcPr>
                    <a:noFill/>
                  </a:tcPr>
                </a:tc>
                <a:extLst>
                  <a:ext uri="{0D108BD9-81ED-4DB2-BD59-A6C34878D82A}">
                    <a16:rowId xmlns:a16="http://schemas.microsoft.com/office/drawing/2014/main" val="3174270991"/>
                  </a:ext>
                </a:extLst>
              </a:tr>
              <a:tr h="370840">
                <a:tc>
                  <a:txBody>
                    <a:bodyPr/>
                    <a:lstStyle/>
                    <a:p>
                      <a:pPr algn="ctr"/>
                      <a:r>
                        <a:rPr lang="en-IN" dirty="0">
                          <a:latin typeface="Arial" panose="020B0604020202020204" pitchFamily="34" charset="0"/>
                          <a:cs typeface="Arial" panose="020B0604020202020204" pitchFamily="34" charset="0"/>
                        </a:rPr>
                        <a:t>14</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2911270006"/>
                  </a:ext>
                </a:extLst>
              </a:tr>
              <a:tr h="370840">
                <a:tc>
                  <a:txBody>
                    <a:bodyPr/>
                    <a:lstStyle/>
                    <a:p>
                      <a:pPr algn="ctr"/>
                      <a:r>
                        <a:rPr lang="en-IN" dirty="0">
                          <a:latin typeface="Arial" panose="020B0604020202020204" pitchFamily="34" charset="0"/>
                          <a:cs typeface="Arial" panose="020B0604020202020204" pitchFamily="34" charset="0"/>
                        </a:rPr>
                        <a:t>15</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1147110099"/>
                  </a:ext>
                </a:extLst>
              </a:tr>
              <a:tr h="370840">
                <a:tc>
                  <a:txBody>
                    <a:bodyPr/>
                    <a:lstStyle/>
                    <a:p>
                      <a:pPr algn="ctr"/>
                      <a:r>
                        <a:rPr lang="en-IN" dirty="0">
                          <a:latin typeface="Arial" panose="020B0604020202020204" pitchFamily="34" charset="0"/>
                          <a:cs typeface="Arial" panose="020B0604020202020204" pitchFamily="34" charset="0"/>
                        </a:rPr>
                        <a:t>16</a:t>
                      </a:r>
                    </a:p>
                  </a:txBody>
                  <a:tcPr>
                    <a:noFill/>
                  </a:tcPr>
                </a:tc>
                <a:tc>
                  <a:txBody>
                    <a:bodyPr/>
                    <a:lstStyle/>
                    <a:p>
                      <a:pPr algn="ctr"/>
                      <a:r>
                        <a:rPr lang="en-IN" dirty="0">
                          <a:solidFill>
                            <a:srgbClr val="B212AA"/>
                          </a:solidFill>
                          <a:latin typeface="Arial" panose="020B0604020202020204" pitchFamily="34" charset="0"/>
                          <a:cs typeface="Arial" panose="020B0604020202020204" pitchFamily="34" charset="0"/>
                        </a:rPr>
                        <a:t>4</a:t>
                      </a:r>
                    </a:p>
                  </a:txBody>
                  <a:tcPr>
                    <a:noFill/>
                  </a:tcPr>
                </a:tc>
                <a:extLst>
                  <a:ext uri="{0D108BD9-81ED-4DB2-BD59-A6C34878D82A}">
                    <a16:rowId xmlns:a16="http://schemas.microsoft.com/office/drawing/2014/main" val="4173596431"/>
                  </a:ext>
                </a:extLst>
              </a:tr>
            </a:tbl>
          </a:graphicData>
        </a:graphic>
      </p:graphicFrame>
      <p:sp>
        <p:nvSpPr>
          <p:cNvPr id="12" name="TextBox 11">
            <a:extLst>
              <a:ext uri="{FF2B5EF4-FFF2-40B4-BE49-F238E27FC236}">
                <a16:creationId xmlns:a16="http://schemas.microsoft.com/office/drawing/2014/main" id="{165A1789-373C-789F-CA01-1E9663BDFE9D}"/>
              </a:ext>
            </a:extLst>
          </p:cNvPr>
          <p:cNvSpPr txBox="1"/>
          <p:nvPr/>
        </p:nvSpPr>
        <p:spPr>
          <a:xfrm>
            <a:off x="8388718" y="1268957"/>
            <a:ext cx="1152128" cy="400110"/>
          </a:xfrm>
          <a:prstGeom prst="rect">
            <a:avLst/>
          </a:prstGeom>
          <a:noFill/>
        </p:spPr>
        <p:txBody>
          <a:bodyPr wrap="square">
            <a:spAutoFit/>
          </a:bodyPr>
          <a:lstStyle/>
          <a:p>
            <a:r>
              <a:rPr lang="en-IN" sz="2000" b="1" dirty="0">
                <a:latin typeface="Liberation Mono"/>
              </a:rPr>
              <a:t>Output2</a:t>
            </a:r>
            <a:endParaRPr lang="en-IN" sz="2000" b="1" dirty="0"/>
          </a:p>
        </p:txBody>
      </p:sp>
    </p:spTree>
    <p:extLst>
      <p:ext uri="{BB962C8B-B14F-4D97-AF65-F5344CB8AC3E}">
        <p14:creationId xmlns:p14="http://schemas.microsoft.com/office/powerpoint/2010/main" val="332729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47DA-7B68-A244-9100-EE6E993284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2FAF34-DE3B-314C-F79B-CA09A8E25E56}"/>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graphicFrame>
        <p:nvGraphicFramePr>
          <p:cNvPr id="4" name="Table 2">
            <a:extLst>
              <a:ext uri="{FF2B5EF4-FFF2-40B4-BE49-F238E27FC236}">
                <a16:creationId xmlns:a16="http://schemas.microsoft.com/office/drawing/2014/main" id="{1A5EFF5A-55BA-3CF4-F218-8CEDCEAE7304}"/>
              </a:ext>
            </a:extLst>
          </p:cNvPr>
          <p:cNvGraphicFramePr>
            <a:graphicFrameLocks noGrp="1"/>
          </p:cNvGraphicFramePr>
          <p:nvPr>
            <p:extLst>
              <p:ext uri="{D42A27DB-BD31-4B8C-83A1-F6EECF244321}">
                <p14:modId xmlns:p14="http://schemas.microsoft.com/office/powerpoint/2010/main" val="631933484"/>
              </p:ext>
            </p:extLst>
          </p:nvPr>
        </p:nvGraphicFramePr>
        <p:xfrm>
          <a:off x="479378" y="735920"/>
          <a:ext cx="1673718" cy="59334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953718">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1 </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9</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r h="370840">
                <a:tc>
                  <a:txBody>
                    <a:bodyPr/>
                    <a:lstStyle/>
                    <a:p>
                      <a:pPr algn="ctr"/>
                      <a:r>
                        <a:rPr lang="en-US" dirty="0">
                          <a:latin typeface="Arial" panose="020B0604020202020204" pitchFamily="34" charset="0"/>
                          <a:cs typeface="Arial" panose="020B0604020202020204" pitchFamily="34" charset="0"/>
                        </a:rPr>
                        <a:t>11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6243667"/>
                  </a:ext>
                </a:extLst>
              </a:tr>
              <a:tr h="370840">
                <a:tc>
                  <a:txBody>
                    <a:bodyPr/>
                    <a:lstStyle/>
                    <a:p>
                      <a:pPr algn="ctr"/>
                      <a:r>
                        <a:rPr lang="en-US" dirty="0">
                          <a:latin typeface="Arial" panose="020B0604020202020204" pitchFamily="34" charset="0"/>
                          <a:cs typeface="Arial" panose="020B0604020202020204" pitchFamily="34" charset="0"/>
                        </a:rPr>
                        <a:t>12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1135214"/>
                  </a:ext>
                </a:extLst>
              </a:tr>
              <a:tr h="370840">
                <a:tc>
                  <a:txBody>
                    <a:bodyPr/>
                    <a:lstStyle/>
                    <a:p>
                      <a:pPr algn="ctr"/>
                      <a:r>
                        <a:rPr lang="en-US" dirty="0">
                          <a:latin typeface="Arial" panose="020B0604020202020204" pitchFamily="34" charset="0"/>
                          <a:cs typeface="Arial" panose="020B0604020202020204" pitchFamily="34" charset="0"/>
                        </a:rPr>
                        <a:t>13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16282591"/>
                  </a:ext>
                </a:extLst>
              </a:tr>
              <a:tr h="370840">
                <a:tc>
                  <a:txBody>
                    <a:bodyPr/>
                    <a:lstStyle/>
                    <a:p>
                      <a:pPr algn="ctr"/>
                      <a:r>
                        <a:rPr lang="en-US" dirty="0">
                          <a:latin typeface="Arial" panose="020B0604020202020204" pitchFamily="34" charset="0"/>
                          <a:cs typeface="Arial" panose="020B0604020202020204" pitchFamily="34" charset="0"/>
                        </a:rPr>
                        <a:t>14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3672895"/>
                  </a:ext>
                </a:extLst>
              </a:tr>
              <a:tr h="370840">
                <a:tc>
                  <a:txBody>
                    <a:bodyPr/>
                    <a:lstStyle/>
                    <a:p>
                      <a:pPr algn="ctr"/>
                      <a:r>
                        <a:rPr lang="en-US" dirty="0">
                          <a:latin typeface="Arial" panose="020B0604020202020204" pitchFamily="34" charset="0"/>
                          <a:cs typeface="Arial" panose="020B0604020202020204" pitchFamily="34" charset="0"/>
                        </a:rPr>
                        <a:t>15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5986015"/>
                  </a:ext>
                </a:extLst>
              </a:tr>
            </a:tbl>
          </a:graphicData>
        </a:graphic>
      </p:graphicFrame>
      <p:sp>
        <p:nvSpPr>
          <p:cNvPr id="6" name="TextBox 5">
            <a:extLst>
              <a:ext uri="{FF2B5EF4-FFF2-40B4-BE49-F238E27FC236}">
                <a16:creationId xmlns:a16="http://schemas.microsoft.com/office/drawing/2014/main" id="{CD122F56-EF2C-ABB8-46A2-559DD3CD60C2}"/>
              </a:ext>
            </a:extLst>
          </p:cNvPr>
          <p:cNvSpPr txBox="1"/>
          <p:nvPr/>
        </p:nvSpPr>
        <p:spPr>
          <a:xfrm>
            <a:off x="2198354" y="257548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893CFB57-0E4C-B3F1-980C-EB4E238E3CDE}"/>
              </a:ext>
            </a:extLst>
          </p:cNvPr>
          <p:cNvSpPr txBox="1"/>
          <p:nvPr/>
        </p:nvSpPr>
        <p:spPr>
          <a:xfrm>
            <a:off x="407368" y="256594"/>
            <a:ext cx="2160109" cy="400110"/>
          </a:xfrm>
          <a:prstGeom prst="rect">
            <a:avLst/>
          </a:prstGeom>
          <a:noFill/>
        </p:spPr>
        <p:txBody>
          <a:bodyPr wrap="square">
            <a:spAutoFit/>
          </a:bodyPr>
          <a:lstStyle/>
          <a:p>
            <a:r>
              <a:rPr lang="en-IN" sz="2000" b="1" dirty="0">
                <a:latin typeface="Liberation Mono"/>
              </a:rPr>
              <a:t>Table:- hall_ticket</a:t>
            </a:r>
            <a:endParaRPr lang="en-IN" sz="2000" b="1" dirty="0"/>
          </a:p>
        </p:txBody>
      </p:sp>
      <p:sp>
        <p:nvSpPr>
          <p:cNvPr id="9" name="TextBox 8">
            <a:extLst>
              <a:ext uri="{FF2B5EF4-FFF2-40B4-BE49-F238E27FC236}">
                <a16:creationId xmlns:a16="http://schemas.microsoft.com/office/drawing/2014/main" id="{B41AD25D-8D98-A3A6-BC5C-D7537D6ACB33}"/>
              </a:ext>
            </a:extLst>
          </p:cNvPr>
          <p:cNvSpPr txBox="1"/>
          <p:nvPr/>
        </p:nvSpPr>
        <p:spPr>
          <a:xfrm>
            <a:off x="3503712" y="256594"/>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5" name="Table 2">
            <a:extLst>
              <a:ext uri="{FF2B5EF4-FFF2-40B4-BE49-F238E27FC236}">
                <a16:creationId xmlns:a16="http://schemas.microsoft.com/office/drawing/2014/main" id="{CB84AD00-94B8-F4BA-9E18-6BDA92C06EE5}"/>
              </a:ext>
            </a:extLst>
          </p:cNvPr>
          <p:cNvGraphicFramePr>
            <a:graphicFrameLocks noGrp="1"/>
          </p:cNvGraphicFramePr>
          <p:nvPr>
            <p:extLst>
              <p:ext uri="{D42A27DB-BD31-4B8C-83A1-F6EECF244321}">
                <p14:modId xmlns:p14="http://schemas.microsoft.com/office/powerpoint/2010/main" val="3254710216"/>
              </p:ext>
            </p:extLst>
          </p:nvPr>
        </p:nvGraphicFramePr>
        <p:xfrm>
          <a:off x="3517190" y="735920"/>
          <a:ext cx="3388452" cy="407924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928063234"/>
                    </a:ext>
                  </a:extLst>
                </a:gridCol>
                <a:gridCol w="266845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&gt; 3 Consecutive Seats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3</a:t>
                      </a:r>
                    </a:p>
                  </a:txBody>
                  <a:tcPr>
                    <a:solidFill>
                      <a:schemeClr val="bg1">
                        <a:lumMod val="85000"/>
                      </a:schemeClr>
                    </a:solidFill>
                  </a:tcPr>
                </a:tc>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17</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18</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866067"/>
                  </a:ext>
                </a:extLst>
              </a:tr>
              <a:tr h="370840">
                <a:tc>
                  <a:txBody>
                    <a:bodyPr/>
                    <a:lstStyle/>
                    <a:p>
                      <a:pPr algn="ct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6455204"/>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solidFill>
                      <a:schemeClr val="accent3">
                        <a:lumMod val="60000"/>
                        <a:lumOff val="40000"/>
                      </a:schemeClr>
                    </a:solidFill>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6376722"/>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11995425"/>
                  </a:ext>
                </a:extLst>
              </a:tr>
              <a:tr h="370840">
                <a:tc>
                  <a:txBody>
                    <a:bodyPr/>
                    <a:lstStyle/>
                    <a:p>
                      <a:pPr algn="ctr"/>
                      <a:r>
                        <a:rPr lang="en-US" dirty="0">
                          <a:latin typeface="Arial" panose="020B0604020202020204" pitchFamily="34" charset="0"/>
                          <a:cs typeface="Arial" panose="020B0604020202020204" pitchFamily="34" charset="0"/>
                        </a:rPr>
                        <a:t>28</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09290685"/>
                  </a:ext>
                </a:extLst>
              </a:tr>
              <a:tr h="370840">
                <a:tc>
                  <a:txBody>
                    <a:bodyPr/>
                    <a:lstStyle/>
                    <a:p>
                      <a:pPr algn="ctr"/>
                      <a:r>
                        <a:rPr lang="en-US" dirty="0">
                          <a:latin typeface="Arial" panose="020B0604020202020204" pitchFamily="34" charset="0"/>
                          <a:cs typeface="Arial" panose="020B0604020202020204" pitchFamily="34" charset="0"/>
                        </a:rPr>
                        <a:t>29</a:t>
                      </a:r>
                      <a:endParaRPr lang="en-IN"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512940"/>
                  </a:ext>
                </a:extLst>
              </a:tr>
            </a:tbl>
          </a:graphicData>
        </a:graphic>
      </p:graphicFrame>
      <p:sp>
        <p:nvSpPr>
          <p:cNvPr id="13" name="TextBox 12">
            <a:extLst>
              <a:ext uri="{FF2B5EF4-FFF2-40B4-BE49-F238E27FC236}">
                <a16:creationId xmlns:a16="http://schemas.microsoft.com/office/drawing/2014/main" id="{01E2967D-F82A-63E7-FF4B-7972B34D2E9F}"/>
              </a:ext>
            </a:extLst>
          </p:cNvPr>
          <p:cNvSpPr txBox="1"/>
          <p:nvPr/>
        </p:nvSpPr>
        <p:spPr>
          <a:xfrm>
            <a:off x="2279576" y="5169966"/>
            <a:ext cx="9793088"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a:t>
            </a:r>
            <a:r>
              <a:rPr lang="en-IN" dirty="0">
                <a:solidFill>
                  <a:srgbClr val="DD4A68"/>
                </a:solidFill>
                <a:latin typeface="Liberation Mono"/>
              </a:rPr>
              <a:t>COUNT</a:t>
            </a:r>
            <a:r>
              <a:rPr lang="en-IN" dirty="0">
                <a:latin typeface="Liberation Mono"/>
              </a:rPr>
              <a:t>(</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id, id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ORDER</a:t>
            </a:r>
            <a:r>
              <a:rPr lang="en-IN" dirty="0">
                <a:latin typeface="Liberation Mono"/>
              </a:rPr>
              <a:t> </a:t>
            </a:r>
            <a:r>
              <a:rPr lang="en-IN" dirty="0">
                <a:solidFill>
                  <a:srgbClr val="B212AA"/>
                </a:solidFill>
                <a:latin typeface="Liberation Mono"/>
              </a:rPr>
              <a:t>BY</a:t>
            </a:r>
            <a:r>
              <a:rPr lang="en-IN" dirty="0">
                <a:latin typeface="Liberation Mono"/>
              </a:rPr>
              <a:t> id)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hall_ticket </a:t>
            </a:r>
            <a:r>
              <a:rPr lang="en-IN" dirty="0">
                <a:solidFill>
                  <a:srgbClr val="0077AA"/>
                </a:solidFill>
                <a:latin typeface="Liberation Mono"/>
              </a:rPr>
              <a:t>WHERE</a:t>
            </a:r>
            <a:r>
              <a:rPr lang="en-IN" dirty="0">
                <a:latin typeface="Liberation Mono"/>
              </a:rPr>
              <a:t> status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t1) t2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Consecutive Seats</a:t>
            </a:r>
            <a:r>
              <a:rPr lang="en-IN" dirty="0">
                <a:latin typeface="Liberation Mono"/>
              </a:rPr>
              <a:t>` </a:t>
            </a:r>
            <a:r>
              <a:rPr lang="en-IN" dirty="0">
                <a:solidFill>
                  <a:schemeClr val="accent5">
                    <a:lumMod val="75000"/>
                  </a:schemeClr>
                </a:solidFill>
                <a:latin typeface="Liberation Mono"/>
              </a:rPr>
              <a:t>&gt;=</a:t>
            </a:r>
            <a:r>
              <a:rPr lang="en-IN" dirty="0">
                <a:latin typeface="Liberation Mono"/>
              </a:rPr>
              <a:t> </a:t>
            </a:r>
            <a:r>
              <a:rPr lang="en-IN" dirty="0">
                <a:solidFill>
                  <a:srgbClr val="990055"/>
                </a:solidFill>
                <a:latin typeface="Liberation Mono"/>
              </a:rPr>
              <a:t>3</a:t>
            </a:r>
            <a:r>
              <a:rPr lang="en-IN" dirty="0">
                <a:latin typeface="Liberation Mono"/>
              </a:rPr>
              <a:t>;</a:t>
            </a:r>
          </a:p>
        </p:txBody>
      </p:sp>
      <p:sp>
        <p:nvSpPr>
          <p:cNvPr id="15" name="TextBox 14">
            <a:extLst>
              <a:ext uri="{FF2B5EF4-FFF2-40B4-BE49-F238E27FC236}">
                <a16:creationId xmlns:a16="http://schemas.microsoft.com/office/drawing/2014/main" id="{54ABA23D-A05C-1604-4350-F66DE5ADADD3}"/>
              </a:ext>
            </a:extLst>
          </p:cNvPr>
          <p:cNvSpPr txBox="1"/>
          <p:nvPr/>
        </p:nvSpPr>
        <p:spPr>
          <a:xfrm>
            <a:off x="7896200" y="519063"/>
            <a:ext cx="2791194" cy="430887"/>
          </a:xfrm>
          <a:prstGeom prst="rect">
            <a:avLst/>
          </a:prstGeom>
          <a:noFill/>
        </p:spPr>
        <p:txBody>
          <a:bodyPr wrap="square">
            <a:spAutoFit/>
          </a:bodyPr>
          <a:lstStyle>
            <a:defPPr>
              <a:defRPr lang="en-US"/>
            </a:defPPr>
            <a:lvl1pPr>
              <a:defRPr sz="2200">
                <a:solidFill>
                  <a:srgbClr val="C00000"/>
                </a:solidFill>
                <a:latin typeface="Arial" panose="020B0604020202020204" pitchFamily="34" charset="0"/>
                <a:cs typeface="Arial" panose="020B0604020202020204" pitchFamily="34" charset="0"/>
              </a:defRPr>
            </a:lvl1pPr>
          </a:lstStyle>
          <a:p>
            <a:pPr algn="r"/>
            <a:r>
              <a:rPr lang="en-US" dirty="0"/>
              <a:t>3 Consecutive Seats</a:t>
            </a:r>
            <a:endParaRPr lang="en-IN" dirty="0"/>
          </a:p>
        </p:txBody>
      </p:sp>
    </p:spTree>
    <p:extLst>
      <p:ext uri="{BB962C8B-B14F-4D97-AF65-F5344CB8AC3E}">
        <p14:creationId xmlns:p14="http://schemas.microsoft.com/office/powerpoint/2010/main" val="41652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latin typeface="Liberation Mono"/>
              </a:rPr>
              <a:t>sal)</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latin typeface="Liberation Mono"/>
                <a:cs typeface="Arial" panose="020B0604020202020204" pitchFamily="34" charset="0"/>
              </a:rPr>
              <a:t>))</a:t>
            </a:r>
            <a:r>
              <a:rPr lang="en-IN" dirty="0">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B447163-08AF-8244-C54B-BE28D4A2D678}"/>
              </a:ext>
            </a:extLst>
          </p:cNvPr>
          <p:cNvSpPr/>
          <p:nvPr/>
        </p:nvSpPr>
        <p:spPr>
          <a:xfrm>
            <a:off x="407368" y="2383279"/>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cs typeface="Arial" pitchFamily="34" charset="0"/>
              </a:rPr>
              <a:t> </a:t>
            </a: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accent2">
                    <a:lumMod val="50000"/>
                  </a:schemeClr>
                </a:solidFill>
                <a:latin typeface="Palatino Linotype" panose="02040502050505030304" pitchFamily="18" charset="0"/>
                <a:ea typeface="MS Mincho" pitchFamily="49" charset="-128"/>
                <a:cs typeface="Arial" pitchFamily="34" charset="0"/>
              </a:rPr>
              <a:t> Complex Attribute</a:t>
            </a:r>
          </a:p>
        </p:txBody>
      </p:sp>
      <p:sp>
        <p:nvSpPr>
          <p:cNvPr id="8" name="TextBox 7">
            <a:extLst>
              <a:ext uri="{FF2B5EF4-FFF2-40B4-BE49-F238E27FC236}">
                <a16:creationId xmlns:a16="http://schemas.microsoft.com/office/drawing/2014/main" id="{AB3C5AC8-8EE2-CF41-5BD3-CAB6C24EB602}"/>
              </a:ext>
            </a:extLst>
          </p:cNvPr>
          <p:cNvSpPr txBox="1"/>
          <p:nvPr/>
        </p:nvSpPr>
        <p:spPr>
          <a:xfrm>
            <a:off x="335360" y="5391337"/>
            <a:ext cx="11665296" cy="830997"/>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a:t>
            </a:r>
            <a:r>
              <a:rPr lang="en-US" dirty="0">
                <a:latin typeface="Liberation Mono"/>
                <a:cs typeface="Arial" panose="020B0604020202020204" pitchFamily="34" charset="0"/>
              </a:rPr>
              <a:t>, actor_movie</a:t>
            </a:r>
            <a:r>
              <a:rPr lang="en-US" dirty="0">
                <a:solidFill>
                  <a:srgbClr val="FE1212"/>
                </a:solidFill>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t>
            </a:r>
            <a:r>
              <a:rPr lang="en-US" i="1" dirty="0" err="1">
                <a:solidFill>
                  <a:schemeClr val="bg1">
                    <a:lumMod val="50000"/>
                  </a:schemeClr>
                </a:solidFill>
                <a:latin typeface="Liberation Mono"/>
              </a:rPr>
              <a:t>a</a:t>
            </a:r>
            <a:r>
              <a:rPr lang="en-US" dirty="0" err="1">
                <a:latin typeface="Liberation Mono"/>
                <a:cs typeface="Arial" panose="020B0604020202020204" pitchFamily="34" charset="0"/>
              </a:rPr>
              <a:t>.actorid</a:t>
            </a:r>
            <a:r>
              <a:rPr lang="en-US" dirty="0">
                <a:latin typeface="Liberation Mono"/>
                <a:cs typeface="Arial" panose="020B0604020202020204" pitchFamily="34" charset="0"/>
              </a:rPr>
              <a:t>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t>
            </a:r>
            <a:r>
              <a:rPr lang="en-US" i="1" dirty="0">
                <a:solidFill>
                  <a:schemeClr val="bg1">
                    <a:lumMod val="50000"/>
                  </a:schemeClr>
                </a:solidFill>
                <a:latin typeface="Liberation Mono"/>
              </a:rPr>
              <a:t>am</a:t>
            </a:r>
            <a:r>
              <a:rPr lang="en-US" dirty="0">
                <a:latin typeface="Liberation Mono"/>
                <a:cs typeface="Arial" panose="020B0604020202020204" pitchFamily="34" charset="0"/>
              </a:rPr>
              <a:t>.actorid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a:t>
            </a:r>
            <a:r>
              <a:rPr lang="en-US" i="1" dirty="0">
                <a:solidFill>
                  <a:schemeClr val="bg1">
                    <a:lumMod val="50000"/>
                  </a:schemeClr>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a:t>
            </a:r>
            <a:r>
              <a:rPr lang="en-US" i="1" dirty="0">
                <a:solidFill>
                  <a:schemeClr val="bg1">
                    <a:lumMod val="50000"/>
                  </a:schemeClr>
                </a:solidFill>
                <a:latin typeface="Liberation Mono"/>
              </a:rPr>
              <a:t>M</a:t>
            </a:r>
            <a:r>
              <a:rPr lang="en-US" dirty="0">
                <a:latin typeface="Liberation Mono"/>
                <a:cs typeface="Arial" panose="020B0604020202020204" pitchFamily="34" charset="0"/>
              </a:rPr>
              <a:t>);</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p>
        </p:txBody>
      </p: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=ANY </a:t>
            </a:r>
            <a:r>
              <a:rPr lang="en-IN" dirty="0">
                <a:latin typeface="Arial" panose="020B0604020202020204" pitchFamily="34" charset="0"/>
                <a:cs typeface="Arial" panose="020B0604020202020204" pitchFamily="34" charset="0"/>
              </a:rPr>
              <a:t>cannot.</a:t>
            </a:r>
          </a:p>
        </p:txBody>
      </p:sp>
      <p:grpSp>
        <p:nvGrpSpPr>
          <p:cNvPr id="36" name="Group 35">
            <a:extLst>
              <a:ext uri="{FF2B5EF4-FFF2-40B4-BE49-F238E27FC236}">
                <a16:creationId xmlns:a16="http://schemas.microsoft.com/office/drawing/2014/main" id="{E9DE16DA-135C-CF8E-E76F-825524933940}"/>
              </a:ext>
            </a:extLst>
          </p:cNvPr>
          <p:cNvGrpSpPr/>
          <p:nvPr/>
        </p:nvGrpSpPr>
        <p:grpSpPr>
          <a:xfrm>
            <a:off x="6384032" y="4725144"/>
            <a:ext cx="4968552" cy="1656184"/>
            <a:chOff x="6168008" y="4725144"/>
            <a:chExt cx="4968552" cy="1656184"/>
          </a:xfrm>
        </p:grpSpPr>
        <p:cxnSp>
          <p:nvCxnSpPr>
            <p:cNvPr id="30" name="Straight Arrow Connector 29">
              <a:extLst>
                <a:ext uri="{FF2B5EF4-FFF2-40B4-BE49-F238E27FC236}">
                  <a16:creationId xmlns:a16="http://schemas.microsoft.com/office/drawing/2014/main" id="{EC0F3646-4001-6195-D0A2-82EACAAD4E56}"/>
                </a:ext>
              </a:extLst>
            </p:cNvPr>
            <p:cNvCxnSpPr>
              <a:cxnSpLocks/>
            </p:cNvCxnSpPr>
            <p:nvPr/>
          </p:nvCxnSpPr>
          <p:spPr>
            <a:xfrm flipH="1">
              <a:off x="6168008" y="6381328"/>
              <a:ext cx="49685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1D0FAA-5D5B-DB11-326F-FDECA1FE6DA1}"/>
                </a:ext>
              </a:extLst>
            </p:cNvPr>
            <p:cNvCxnSpPr>
              <a:cxnSpLocks/>
            </p:cNvCxnSpPr>
            <p:nvPr/>
          </p:nvCxnSpPr>
          <p:spPr>
            <a:xfrm flipV="1">
              <a:off x="11117104" y="4725144"/>
              <a:ext cx="0" cy="1656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1601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IN</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ANY</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 </a:t>
            </a:r>
            <a:r>
              <a:rPr lang="en-US" sz="2000" dirty="0">
                <a:latin typeface="Liberation Mono"/>
                <a:cs typeface="Arial" panose="020B0604020202020204" pitchFamily="34" charset="0"/>
              </a:rPr>
              <a:t>alias_name</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t>
            </a:r>
            <a:r>
              <a:rPr lang="en-US" sz="2000" dirty="0">
                <a:solidFill>
                  <a:schemeClr val="accent5">
                    <a:lumMod val="75000"/>
                  </a:schemeClr>
                </a:solidFill>
                <a:latin typeface="Liberation Mono"/>
                <a:cs typeface="Arial" panose="020B0604020202020204" pitchFamily="34" charset="0"/>
              </a:rPr>
              <a:t>ALL</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error</a:t>
            </a: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263352" y="1134441"/>
            <a:ext cx="11480764" cy="1537541"/>
            <a:chOff x="152400" y="4625967"/>
            <a:chExt cx="8763000" cy="1537541"/>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677108"/>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This statement will return all rows from EMP table.</a:t>
              </a:r>
              <a:endParaRPr lang="en-IN" sz="2000" dirty="0">
                <a:solidFill>
                  <a:srgbClr val="FF0000"/>
                </a:solidFill>
                <a:latin typeface="Arial" panose="020B0604020202020204" pitchFamily="34" charset="0"/>
                <a:ea typeface="Times New Roman" panose="02020603050405020304" pitchFamily="18" charset="0"/>
              </a:endParaRPr>
            </a:p>
          </p:txBody>
        </p:sp>
        <p:cxnSp>
          <p:nvCxnSpPr>
            <p:cNvPr id="7" name="Elbow Connector 6"/>
            <p:cNvCxnSpPr/>
            <p:nvPr/>
          </p:nvCxnSpPr>
          <p:spPr>
            <a:xfrm rot="5400000" flipH="1" flipV="1">
              <a:off x="6253499"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53185" y="4625967"/>
              <a:ext cx="989317" cy="369332"/>
            </a:xfrm>
            <a:prstGeom prst="rect">
              <a:avLst/>
            </a:prstGeom>
            <a:noFill/>
          </p:spPr>
          <p:txBody>
            <a:bodyPr wrap="square" rtlCol="0">
              <a:spAutoFit/>
            </a:bodyPr>
            <a:lstStyle/>
            <a:p>
              <a:r>
                <a:rPr lang="en-IN" dirty="0"/>
                <a:t>empty table</a:t>
              </a:r>
            </a:p>
          </p:txBody>
        </p:sp>
        <p:cxnSp>
          <p:nvCxnSpPr>
            <p:cNvPr id="11" name="Elbow Connector 10"/>
            <p:cNvCxnSpPr/>
            <p:nvPr/>
          </p:nvCxnSpPr>
          <p:spPr>
            <a:xfrm rot="16200000" flipV="1">
              <a:off x="3890417" y="5251818"/>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latin typeface="Liberation Mono"/>
                <a:cs typeface="Arial" panose="020B0604020202020204" pitchFamily="34" charset="0"/>
              </a:rPr>
              <a:t>)</a:t>
            </a:r>
            <a:r>
              <a:rPr lang="en-IN" dirty="0">
                <a:latin typeface="Liberation Mono"/>
              </a:rPr>
              <a:t>;  </a:t>
            </a:r>
            <a:r>
              <a:rPr lang="en-IN"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match all the values in the list </a:t>
            </a:r>
            <a:endParaRPr lang="en-IN"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must be smaller than the smallest value</a:t>
            </a:r>
            <a:endParaRPr lang="en-US" dirty="0">
              <a:solidFill>
                <a:srgbClr val="41C60C"/>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latin typeface="Liberation Mono"/>
                <a:cs typeface="Arial" panose="020B0604020202020204" pitchFamily="34" charset="0"/>
              </a:rPr>
              <a:t>)</a:t>
            </a:r>
            <a:r>
              <a:rPr lang="en-US" dirty="0">
                <a:latin typeface="Liberation Mono"/>
              </a:rPr>
              <a:t>;  </a:t>
            </a:r>
            <a:r>
              <a:rPr lang="en-US" dirty="0">
                <a:solidFill>
                  <a:srgbClr val="41C60C"/>
                </a:solidFill>
                <a:latin typeface="Liberation Mono"/>
              </a:rPr>
              <a:t>// </a:t>
            </a:r>
            <a:r>
              <a:rPr lang="en-US" dirty="0">
                <a:solidFill>
                  <a:srgbClr val="41C60C"/>
                </a:solidFill>
                <a:latin typeface="Arial" panose="020B0604020202020204" pitchFamily="34" charset="0"/>
                <a:ea typeface="Times New Roman" panose="02020603050405020304" pitchFamily="18" charset="0"/>
                <a:cs typeface="Arial" panose="020B0604020202020204" pitchFamily="34" charset="0"/>
              </a:rPr>
              <a:t>smaller than the biggest value </a:t>
            </a:r>
            <a:endParaRPr lang="en-IN" dirty="0">
              <a:solidFill>
                <a:srgbClr val="41C60C"/>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
        <p:nvSpPr>
          <p:cNvPr id="3" name="TextBox 3">
            <a:extLst>
              <a:ext uri="{FF2B5EF4-FFF2-40B4-BE49-F238E27FC236}">
                <a16:creationId xmlns:a16="http://schemas.microsoft.com/office/drawing/2014/main" id="{98E2650D-7E6C-49B9-BDC9-4E0AB7D1E25A}"/>
              </a:ext>
            </a:extLst>
          </p:cNvPr>
          <p:cNvSpPr txBox="1"/>
          <p:nvPr/>
        </p:nvSpPr>
        <p:spPr>
          <a:xfrm>
            <a:off x="191344" y="3078827"/>
            <a:ext cx="11809312" cy="36625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sz="800"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holds exactly one value for a given record at any point in time is known as single valued attribute. Single-valued attributes are typically used to provide a unique identifier for a record.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ID, blood group, branchID can have only one value.</a:t>
            </a:r>
          </a:p>
          <a:p>
            <a:pPr marL="273050"/>
            <a:endParaRPr lang="en-US" sz="800"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a:t>
            </a:r>
            <a:r>
              <a:rPr lang="en-US">
                <a:solidFill>
                  <a:srgbClr val="2F2E2E"/>
                </a:solidFill>
                <a:latin typeface="Palatino Linotype" panose="02040502050505030304" pitchFamily="18" charset="0"/>
              </a:rPr>
              <a:t>from marks, TotalPrice can be derived from Quantity × UnitPrice.</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990055"/>
                </a:solidFill>
                <a:latin typeface="Liberation Mono"/>
              </a:rPr>
              <a:t>1</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CD88E08-C76C-8FF2-E363-546D55450B9C}"/>
              </a:ext>
            </a:extLst>
          </p:cNvPr>
          <p:cNvSpPr/>
          <p:nvPr/>
        </p:nvSpPr>
        <p:spPr>
          <a:xfrm>
            <a:off x="2958229" y="3388930"/>
            <a:ext cx="709027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Tree>
    <p:extLst>
      <p:ext uri="{BB962C8B-B14F-4D97-AF65-F5344CB8AC3E}">
        <p14:creationId xmlns:p14="http://schemas.microsoft.com/office/powerpoint/2010/main" val="25247871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622429"/>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424351"/>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m</a:t>
            </a:r>
            <a:r>
              <a:rPr lang="en-US"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i="1" dirty="0">
                <a:solidFill>
                  <a:schemeClr val="bg1">
                    <a:lumMod val="50000"/>
                  </a:schemeClr>
                </a:solidFill>
                <a:latin typeface="Liberation Mono"/>
              </a:rPr>
              <a:t>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e</a:t>
            </a:r>
            <a:r>
              <a:rPr lang="en-US" dirty="0">
                <a:latin typeface="Liberation Mono"/>
                <a:ea typeface="Times New Roman" panose="02020603050405020304" pitchFamily="18" charset="0"/>
              </a:rPr>
              <a:t>.mgr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i="1" dirty="0">
                <a:solidFill>
                  <a:schemeClr val="bg1">
                    <a:lumMod val="50000"/>
                  </a:schemeClr>
                </a:solidFill>
                <a:latin typeface="Liberation Mono"/>
              </a:rPr>
              <a:t>m</a:t>
            </a:r>
            <a:r>
              <a:rPr lang="en-US" dirty="0">
                <a:latin typeface="Liberation Mono"/>
                <a:ea typeface="Times New Roman" panose="02020603050405020304" pitchFamily="18" charset="0"/>
              </a:rPr>
              <a:t>.empno</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146F898-F24C-4ACB-83C1-8E1260993154}"/>
              </a:ext>
            </a:extLst>
          </p:cNvPr>
          <p:cNvSpPr/>
          <p:nvPr/>
        </p:nvSpPr>
        <p:spPr>
          <a:xfrm>
            <a:off x="335360" y="2865130"/>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953362"/>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961474"/>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f</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f</a:t>
            </a:r>
            <a:r>
              <a:rPr lang="en-IN" dirty="0">
                <a:latin typeface="Liberation Mono"/>
              </a:rPr>
              <a:t>.deptno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m</a:t>
            </a:r>
            <a:r>
              <a:rPr lang="en-IN" dirty="0">
                <a:latin typeface="Liberation Mono"/>
              </a:rPr>
              <a:t>.deptno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m</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f</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m</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f</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f</a:t>
            </a:r>
            <a:r>
              <a:rPr lang="en-US" dirty="0">
                <a:latin typeface="Liberation Mono"/>
              </a:rPr>
              <a:t>.gender </a:t>
            </a:r>
            <a:r>
              <a:rPr lang="en-US" dirty="0">
                <a:solidFill>
                  <a:schemeClr val="accent5">
                    <a:lumMod val="75000"/>
                  </a:schemeClr>
                </a:solidFill>
                <a:latin typeface="Liberation Mono"/>
              </a:rPr>
              <a:t>= </a:t>
            </a:r>
            <a:r>
              <a:rPr lang="en-US" dirty="0">
                <a:latin typeface="Liberation Mono"/>
              </a:rPr>
              <a:t>'f'</a:t>
            </a:r>
            <a:r>
              <a:rPr lang="en-US" dirty="0">
                <a:latin typeface="Liberation Mono"/>
                <a:cs typeface="Arial" panose="020B0604020202020204" pitchFamily="34" charset="0"/>
              </a:rPr>
              <a:t>)</a:t>
            </a:r>
            <a:r>
              <a:rPr lang="en-IN" dirty="0">
                <a:latin typeface="Liberation Mono"/>
              </a:rPr>
              <a:t>;</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D9DBC358-8CD9-F5C6-6CE3-43B27CD8D06F}"/>
              </a:ext>
            </a:extLst>
          </p:cNvPr>
          <p:cNvGrpSpPr/>
          <p:nvPr/>
        </p:nvGrpSpPr>
        <p:grpSpPr>
          <a:xfrm>
            <a:off x="911424" y="1403976"/>
            <a:ext cx="10225136" cy="1232936"/>
            <a:chOff x="551384" y="4005064"/>
            <a:chExt cx="10225136" cy="1232936"/>
          </a:xfrm>
        </p:grpSpPr>
        <p:sp>
          <p:nvSpPr>
            <p:cNvPr id="6" name="Rectangle 5">
              <a:extLst>
                <a:ext uri="{FF2B5EF4-FFF2-40B4-BE49-F238E27FC236}">
                  <a16:creationId xmlns:a16="http://schemas.microsoft.com/office/drawing/2014/main" id="{9709D82C-27CD-6044-1CE7-94A6F5C800E6}"/>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11" name="Arc 10">
              <a:extLst>
                <a:ext uri="{FF2B5EF4-FFF2-40B4-BE49-F238E27FC236}">
                  <a16:creationId xmlns:a16="http://schemas.microsoft.com/office/drawing/2014/main" id="{BA75F50A-1ABE-709E-7DF3-368A7DA3018A}"/>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181446761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C8B01-CDED-3D85-519B-CEC41220317B}"/>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4E3C7A-BF7A-6487-1F19-EF5FF6D25A0A}"/>
              </a:ext>
            </a:extLst>
          </p:cNvPr>
          <p:cNvGraphicFramePr>
            <a:graphicFrameLocks noGrp="1"/>
          </p:cNvGraphicFramePr>
          <p:nvPr>
            <p:extLst>
              <p:ext uri="{D42A27DB-BD31-4B8C-83A1-F6EECF244321}">
                <p14:modId xmlns:p14="http://schemas.microsoft.com/office/powerpoint/2010/main" val="3078606836"/>
              </p:ext>
            </p:extLst>
          </p:nvPr>
        </p:nvGraphicFramePr>
        <p:xfrm>
          <a:off x="407368" y="1774304"/>
          <a:ext cx="4248473" cy="2987040"/>
        </p:xfrm>
        <a:graphic>
          <a:graphicData uri="http://schemas.openxmlformats.org/drawingml/2006/table">
            <a:tbl>
              <a:tblPr firstRow="1" bandRow="1">
                <a:tableStyleId>{5940675A-B579-460E-94D1-54222C63F5DA}</a:tableStyleId>
              </a:tblPr>
              <a:tblGrid>
                <a:gridCol w="668741">
                  <a:extLst>
                    <a:ext uri="{9D8B030D-6E8A-4147-A177-3AD203B41FA5}">
                      <a16:colId xmlns:a16="http://schemas.microsoft.com/office/drawing/2014/main" val="928063234"/>
                    </a:ext>
                  </a:extLst>
                </a:gridCol>
                <a:gridCol w="1193244">
                  <a:extLst>
                    <a:ext uri="{9D8B030D-6E8A-4147-A177-3AD203B41FA5}">
                      <a16:colId xmlns:a16="http://schemas.microsoft.com/office/drawing/2014/main" val="790049539"/>
                    </a:ext>
                  </a:extLst>
                </a:gridCol>
                <a:gridCol w="1193244">
                  <a:extLst>
                    <a:ext uri="{9D8B030D-6E8A-4147-A177-3AD203B41FA5}">
                      <a16:colId xmlns:a16="http://schemas.microsoft.com/office/drawing/2014/main" val="2430648634"/>
                    </a:ext>
                  </a:extLst>
                </a:gridCol>
                <a:gridCol w="1193244">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4189277544"/>
                  </a:ext>
                </a:extLst>
              </a:tr>
            </a:tbl>
          </a:graphicData>
        </a:graphic>
      </p:graphicFrame>
      <p:sp>
        <p:nvSpPr>
          <p:cNvPr id="6" name="TextBox 5">
            <a:extLst>
              <a:ext uri="{FF2B5EF4-FFF2-40B4-BE49-F238E27FC236}">
                <a16:creationId xmlns:a16="http://schemas.microsoft.com/office/drawing/2014/main" id="{8A0837CC-1EC8-B891-2C78-B9BD9FF46373}"/>
              </a:ext>
            </a:extLst>
          </p:cNvPr>
          <p:cNvSpPr txBox="1"/>
          <p:nvPr/>
        </p:nvSpPr>
        <p:spPr>
          <a:xfrm>
            <a:off x="4748092" y="326782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TextBox 15">
            <a:extLst>
              <a:ext uri="{FF2B5EF4-FFF2-40B4-BE49-F238E27FC236}">
                <a16:creationId xmlns:a16="http://schemas.microsoft.com/office/drawing/2014/main" id="{DDF0F05E-9D64-3E91-00E8-4A536AC1124B}"/>
              </a:ext>
            </a:extLst>
          </p:cNvPr>
          <p:cNvSpPr txBox="1"/>
          <p:nvPr/>
        </p:nvSpPr>
        <p:spPr>
          <a:xfrm>
            <a:off x="407368" y="1294978"/>
            <a:ext cx="2232248" cy="400110"/>
          </a:xfrm>
          <a:prstGeom prst="rect">
            <a:avLst/>
          </a:prstGeom>
          <a:noFill/>
        </p:spPr>
        <p:txBody>
          <a:bodyPr wrap="square">
            <a:spAutoFit/>
          </a:bodyPr>
          <a:lstStyle/>
          <a:p>
            <a:r>
              <a:rPr lang="en-IN" sz="2000" b="1" dirty="0">
                <a:latin typeface="Liberation Mono"/>
              </a:rPr>
              <a:t>Table:- orderdetails</a:t>
            </a:r>
            <a:endParaRPr lang="en-IN" sz="2000" b="1" dirty="0"/>
          </a:p>
        </p:txBody>
      </p:sp>
      <p:sp>
        <p:nvSpPr>
          <p:cNvPr id="9" name="TextBox 8">
            <a:extLst>
              <a:ext uri="{FF2B5EF4-FFF2-40B4-BE49-F238E27FC236}">
                <a16:creationId xmlns:a16="http://schemas.microsoft.com/office/drawing/2014/main" id="{0A94C8BF-989F-6AC1-4C0F-B7772FC0F491}"/>
              </a:ext>
            </a:extLst>
          </p:cNvPr>
          <p:cNvSpPr txBox="1"/>
          <p:nvPr/>
        </p:nvSpPr>
        <p:spPr>
          <a:xfrm>
            <a:off x="263352" y="5302949"/>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a</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rgbClr val="0077AA"/>
                </a:solidFill>
                <a:latin typeface="Liberation Mono"/>
              </a:rPr>
              <a:t>FROM</a:t>
            </a:r>
            <a:r>
              <a:rPr lang="en-IN" dirty="0">
                <a:latin typeface="Liberation Mono"/>
              </a:rPr>
              <a:t> orderdetails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.orderdate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.orderID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b</a:t>
            </a:r>
            <a:r>
              <a:rPr lang="en-IN" dirty="0">
                <a:latin typeface="Liberation Mono"/>
              </a:rPr>
              <a:t>.orderID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a:t>
            </a:r>
            <a:r>
              <a:rPr lang="en-IN" i="1" dirty="0">
                <a:solidFill>
                  <a:schemeClr val="bg1">
                    <a:lumMod val="50000"/>
                  </a:schemeClr>
                </a:solidFill>
                <a:latin typeface="Liberation Mono"/>
              </a:rPr>
              <a:t>a</a:t>
            </a:r>
            <a:r>
              <a:rPr lang="en-IN" dirty="0">
                <a:latin typeface="Liberation Mono"/>
              </a:rPr>
              <a:t>.</a:t>
            </a:r>
            <a:r>
              <a:rPr lang="en-IN" dirty="0">
                <a:solidFill>
                  <a:schemeClr val="accent5">
                    <a:lumMod val="75000"/>
                  </a:schemeClr>
                </a:solidFill>
                <a:latin typeface="Liberation Mono"/>
              </a:rPr>
              <a:t>id &lt;&gt; </a:t>
            </a:r>
            <a:r>
              <a:rPr lang="en-IN" i="1" dirty="0">
                <a:solidFill>
                  <a:schemeClr val="bg1">
                    <a:lumMod val="50000"/>
                  </a:schemeClr>
                </a:solidFill>
                <a:latin typeface="Liberation Mono"/>
              </a:rPr>
              <a:t>b</a:t>
            </a:r>
            <a:r>
              <a:rPr lang="en-IN" dirty="0">
                <a:latin typeface="Liberation Mono"/>
              </a:rPr>
              <a:t>.ID)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orderID, orderdate;</a:t>
            </a:r>
          </a:p>
        </p:txBody>
      </p:sp>
      <p:sp>
        <p:nvSpPr>
          <p:cNvPr id="8" name="TextBox 7">
            <a:extLst>
              <a:ext uri="{FF2B5EF4-FFF2-40B4-BE49-F238E27FC236}">
                <a16:creationId xmlns:a16="http://schemas.microsoft.com/office/drawing/2014/main" id="{83825181-DFFD-DB73-5D9F-14E413DB1AC4}"/>
              </a:ext>
            </a:extLst>
          </p:cNvPr>
          <p:cNvSpPr txBox="1"/>
          <p:nvPr/>
        </p:nvSpPr>
        <p:spPr>
          <a:xfrm>
            <a:off x="6041110" y="519063"/>
            <a:ext cx="4807418"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Same orderID and orderDate orders</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4" name="Table 2">
            <a:extLst>
              <a:ext uri="{FF2B5EF4-FFF2-40B4-BE49-F238E27FC236}">
                <a16:creationId xmlns:a16="http://schemas.microsoft.com/office/drawing/2014/main" id="{F6EBF7DD-5BE1-EF0A-27EB-333B0E60333A}"/>
              </a:ext>
            </a:extLst>
          </p:cNvPr>
          <p:cNvGraphicFramePr>
            <a:graphicFrameLocks noGrp="1"/>
          </p:cNvGraphicFramePr>
          <p:nvPr>
            <p:extLst>
              <p:ext uri="{D42A27DB-BD31-4B8C-83A1-F6EECF244321}">
                <p14:modId xmlns:p14="http://schemas.microsoft.com/office/powerpoint/2010/main" val="2969344125"/>
              </p:ext>
            </p:extLst>
          </p:nvPr>
        </p:nvGraphicFramePr>
        <p:xfrm>
          <a:off x="6023992" y="1774304"/>
          <a:ext cx="5904656" cy="2961640"/>
        </p:xfrm>
        <a:graphic>
          <a:graphicData uri="http://schemas.openxmlformats.org/drawingml/2006/table">
            <a:tbl>
              <a:tblPr firstRow="1" bandRow="1">
                <a:tableStyleId>{5940675A-B579-460E-94D1-54222C63F5DA}</a:tableStyleId>
              </a:tblPr>
              <a:tblGrid>
                <a:gridCol w="725632">
                  <a:extLst>
                    <a:ext uri="{9D8B030D-6E8A-4147-A177-3AD203B41FA5}">
                      <a16:colId xmlns:a16="http://schemas.microsoft.com/office/drawing/2014/main" val="928063234"/>
                    </a:ext>
                  </a:extLst>
                </a:gridCol>
                <a:gridCol w="1294756">
                  <a:extLst>
                    <a:ext uri="{9D8B030D-6E8A-4147-A177-3AD203B41FA5}">
                      <a16:colId xmlns:a16="http://schemas.microsoft.com/office/drawing/2014/main" val="790049539"/>
                    </a:ext>
                  </a:extLst>
                </a:gridCol>
                <a:gridCol w="1652020">
                  <a:extLst>
                    <a:ext uri="{9D8B030D-6E8A-4147-A177-3AD203B41FA5}">
                      <a16:colId xmlns:a16="http://schemas.microsoft.com/office/drawing/2014/main" val="3813288833"/>
                    </a:ext>
                  </a:extLst>
                </a:gridCol>
                <a:gridCol w="937492">
                  <a:extLst>
                    <a:ext uri="{9D8B030D-6E8A-4147-A177-3AD203B41FA5}">
                      <a16:colId xmlns:a16="http://schemas.microsoft.com/office/drawing/2014/main" val="2430648634"/>
                    </a:ext>
                  </a:extLst>
                </a:gridCol>
                <a:gridCol w="1294756">
                  <a:extLst>
                    <a:ext uri="{9D8B030D-6E8A-4147-A177-3AD203B41FA5}">
                      <a16:colId xmlns:a16="http://schemas.microsoft.com/office/drawing/2014/main" val="2112596035"/>
                    </a:ext>
                  </a:extLst>
                </a:gridCol>
              </a:tblGrid>
              <a:tr h="370840">
                <a:tc>
                  <a:txBody>
                    <a:bodyPr/>
                    <a:lstStyle/>
                    <a:p>
                      <a:pPr algn="ctr"/>
                      <a:r>
                        <a:rPr lang="en-IN" dirty="0">
                          <a:latin typeface="Arial" panose="020B0604020202020204" pitchFamily="34" charset="0"/>
                          <a:cs typeface="Arial" panose="020B0604020202020204" pitchFamily="34" charset="0"/>
                        </a:rPr>
                        <a:t>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orderID</a:t>
                      </a: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92D050"/>
                    </a:solidFill>
                  </a:tcPr>
                </a:tc>
                <a:tc>
                  <a:txBody>
                    <a:bodyPr/>
                    <a:lstStyle/>
                    <a:p>
                      <a:pPr algn="ctr"/>
                      <a:r>
                        <a:rPr lang="en-IN" sz="2000" b="1" dirty="0">
                          <a:latin typeface="Arial" panose="020B0604020202020204" pitchFamily="34" charset="0"/>
                          <a:cs typeface="Arial" panose="020B0604020202020204" pitchFamily="34" charset="0"/>
                        </a:rPr>
                        <a:t>. . .</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dirty="0">
                          <a:latin typeface="Arial" panose="020B0604020202020204" pitchFamily="34" charset="0"/>
                          <a:cs typeface="Arial" panose="020B0604020202020204" pitchFamily="34" charset="0"/>
                        </a:rPr>
                        <a:t>total</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12</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a:latin typeface="Arial" panose="020B0604020202020204" pitchFamily="34" charset="0"/>
                          <a:cs typeface="Arial" panose="020B0604020202020204" pitchFamily="34" charset="0"/>
                        </a:rPr>
                        <a:t>2022-04-13</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18</a:t>
                      </a:r>
                    </a:p>
                  </a:txBody>
                  <a:tcPr/>
                </a:tc>
                <a:tc>
                  <a:txBody>
                    <a:bodyPr/>
                    <a:lstStyle/>
                    <a:p>
                      <a:pPr algn="ctr"/>
                      <a:r>
                        <a:rPr lang="en-IN" dirty="0">
                          <a:latin typeface="Arial" panose="020B0604020202020204" pitchFamily="34" charset="0"/>
                          <a:cs typeface="Arial" panose="020B0604020202020204" pitchFamily="34" charset="0"/>
                        </a:rPr>
                        <a:t>1</a:t>
                      </a:r>
                    </a:p>
                  </a:txBody>
                  <a:tcPr/>
                </a:tc>
                <a:tc>
                  <a:txBody>
                    <a:bodyPr/>
                    <a:lstStyle/>
                    <a:p>
                      <a:pPr algn="ctr"/>
                      <a:r>
                        <a:rPr lang="en-IN" dirty="0">
                          <a:latin typeface="Arial" panose="020B0604020202020204" pitchFamily="34" charset="0"/>
                          <a:cs typeface="Arial" panose="020B0604020202020204" pitchFamily="34" charset="0"/>
                        </a:rPr>
                        <a:t>2022-04-13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135</a:t>
                      </a:r>
                    </a:p>
                  </a:txBody>
                  <a:tcPr/>
                </a:tc>
                <a:extLst>
                  <a:ext uri="{0D108BD9-81ED-4DB2-BD59-A6C34878D82A}">
                    <a16:rowId xmlns:a16="http://schemas.microsoft.com/office/drawing/2014/main" val="77675717"/>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33</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a:latin typeface="Arial" panose="020B0604020202020204" pitchFamily="34" charset="0"/>
                          <a:cs typeface="Arial" panose="020B0604020202020204" pitchFamily="34" charset="0"/>
                        </a:rPr>
                        <a:t>2022-04-17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57</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34</a:t>
                      </a:r>
                    </a:p>
                  </a:txBody>
                  <a:tcPr/>
                </a:tc>
                <a:tc>
                  <a:txBody>
                    <a:bodyPr/>
                    <a:lstStyle/>
                    <a:p>
                      <a:pPr algn="ctr"/>
                      <a:r>
                        <a:rPr lang="en-IN" dirty="0">
                          <a:latin typeface="Arial" panose="020B0604020202020204" pitchFamily="34" charset="0"/>
                          <a:cs typeface="Arial" panose="020B0604020202020204" pitchFamily="34" charset="0"/>
                        </a:rPr>
                        <a:t>5</a:t>
                      </a:r>
                    </a:p>
                  </a:txBody>
                  <a:tcPr/>
                </a:tc>
                <a:tc>
                  <a:txBody>
                    <a:bodyPr/>
                    <a:lstStyle/>
                    <a:p>
                      <a:pPr algn="ctr"/>
                      <a:r>
                        <a:rPr lang="en-IN" dirty="0">
                          <a:latin typeface="Arial" panose="020B0604020202020204" pitchFamily="34" charset="0"/>
                          <a:cs typeface="Arial" panose="020B0604020202020204" pitchFamily="34" charset="0"/>
                        </a:rPr>
                        <a:t>2022-04-17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114</a:t>
                      </a:r>
                    </a:p>
                  </a:txBody>
                  <a:tcPr/>
                </a:tc>
                <a:extLst>
                  <a:ext uri="{0D108BD9-81ED-4DB2-BD59-A6C34878D82A}">
                    <a16:rowId xmlns:a16="http://schemas.microsoft.com/office/drawing/2014/main" val="3906738478"/>
                  </a:ext>
                </a:extLst>
              </a:tr>
            </a:tbl>
          </a:graphicData>
        </a:graphic>
      </p:graphicFrame>
      <p:sp>
        <p:nvSpPr>
          <p:cNvPr id="15" name="TextBox 14">
            <a:extLst>
              <a:ext uri="{FF2B5EF4-FFF2-40B4-BE49-F238E27FC236}">
                <a16:creationId xmlns:a16="http://schemas.microsoft.com/office/drawing/2014/main" id="{F4FF043C-C7F0-3E30-6CBA-B75EC5347F6B}"/>
              </a:ext>
            </a:extLst>
          </p:cNvPr>
          <p:cNvSpPr txBox="1"/>
          <p:nvPr/>
        </p:nvSpPr>
        <p:spPr>
          <a:xfrm>
            <a:off x="6011638" y="1294978"/>
            <a:ext cx="116448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4" name="Rectangle 3">
            <a:extLst>
              <a:ext uri="{FF2B5EF4-FFF2-40B4-BE49-F238E27FC236}">
                <a16:creationId xmlns:a16="http://schemas.microsoft.com/office/drawing/2014/main" id="{53D1D2CB-DB53-E126-CB54-A4020C5AE8F5}"/>
              </a:ext>
            </a:extLst>
          </p:cNvPr>
          <p:cNvSpPr/>
          <p:nvPr/>
        </p:nvSpPr>
        <p:spPr>
          <a:xfrm>
            <a:off x="1704528"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5" name="Rectangle 4">
            <a:extLst>
              <a:ext uri="{FF2B5EF4-FFF2-40B4-BE49-F238E27FC236}">
                <a16:creationId xmlns:a16="http://schemas.microsoft.com/office/drawing/2014/main" id="{39B7EFBD-4B40-B5CF-4EC7-1B7D956017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3573016"/>
            <a:ext cx="11521280" cy="212365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hiredate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hiredate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err="1">
                <a:solidFill>
                  <a:schemeClr val="bg1">
                    <a:lumMod val="50000"/>
                  </a:schemeClr>
                </a:solidFill>
                <a:latin typeface="Liberation Mono"/>
              </a:rPr>
              <a:t>S</a:t>
            </a:r>
            <a:r>
              <a:rPr lang="en-IN" dirty="0" err="1">
                <a:latin typeface="Liberation Mono"/>
                <a:ea typeface="Times New Roman" panose="02020603050405020304" pitchFamily="18" charset="0"/>
              </a:rPr>
              <a:t>.hiredate</a:t>
            </a:r>
            <a:r>
              <a:rPr lang="en-IN" dirty="0">
                <a:latin typeface="Liberation Mono"/>
                <a:ea typeface="Times New Roman" panose="02020603050405020304" pitchFamily="18" charset="0"/>
              </a:rPr>
              <a:t> </a:t>
            </a:r>
            <a:r>
              <a:rPr lang="en-IN" dirty="0">
                <a:solidFill>
                  <a:srgbClr val="A67F59"/>
                </a:solidFill>
                <a:latin typeface="Liberation Mono"/>
              </a:rPr>
              <a:t>AND  </a:t>
            </a:r>
            <a:r>
              <a:rPr lang="en-IN" i="1" dirty="0">
                <a:solidFill>
                  <a:schemeClr val="bg1">
                    <a:lumMod val="50000"/>
                  </a:schemeClr>
                </a:solidFill>
                <a:latin typeface="Liberation Mono"/>
              </a:rPr>
              <a:t>R</a:t>
            </a:r>
            <a:r>
              <a:rPr lang="en-IN" dirty="0">
                <a:latin typeface="Liberation Mono"/>
                <a:ea typeface="Times New Roman" panose="02020603050405020304" pitchFamily="18" charset="0"/>
              </a:rPr>
              <a:t>.empno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&lt;&gt;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S</a:t>
            </a:r>
            <a:r>
              <a:rPr lang="en-IN" dirty="0">
                <a:latin typeface="Liberation Mono"/>
                <a:ea typeface="Times New Roman" panose="02020603050405020304" pitchFamily="18" charset="0"/>
              </a:rPr>
              <a:t>.empno</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same hiredate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endParaRPr lang="en-IN"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R</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R</a:t>
            </a:r>
            <a:r>
              <a:rPr lang="en-IN" dirty="0">
                <a:latin typeface="Liberation Mono"/>
              </a:rPr>
              <a:t>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i="1" dirty="0">
                <a:solidFill>
                  <a:schemeClr val="bg1">
                    <a:lumMod val="50000"/>
                  </a:schemeClr>
                </a:solidFill>
                <a:latin typeface="Liberation Mono"/>
              </a:rPr>
              <a:t>S</a:t>
            </a:r>
            <a:r>
              <a:rPr lang="en-IN" dirty="0">
                <a:latin typeface="Liberation Mono"/>
              </a:rPr>
              <a:t> </a:t>
            </a:r>
            <a:r>
              <a:rPr lang="en-IN" dirty="0">
                <a:solidFill>
                  <a:srgbClr val="0077AA"/>
                </a:solidFill>
                <a:latin typeface="Liberation Mono"/>
              </a:rPr>
              <a:t>WHERE</a:t>
            </a:r>
            <a:r>
              <a:rPr lang="en-IN" dirty="0">
                <a:latin typeface="Liberation Mono"/>
              </a:rPr>
              <a:t> </a:t>
            </a:r>
            <a:r>
              <a:rPr lang="en-IN" i="1" dirty="0">
                <a:solidFill>
                  <a:schemeClr val="bg1">
                    <a:lumMod val="50000"/>
                  </a:schemeClr>
                </a:solidFill>
                <a:latin typeface="Liberation Mono"/>
              </a:rPr>
              <a:t>R</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S</a:t>
            </a:r>
            <a:r>
              <a:rPr lang="en-IN" dirty="0">
                <a:latin typeface="Liberation Mono"/>
              </a:rPr>
              <a:t>.sal </a:t>
            </a:r>
            <a:r>
              <a:rPr lang="en-IN" dirty="0">
                <a:solidFill>
                  <a:srgbClr val="A67F59"/>
                </a:solidFill>
                <a:latin typeface="Liberation Mono"/>
              </a:rPr>
              <a:t>AND</a:t>
            </a:r>
            <a:r>
              <a:rPr lang="en-IN" dirty="0">
                <a:latin typeface="Liberation Mono"/>
              </a:rPr>
              <a:t> </a:t>
            </a:r>
            <a:r>
              <a:rPr lang="en-IN" i="1" dirty="0">
                <a:solidFill>
                  <a:schemeClr val="bg1">
                    <a:lumMod val="50000"/>
                  </a:schemeClr>
                </a:solidFill>
                <a:latin typeface="Liberation Mono"/>
              </a:rPr>
              <a:t>R</a:t>
            </a:r>
            <a:r>
              <a:rPr lang="en-IN" dirty="0">
                <a:latin typeface="Liberation Mono"/>
              </a:rPr>
              <a:t>.empno </a:t>
            </a:r>
            <a:r>
              <a:rPr lang="en-IN" dirty="0">
                <a:solidFill>
                  <a:schemeClr val="accent5">
                    <a:lumMod val="75000"/>
                  </a:schemeClr>
                </a:solidFill>
                <a:latin typeface="Liberation Mono"/>
              </a:rPr>
              <a:t>&lt;&gt;</a:t>
            </a:r>
            <a:r>
              <a:rPr lang="en-IN" dirty="0">
                <a:latin typeface="Liberation Mono"/>
              </a:rPr>
              <a:t> </a:t>
            </a:r>
            <a:r>
              <a:rPr lang="en-IN" i="1" dirty="0">
                <a:solidFill>
                  <a:schemeClr val="bg1">
                    <a:lumMod val="50000"/>
                  </a:schemeClr>
                </a:solidFill>
                <a:latin typeface="Liberation Mono"/>
              </a:rPr>
              <a:t>S</a:t>
            </a:r>
            <a:r>
              <a:rPr lang="en-IN" dirty="0">
                <a:latin typeface="Liberation Mono"/>
              </a:rPr>
              <a:t>.empno</a:t>
            </a:r>
            <a:r>
              <a:rPr lang="en-IN" dirty="0">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a:t>
            </a:r>
            <a:endParaRPr lang="en-IN" dirty="0">
              <a:solidFill>
                <a:srgbClr val="00B050"/>
              </a:solidFill>
              <a:latin typeface="Liberation Mono"/>
            </a:endParaRPr>
          </a:p>
          <a:p>
            <a:pPr marL="285750" indent="-285750">
              <a:buFont typeface="Arial" panose="020B0604020202020204" pitchFamily="34" charset="0"/>
              <a:buChar char="•"/>
            </a:pPr>
            <a:endParaRPr lang="en-IN" sz="12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.ename,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R</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cs typeface="Arial" panose="020B0604020202020204" pitchFamily="34" charset="0"/>
              </a:rPr>
              <a:t> (</a:t>
            </a:r>
            <a:r>
              <a:rPr lang="en-IN" dirty="0">
                <a:solidFill>
                  <a:srgbClr val="0077AA"/>
                </a:solidFill>
                <a:latin typeface="Liberation Mono"/>
              </a:rPr>
              <a:t>SELECT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 </a:t>
            </a:r>
            <a:r>
              <a:rPr lang="en-IN" dirty="0">
                <a:solidFill>
                  <a:srgbClr val="0077AA"/>
                </a:solidFill>
                <a:latin typeface="Liberation Mono"/>
              </a:rPr>
              <a:t>FROM</a:t>
            </a:r>
            <a:r>
              <a:rPr lang="en-US" dirty="0">
                <a:latin typeface="Liberation Mono"/>
                <a:cs typeface="Arial" panose="020B0604020202020204" pitchFamily="34" charset="0"/>
              </a:rPr>
              <a:t> emp </a:t>
            </a:r>
            <a:r>
              <a:rPr lang="en-US" i="1" dirty="0">
                <a:solidFill>
                  <a:schemeClr val="bg1">
                    <a:lumMod val="50000"/>
                  </a:schemeClr>
                </a:solidFill>
                <a:latin typeface="Liberation Mono"/>
              </a:rPr>
              <a:t>S</a:t>
            </a:r>
            <a:r>
              <a:rPr lang="en-US" dirty="0">
                <a:latin typeface="Liberation Mono"/>
                <a:cs typeface="Arial" panose="020B0604020202020204" pitchFamily="34" charset="0"/>
              </a:rPr>
              <a:t> </a:t>
            </a:r>
            <a:r>
              <a:rPr lang="en-IN" dirty="0">
                <a:solidFill>
                  <a:srgbClr val="0077AA"/>
                </a:solidFill>
                <a:latin typeface="Liberation Mono"/>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.job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.job </a:t>
            </a:r>
            <a:r>
              <a:rPr lang="en-IN" dirty="0">
                <a:solidFill>
                  <a:srgbClr val="A67F59"/>
                </a:solidFill>
                <a:latin typeface="Liberation Mono"/>
              </a:rPr>
              <a:t>AND</a:t>
            </a:r>
            <a:r>
              <a:rPr lang="en-US" dirty="0">
                <a:latin typeface="Liberation Mono"/>
                <a:cs typeface="Arial" panose="020B0604020202020204" pitchFamily="34" charset="0"/>
              </a:rPr>
              <a:t> </a:t>
            </a:r>
            <a:r>
              <a:rPr lang="en-US" i="1" dirty="0">
                <a:solidFill>
                  <a:schemeClr val="bg1">
                    <a:lumMod val="50000"/>
                  </a:schemeClr>
                </a:solidFill>
                <a:latin typeface="Liberation Mono"/>
              </a:rPr>
              <a:t>R</a:t>
            </a:r>
            <a:r>
              <a:rPr lang="en-US" dirty="0">
                <a:latin typeface="Liberation Mono"/>
                <a:cs typeface="Arial" panose="020B0604020202020204" pitchFamily="34" charset="0"/>
              </a:rPr>
              <a:t>.sal </a:t>
            </a:r>
            <a:r>
              <a:rPr lang="en-US" dirty="0">
                <a:solidFill>
                  <a:schemeClr val="accent5">
                    <a:lumMod val="75000"/>
                  </a:schemeClr>
                </a:solidFill>
                <a:latin typeface="Liberation Mono"/>
              </a:rPr>
              <a:t>= </a:t>
            </a:r>
            <a:r>
              <a:rPr lang="en-US" i="1" dirty="0">
                <a:solidFill>
                  <a:schemeClr val="bg1">
                    <a:lumMod val="50000"/>
                  </a:schemeClr>
                </a:solidFill>
                <a:latin typeface="Liberation Mono"/>
              </a:rPr>
              <a:t>S</a:t>
            </a:r>
            <a:r>
              <a:rPr lang="en-US" dirty="0">
                <a:latin typeface="Liberation Mono"/>
                <a:cs typeface="Arial" panose="020B0604020202020204" pitchFamily="34" charset="0"/>
              </a:rPr>
              <a:t>.sal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sal </a:t>
            </a:r>
            <a:r>
              <a:rPr lang="en-US" dirty="0">
                <a:solidFill>
                  <a:srgbClr val="0077AA"/>
                </a:solidFill>
                <a:latin typeface="Liberation Mono"/>
              </a:rPr>
              <a:t>HAVING</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COUNT</a:t>
            </a:r>
            <a:r>
              <a:rPr lang="en-US" dirty="0">
                <a:latin typeface="Liberation Mono"/>
                <a:cs typeface="Arial" panose="020B0604020202020204" pitchFamily="34" charset="0"/>
              </a:rPr>
              <a:t>(*) </a:t>
            </a:r>
            <a:r>
              <a:rPr lang="en-US" dirty="0">
                <a:solidFill>
                  <a:schemeClr val="accent5">
                    <a:lumMod val="75000"/>
                  </a:schemeClr>
                </a:solidFill>
                <a:latin typeface="Liberation Mono"/>
              </a:rPr>
              <a:t>&gt;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0077AA"/>
                </a:solidFill>
                <a:latin typeface="Liberation Mono"/>
              </a:rPr>
              <a:t>ORDER</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job; </a:t>
            </a:r>
            <a:r>
              <a:rPr lang="en-IN" dirty="0">
                <a:solidFill>
                  <a:srgbClr val="00B050"/>
                </a:solidFill>
                <a:latin typeface="Liberation Mono"/>
              </a:rPr>
              <a:t>// </a:t>
            </a:r>
            <a:r>
              <a:rPr lang="en-IN" dirty="0">
                <a:solidFill>
                  <a:srgbClr val="00B050"/>
                </a:solidFill>
                <a:latin typeface="Liberation Mono"/>
                <a:cs typeface="Arial" panose="020B0604020202020204" pitchFamily="34" charset="0"/>
              </a:rPr>
              <a:t>same salary jobwise.</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id="{9E6CCE0F-6001-65CC-4C27-DBFEB89C6D3E}"/>
              </a:ext>
            </a:extLst>
          </p:cNvPr>
          <p:cNvGrpSpPr/>
          <p:nvPr/>
        </p:nvGrpSpPr>
        <p:grpSpPr>
          <a:xfrm>
            <a:off x="917293" y="1908032"/>
            <a:ext cx="10219267" cy="1232936"/>
            <a:chOff x="551384" y="4005064"/>
            <a:chExt cx="10225136" cy="1232936"/>
          </a:xfrm>
        </p:grpSpPr>
        <p:sp>
          <p:nvSpPr>
            <p:cNvPr id="6" name="Rectangle 5">
              <a:extLst>
                <a:ext uri="{FF2B5EF4-FFF2-40B4-BE49-F238E27FC236}">
                  <a16:creationId xmlns:a16="http://schemas.microsoft.com/office/drawing/2014/main" id="{3C4299FC-C46A-A9EB-D203-C46B77F3F1B4}"/>
                </a:ext>
              </a:extLst>
            </p:cNvPr>
            <p:cNvSpPr/>
            <p:nvPr/>
          </p:nvSpPr>
          <p:spPr>
            <a:xfrm>
              <a:off x="551384" y="4005064"/>
              <a:ext cx="10225136" cy="1200329"/>
            </a:xfrm>
            <a:prstGeom prst="rect">
              <a:avLst/>
            </a:prstGeom>
          </p:spPr>
          <p:txBody>
            <a:bodyPr wrap="square">
              <a:spAutoFit/>
            </a:bodyPr>
            <a:lstStyle/>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a:t>
              </a:r>
              <a:r>
                <a:rPr lang="en-US" sz="24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r</a:t>
              </a:r>
              <a:r>
                <a:rPr lang="en-US" sz="2400" i="1"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400" dirty="0">
                  <a:solidFill>
                    <a:srgbClr val="0077AA"/>
                  </a:solidFill>
                  <a:latin typeface="Liberation Mono"/>
                  <a:cs typeface="Arial" panose="020B0604020202020204" pitchFamily="34" charset="0"/>
                </a:rPr>
                <a:t>WHERE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NOT</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EXISTS  </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SELECT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2</a:t>
              </a:r>
              <a:r>
                <a:rPr lang="en-US" sz="2400" dirty="0">
                  <a:latin typeface="Liberation Mono"/>
                  <a:cs typeface="Arial" panose="020B0604020202020204" pitchFamily="34" charset="0"/>
                </a:rPr>
                <a:t>, </a:t>
              </a:r>
              <a:r>
                <a:rPr lang="en-US" sz="2400" i="1" dirty="0">
                  <a:latin typeface="Liberation Mono"/>
                  <a:cs typeface="Arial" panose="020B0604020202020204" pitchFamily="34" charset="0"/>
                </a:rPr>
                <a:t>A</a:t>
              </a:r>
              <a:r>
                <a:rPr lang="en-US" sz="2400" baseline="-25000" dirty="0">
                  <a:latin typeface="Liberation Mono"/>
                  <a:cs typeface="Arial" panose="020B0604020202020204" pitchFamily="34" charset="0"/>
                </a:rPr>
                <a:t>3</a:t>
              </a:r>
              <a:r>
                <a:rPr lang="en-US" sz="2400" dirty="0">
                  <a:latin typeface="Liberation Mono"/>
                  <a:cs typeface="Arial" panose="020B0604020202020204" pitchFamily="34" charset="0"/>
                </a:rPr>
                <a:t>, </a:t>
              </a:r>
              <a:r>
                <a:rPr lang="en-US" sz="2400" dirty="0">
                  <a:latin typeface="Liberation Mono"/>
                </a:rPr>
                <a:t>. . .  </a:t>
              </a:r>
              <a:r>
                <a:rPr lang="en-US" sz="2400" dirty="0">
                  <a:solidFill>
                    <a:srgbClr val="0077AA"/>
                  </a:solidFill>
                  <a:latin typeface="Liberation Mono"/>
                  <a:cs typeface="Arial" panose="020B0604020202020204" pitchFamily="34" charset="0"/>
                </a:rPr>
                <a:t>FROM </a:t>
              </a:r>
              <a:r>
                <a:rPr lang="en-US" sz="2400" i="1" dirty="0">
                  <a:latin typeface="Liberation Mono"/>
                  <a:cs typeface="Arial" panose="020B0604020202020204" pitchFamily="34" charset="0"/>
                </a:rPr>
                <a:t>s</a:t>
              </a:r>
              <a:r>
                <a:rPr lang="en-US" sz="2400" i="1" dirty="0">
                  <a:solidFill>
                    <a:srgbClr val="0077AA"/>
                  </a:solidFill>
                  <a:latin typeface="Liberation Mono"/>
                  <a:cs typeface="Arial" panose="020B0604020202020204" pitchFamily="34" charset="0"/>
                </a:rPr>
                <a:t> </a:t>
              </a:r>
              <a:r>
                <a:rPr lang="en-US" sz="2400" dirty="0">
                  <a:solidFill>
                    <a:srgbClr val="0077AA"/>
                  </a:solidFill>
                  <a:latin typeface="Liberation Mono"/>
                  <a:cs typeface="Arial" panose="020B0604020202020204" pitchFamily="34" charset="0"/>
                </a:rPr>
                <a:t>WHERE </a:t>
              </a:r>
              <a:r>
                <a:rPr lang="en-US" sz="2400" i="1" u="dbl" dirty="0">
                  <a:uFill>
                    <a:solidFill>
                      <a:srgbClr val="FF0000"/>
                    </a:solidFill>
                  </a:uFill>
                  <a:latin typeface="Liberation Mono"/>
                  <a:cs typeface="Arial" panose="020B0604020202020204" pitchFamily="34" charset="0"/>
                </a:rPr>
                <a:t>r. A</a:t>
              </a:r>
              <a:r>
                <a:rPr lang="en-US" sz="2400" u="dbl" baseline="-25000" dirty="0">
                  <a:uFill>
                    <a:solidFill>
                      <a:srgbClr val="FF0000"/>
                    </a:solidFill>
                  </a:uFill>
                  <a:latin typeface="Liberation Mono"/>
                  <a:cs typeface="Arial" panose="020B0604020202020204" pitchFamily="34" charset="0"/>
                </a:rPr>
                <a:t>1</a:t>
              </a:r>
              <a:r>
                <a:rPr lang="en-US" sz="2400" i="1" u="dbl" dirty="0">
                  <a:uFill>
                    <a:solidFill>
                      <a:srgbClr val="FF0000"/>
                    </a:solidFill>
                  </a:uFill>
                  <a:latin typeface="Liberation Mono"/>
                  <a:cs typeface="Arial" panose="020B0604020202020204" pitchFamily="34" charset="0"/>
                </a:rPr>
                <a:t> </a:t>
              </a:r>
              <a:r>
                <a:rPr lang="en-US" sz="2400" i="1" dirty="0">
                  <a:latin typeface="Liberation Mono"/>
                  <a:cs typeface="Arial" panose="020B0604020202020204" pitchFamily="34" charset="0"/>
                </a:rPr>
                <a:t>= s.A</a:t>
              </a:r>
              <a:r>
                <a:rPr lang="en-US" sz="2400" baseline="-25000" dirty="0">
                  <a:latin typeface="Liberation Mono"/>
                  <a:cs typeface="Arial" panose="020B0604020202020204" pitchFamily="34" charset="0"/>
                </a:rPr>
                <a:t>1</a:t>
              </a:r>
              <a:r>
                <a:rPr lang="en-US" sz="2400" dirty="0">
                  <a:latin typeface="Liberation Mono"/>
                  <a:cs typeface="Arial" panose="020B0604020202020204" pitchFamily="34" charset="0"/>
                </a:rPr>
                <a:t>)</a:t>
              </a:r>
              <a:r>
                <a:rPr lang="en-US" sz="2400" dirty="0">
                  <a:solidFill>
                    <a:srgbClr val="0077AA"/>
                  </a:solidFill>
                  <a:latin typeface="Liberation Mono"/>
                  <a:cs typeface="Arial" panose="020B0604020202020204" pitchFamily="34" charset="0"/>
                </a:rPr>
                <a:t>  </a:t>
              </a:r>
            </a:p>
          </p:txBody>
        </p:sp>
        <p:sp>
          <p:nvSpPr>
            <p:cNvPr id="7" name="Arc 6">
              <a:extLst>
                <a:ext uri="{FF2B5EF4-FFF2-40B4-BE49-F238E27FC236}">
                  <a16:creationId xmlns:a16="http://schemas.microsoft.com/office/drawing/2014/main" id="{B206CB8A-316B-C400-3F5C-F92E5F15EF82}"/>
                </a:ext>
              </a:extLst>
            </p:cNvPr>
            <p:cNvSpPr/>
            <p:nvPr/>
          </p:nvSpPr>
          <p:spPr>
            <a:xfrm>
              <a:off x="1631504" y="4221088"/>
              <a:ext cx="7128792" cy="1016912"/>
            </a:xfrm>
            <a:prstGeom prst="arc">
              <a:avLst>
                <a:gd name="adj1" fmla="val 10855308"/>
                <a:gd name="adj2" fmla="val 140435"/>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39097871"/>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939540"/>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endParaRPr lang="en-IN" sz="1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e</a:t>
            </a:r>
            <a:r>
              <a:rPr lang="en-IN" dirty="0">
                <a:solidFill>
                  <a:schemeClr val="tx1">
                    <a:lumMod val="85000"/>
                    <a:lumOff val="15000"/>
                  </a:schemeClr>
                </a:solidFill>
                <a:latin typeface="Liberation Mono"/>
                <a:ea typeface="Times New Roman" panose="02020603050405020304" pitchFamily="18" charset="0"/>
              </a:rPr>
              <a:t>.job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a:t>
            </a:r>
            <a:r>
              <a:rPr lang="en-IN" dirty="0">
                <a:latin typeface="Liberation Mono"/>
                <a:ea typeface="Times New Roman" panose="02020603050405020304" pitchFamily="18" charset="0"/>
              </a:rPr>
              <a:t>job</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latin typeface="Liberation Mono"/>
                <a:cs typeface="Arial" panose="020B0604020202020204" pitchFamily="34" charset="0"/>
              </a:rPr>
              <a:t>(sal)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i="1" dirty="0">
                <a:solidFill>
                  <a:schemeClr val="bg1">
                    <a:lumMod val="50000"/>
                  </a:schemeClr>
                </a:solidFill>
                <a:latin typeface="Liberation Mono"/>
              </a:rPr>
              <a:t>e</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 </a:t>
            </a:r>
            <a:r>
              <a:rPr lang="en-IN" dirty="0">
                <a:solidFill>
                  <a:srgbClr val="00B050"/>
                </a:solidFill>
                <a:latin typeface="Liberation Mono"/>
                <a:cs typeface="Arial" panose="020B0604020202020204" pitchFamily="34" charset="0"/>
              </a:rPr>
              <a:t>// 2</a:t>
            </a:r>
            <a:r>
              <a:rPr lang="en-IN" baseline="30000" dirty="0">
                <a:solidFill>
                  <a:srgbClr val="00B050"/>
                </a:solidFill>
                <a:latin typeface="Liberation Mono"/>
                <a:cs typeface="Arial" panose="020B0604020202020204" pitchFamily="34" charset="0"/>
              </a:rPr>
              <a:t>nd</a:t>
            </a:r>
            <a:r>
              <a:rPr lang="en-IN" dirty="0">
                <a:solidFill>
                  <a:srgbClr val="00B050"/>
                </a:solidFill>
                <a:latin typeface="Liberation Mono"/>
                <a:cs typeface="Arial" panose="020B0604020202020204" pitchFamily="34" charset="0"/>
              </a:rPr>
              <a:t> highest salary jobwise.</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IN" sz="2400" b="1" i="1" dirty="0">
                <a:solidFill>
                  <a:srgbClr val="C00000"/>
                </a:solidFill>
                <a:latin typeface="Liberation Mono"/>
                <a:cs typeface="Arial" panose="020B0604020202020204" pitchFamily="34" charset="0"/>
              </a:rPr>
              <a:t>Intersect</a:t>
            </a:r>
            <a:r>
              <a:rPr lang="en-IN" sz="2400" dirty="0">
                <a:solidFill>
                  <a:srgbClr val="C00000"/>
                </a:solidFill>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latin typeface="Liberation Mono"/>
                <a:cs typeface="Arial" panose="020B0604020202020204" pitchFamily="34" charset="0"/>
              </a:rPr>
              <a:t>); </a:t>
            </a:r>
            <a:r>
              <a:rPr lang="en-IN" sz="2400" dirty="0">
                <a:solidFill>
                  <a:srgbClr val="C00000"/>
                </a:solidFill>
                <a:latin typeface="Liberation Mono"/>
                <a:cs typeface="Arial" panose="020B0604020202020204" pitchFamily="34" charset="0"/>
              </a:rPr>
              <a:t>(</a:t>
            </a:r>
            <a:r>
              <a:rPr lang="en-US" sz="2400" b="1" i="1" dirty="0">
                <a:solidFill>
                  <a:srgbClr val="C00000"/>
                </a:solidFill>
                <a:latin typeface="Liberation Mono"/>
                <a:cs typeface="Arial" panose="020B0604020202020204" pitchFamily="34" charset="0"/>
              </a:rPr>
              <a:t>except /minus</a:t>
            </a:r>
            <a:r>
              <a:rPr lang="en-IN" sz="2400" dirty="0">
                <a:solidFill>
                  <a:srgbClr val="C00000"/>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634750841"/>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191344" y="1535301"/>
            <a:ext cx="5400600"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191345" y="792597"/>
            <a:ext cx="2172150"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6029777"/>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892552"/>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3200" dirty="0">
                <a:solidFill>
                  <a:srgbClr val="FF0000"/>
                </a:solidFill>
                <a:latin typeface="Palatino Linotype" panose="02040502050505030304" pitchFamily="18" charset="0"/>
              </a:rPr>
              <a:t>×</a:t>
            </a:r>
            <a:r>
              <a:rPr lang="en-IN" sz="2000" dirty="0">
                <a:latin typeface="Palatino Linotype" panose="02040502050505030304" pitchFamily="18" charset="0"/>
              </a:rPr>
              <a:t> 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n + m attributes Q(A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 </a:t>
            </a:r>
            <a:r>
              <a:rPr lang="en-IN" sz="2000" dirty="0">
                <a:latin typeface="Palatino Linotype" panose="02040502050505030304" pitchFamily="18" charset="0"/>
              </a:rPr>
              <a:t>, 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in that order.</a:t>
            </a:r>
          </a:p>
        </p:txBody>
      </p:sp>
      <p:sp>
        <p:nvSpPr>
          <p:cNvPr id="7" name="TextBox 6">
            <a:extLst>
              <a:ext uri="{FF2B5EF4-FFF2-40B4-BE49-F238E27FC236}">
                <a16:creationId xmlns:a16="http://schemas.microsoft.com/office/drawing/2014/main" id="{F0609B3E-D4ED-B65F-6055-18951069F973}"/>
              </a:ext>
            </a:extLst>
          </p:cNvPr>
          <p:cNvSpPr txBox="1"/>
          <p:nvPr/>
        </p:nvSpPr>
        <p:spPr>
          <a:xfrm>
            <a:off x="9264352" y="2527012"/>
            <a:ext cx="1998168"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grpSp>
        <p:nvGrpSpPr>
          <p:cNvPr id="25" name="Group 24">
            <a:extLst>
              <a:ext uri="{FF2B5EF4-FFF2-40B4-BE49-F238E27FC236}">
                <a16:creationId xmlns:a16="http://schemas.microsoft.com/office/drawing/2014/main" id="{3C32DF45-E85C-609E-FB2D-88A2D295FA79}"/>
              </a:ext>
            </a:extLst>
          </p:cNvPr>
          <p:cNvGrpSpPr/>
          <p:nvPr/>
        </p:nvGrpSpPr>
        <p:grpSpPr>
          <a:xfrm>
            <a:off x="9943061" y="2708920"/>
            <a:ext cx="257396" cy="318229"/>
            <a:chOff x="11424592" y="3212976"/>
            <a:chExt cx="72008" cy="144016"/>
          </a:xfrm>
        </p:grpSpPr>
        <p:cxnSp>
          <p:nvCxnSpPr>
            <p:cNvPr id="19" name="Straight Connector 18">
              <a:extLst>
                <a:ext uri="{FF2B5EF4-FFF2-40B4-BE49-F238E27FC236}">
                  <a16:creationId xmlns:a16="http://schemas.microsoft.com/office/drawing/2014/main" id="{BC0032C5-938C-DDCF-A7FF-7A7978336DA2}"/>
                </a:ext>
              </a:extLst>
            </p:cNvPr>
            <p:cNvCxnSpPr>
              <a:cxnSpLocks/>
            </p:cNvCxnSpPr>
            <p:nvPr/>
          </p:nvCxnSpPr>
          <p:spPr>
            <a:xfrm flipH="1">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EF488-A27B-CE58-42C4-26203635ABBC}"/>
                </a:ext>
              </a:extLst>
            </p:cNvPr>
            <p:cNvCxnSpPr>
              <a:cxnSpLocks/>
            </p:cNvCxnSpPr>
            <p:nvPr/>
          </p:nvCxnSpPr>
          <p:spPr>
            <a:xfrm>
              <a:off x="11424592" y="3212976"/>
              <a:ext cx="72008"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a:t>
              </a:r>
              <a:r>
                <a:rPr lang="en-US" sz="2400" dirty="0">
                  <a:solidFill>
                    <a:srgbClr val="FF0000"/>
                  </a:solidFill>
                  <a:latin typeface="Liberation Mono"/>
                </a:rPr>
                <a:t>x</a:t>
              </a:r>
              <a:r>
                <a:rPr lang="en-US" sz="2400" dirty="0">
                  <a:solidFill>
                    <a:srgbClr val="006C86"/>
                  </a:solidFill>
                  <a:latin typeface="Liberation Mono"/>
                </a:rPr>
                <a:t>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15" name="Rectangle 14">
            <a:extLst>
              <a:ext uri="{FF2B5EF4-FFF2-40B4-BE49-F238E27FC236}">
                <a16:creationId xmlns:a16="http://schemas.microsoft.com/office/drawing/2014/main" id="{B0103018-B379-CFFA-2A6A-DC90748D093A}"/>
              </a:ext>
            </a:extLst>
          </p:cNvPr>
          <p:cNvSpPr/>
          <p:nvPr/>
        </p:nvSpPr>
        <p:spPr>
          <a:xfrm>
            <a:off x="407368" y="15167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309994823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5" name="Rectangle 4">
            <a:extLst>
              <a:ext uri="{FF2B5EF4-FFF2-40B4-BE49-F238E27FC236}">
                <a16:creationId xmlns:a16="http://schemas.microsoft.com/office/drawing/2014/main" id="{D5606695-0511-64FF-2D96-DDA3C5A6ABDF}"/>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30868930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5" name="Rectangle 4">
            <a:extLst>
              <a:ext uri="{FF2B5EF4-FFF2-40B4-BE49-F238E27FC236}">
                <a16:creationId xmlns:a16="http://schemas.microsoft.com/office/drawing/2014/main" id="{4D51F3DB-9A43-8A12-B091-CF9250C3A11A}"/>
              </a:ext>
            </a:extLst>
          </p:cNvPr>
          <p:cNvSpPr/>
          <p:nvPr/>
        </p:nvSpPr>
        <p:spPr>
          <a:xfrm>
            <a:off x="407368" y="548680"/>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19475683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 example</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66529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spTree>
    <p:extLst>
      <p:ext uri="{BB962C8B-B14F-4D97-AF65-F5344CB8AC3E}">
        <p14:creationId xmlns:p14="http://schemas.microsoft.com/office/powerpoint/2010/main" val="35150338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1077218"/>
            <a:chOff x="407368" y="5169966"/>
            <a:chExt cx="11305256" cy="1077218"/>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1077218"/>
            </a:xfrm>
            <a:prstGeom prst="rect">
              <a:avLst/>
            </a:prstGeom>
            <a:noFill/>
          </p:spPr>
          <p:txBody>
            <a:bodyPr wrap="square">
              <a:spAutoFit/>
            </a:bodyPr>
            <a:lstStyle/>
            <a:p>
              <a:r>
                <a:rPr lang="en-IN" sz="2000" dirty="0">
                  <a:latin typeface="Palatino Linotype" panose="02040502050505030304" pitchFamily="18" charset="0"/>
                </a:rPr>
                <a:t>The result of R(A</a:t>
              </a:r>
              <a:r>
                <a:rPr lang="en-IN" sz="2000" baseline="-25000" dirty="0">
                  <a:latin typeface="Palatino Linotype" panose="02040502050505030304" pitchFamily="18" charset="0"/>
                </a:rPr>
                <a:t>1</a:t>
              </a:r>
              <a:r>
                <a:rPr lang="en-IN" sz="2000" dirty="0">
                  <a:latin typeface="Palatino Linotype" panose="02040502050505030304" pitchFamily="18" charset="0"/>
                </a:rPr>
                <a:t>, A</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A</a:t>
              </a:r>
              <a:r>
                <a:rPr lang="en-IN" sz="2000" baseline="-25000" dirty="0">
                  <a:latin typeface="Palatino Linotype" panose="02040502050505030304" pitchFamily="18" charset="0"/>
                </a:rPr>
                <a:t>n</a:t>
              </a:r>
              <a:r>
                <a:rPr lang="en-IN" sz="2000" dirty="0">
                  <a:latin typeface="Palatino Linotype" panose="02040502050505030304" pitchFamily="18" charset="0"/>
                </a:rPr>
                <a:t>)    </a:t>
              </a:r>
              <a:r>
                <a:rPr lang="en-IN" sz="2400" dirty="0">
                  <a:latin typeface="Palatino Linotype" panose="02040502050505030304" pitchFamily="18" charset="0"/>
                </a:rPr>
                <a:t>    </a:t>
              </a:r>
              <a:r>
                <a:rPr lang="en-IN" sz="2000" dirty="0">
                  <a:latin typeface="Palatino Linotype" panose="02040502050505030304" pitchFamily="18" charset="0"/>
                </a:rPr>
                <a:t>  </a:t>
              </a:r>
              <a:r>
                <a:rPr lang="en-IN" sz="2000" baseline="-25000" dirty="0">
                  <a:latin typeface="Palatino Linotype" panose="02040502050505030304" pitchFamily="18" charset="0"/>
                </a:rPr>
                <a:t>&lt;join condition&gt; </a:t>
              </a:r>
              <a:r>
                <a:rPr lang="en-IN" sz="2000" dirty="0">
                  <a:latin typeface="Palatino Linotype" panose="02040502050505030304" pitchFamily="18" charset="0"/>
                </a:rPr>
                <a:t>S(B</a:t>
              </a:r>
              <a:r>
                <a:rPr lang="en-IN" sz="2000" baseline="-25000" dirty="0">
                  <a:latin typeface="Palatino Linotype" panose="02040502050505030304" pitchFamily="18" charset="0"/>
                </a:rPr>
                <a:t>1</a:t>
              </a:r>
              <a:r>
                <a:rPr lang="en-IN" sz="2000" dirty="0">
                  <a:latin typeface="Palatino Linotype" panose="02040502050505030304" pitchFamily="18" charset="0"/>
                </a:rPr>
                <a:t>, B</a:t>
              </a:r>
              <a:r>
                <a:rPr lang="en-IN" sz="2000" baseline="-25000" dirty="0">
                  <a:latin typeface="Palatino Linotype" panose="02040502050505030304" pitchFamily="18" charset="0"/>
                </a:rPr>
                <a:t>2</a:t>
              </a:r>
              <a:r>
                <a:rPr lang="en-IN" sz="2000" dirty="0">
                  <a:latin typeface="Palatino Linotype" panose="02040502050505030304" pitchFamily="18" charset="0"/>
                </a:rPr>
                <a:t>, </a:t>
              </a:r>
              <a:r>
                <a:rPr lang="en-US" sz="2000" dirty="0">
                  <a:solidFill>
                    <a:schemeClr val="bg1">
                      <a:lumMod val="50000"/>
                    </a:schemeClr>
                  </a:solidFill>
                  <a:latin typeface="Palatino Linotype" panose="02040502050505030304" pitchFamily="18" charset="0"/>
                </a:rPr>
                <a:t>. . .</a:t>
              </a:r>
              <a:r>
                <a:rPr lang="en-IN" sz="2000" dirty="0">
                  <a:latin typeface="Palatino Linotype" panose="02040502050505030304" pitchFamily="18" charset="0"/>
                </a:rPr>
                <a:t> , B</a:t>
              </a:r>
              <a:r>
                <a:rPr lang="en-IN" sz="2000" baseline="-25000" dirty="0">
                  <a:latin typeface="Palatino Linotype" panose="02040502050505030304" pitchFamily="18" charset="0"/>
                </a:rPr>
                <a:t>m</a:t>
              </a:r>
              <a:r>
                <a:rPr lang="en-IN" sz="2000" dirty="0">
                  <a:latin typeface="Palatino Linotype" panose="02040502050505030304" pitchFamily="18" charset="0"/>
                </a:rPr>
                <a:t>) is a relation Q with degree </a:t>
              </a:r>
              <a:r>
                <a:rPr lang="en-IN" sz="2000" b="1" dirty="0">
                  <a:latin typeface="Palatino Linotype" panose="02040502050505030304" pitchFamily="18" charset="0"/>
                </a:rPr>
                <a:t>n + m </a:t>
              </a:r>
              <a:r>
                <a:rPr lang="en-IN" sz="2000" dirty="0">
                  <a:latin typeface="Palatino Linotype" panose="02040502050505030304" pitchFamily="18" charset="0"/>
                </a:rPr>
                <a:t>attributes </a:t>
              </a:r>
              <a:r>
                <a:rPr lang="en-IN" sz="2000" b="1" dirty="0">
                  <a:latin typeface="Palatino Linotype" panose="02040502050505030304" pitchFamily="18" charset="0"/>
                </a:rPr>
                <a:t>Q(A</a:t>
              </a:r>
              <a:r>
                <a:rPr lang="en-IN" sz="2000" b="1" baseline="-25000" dirty="0">
                  <a:latin typeface="Palatino Linotype" panose="02040502050505030304" pitchFamily="18" charset="0"/>
                </a:rPr>
                <a:t>1</a:t>
              </a:r>
              <a:r>
                <a:rPr lang="en-IN" sz="2000" b="1" dirty="0">
                  <a:latin typeface="Palatino Linotype" panose="02040502050505030304" pitchFamily="18" charset="0"/>
                </a:rPr>
                <a:t>, A</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A</a:t>
              </a:r>
              <a:r>
                <a:rPr lang="en-IN" sz="2000" b="1" baseline="-25000" dirty="0">
                  <a:latin typeface="Palatino Linotype" panose="02040502050505030304" pitchFamily="18" charset="0"/>
                </a:rPr>
                <a:t>n </a:t>
              </a:r>
              <a:r>
                <a:rPr lang="en-IN" sz="2000" b="1" dirty="0">
                  <a:latin typeface="Palatino Linotype" panose="02040502050505030304" pitchFamily="18" charset="0"/>
                </a:rPr>
                <a:t>, B</a:t>
              </a:r>
              <a:r>
                <a:rPr lang="en-IN" sz="2000" b="1" baseline="-25000" dirty="0">
                  <a:latin typeface="Palatino Linotype" panose="02040502050505030304" pitchFamily="18" charset="0"/>
                </a:rPr>
                <a:t>1</a:t>
              </a:r>
              <a:r>
                <a:rPr lang="en-IN" sz="2000" b="1" dirty="0">
                  <a:latin typeface="Palatino Linotype" panose="02040502050505030304" pitchFamily="18" charset="0"/>
                </a:rPr>
                <a:t>, B</a:t>
              </a:r>
              <a:r>
                <a:rPr lang="en-IN" sz="2000" b="1" baseline="-25000" dirty="0">
                  <a:latin typeface="Palatino Linotype" panose="02040502050505030304" pitchFamily="18" charset="0"/>
                </a:rPr>
                <a:t>2</a:t>
              </a:r>
              <a:r>
                <a:rPr lang="en-IN" sz="2000" b="1" dirty="0">
                  <a:latin typeface="Palatino Linotype" panose="02040502050505030304" pitchFamily="18" charset="0"/>
                </a:rPr>
                <a:t>, </a:t>
              </a:r>
              <a:r>
                <a:rPr lang="en-US" sz="2000" b="1" dirty="0">
                  <a:solidFill>
                    <a:schemeClr val="bg1">
                      <a:lumMod val="50000"/>
                    </a:schemeClr>
                  </a:solidFill>
                  <a:latin typeface="Palatino Linotype" panose="02040502050505030304" pitchFamily="18" charset="0"/>
                </a:rPr>
                <a:t>. . .</a:t>
              </a:r>
              <a:r>
                <a:rPr lang="en-IN" sz="2000" b="1" dirty="0">
                  <a:latin typeface="Palatino Linotype" panose="02040502050505030304" pitchFamily="18" charset="0"/>
                </a:rPr>
                <a:t> , B</a:t>
              </a:r>
              <a:r>
                <a:rPr lang="en-IN" sz="2000" b="1" baseline="-25000" dirty="0">
                  <a:latin typeface="Palatino Linotype" panose="02040502050505030304" pitchFamily="18" charset="0"/>
                </a:rPr>
                <a:t>m</a:t>
              </a:r>
              <a:r>
                <a:rPr lang="en-IN" sz="2000" b="1" dirty="0">
                  <a:latin typeface="Palatino Linotype" panose="02040502050505030304" pitchFamily="18" charset="0"/>
                </a:rPr>
                <a:t>), in that order</a:t>
              </a:r>
              <a:r>
                <a:rPr lang="en-IN" sz="2000" dirty="0">
                  <a:latin typeface="Palatino Linotype" panose="02040502050505030304" pitchFamily="18" charset="0"/>
                </a:rPr>
                <a:t>. </a:t>
              </a:r>
              <a:r>
                <a:rPr lang="en-US" sz="2000" dirty="0">
                  <a:latin typeface="Palatino Linotype" panose="02040502050505030304" pitchFamily="18" charset="0"/>
                </a:rPr>
                <a:t>Q has one tuple for each combination of tuples—one from R and one from S—whenever the combination satisfies the join condition.</a:t>
              </a:r>
              <a:endParaRPr lang="en-IN" sz="2000"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4122167" y="5258816"/>
              <a:ext cx="275259" cy="360042"/>
            </a:xfrm>
            <a:prstGeom prst="flowChartCollat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latin typeface="Palatino Linotype" panose="02040502050505030304" pitchFamily="18" charset="0"/>
                <a:cs typeface="Arial" panose="020B0604020202020204" pitchFamily="34" charset="0"/>
              </a:endParaRPr>
            </a:p>
          </p:txBody>
        </p:sp>
      </p:grpSp>
      <p:grpSp>
        <p:nvGrpSpPr>
          <p:cNvPr id="7" name="Group 6">
            <a:extLst>
              <a:ext uri="{FF2B5EF4-FFF2-40B4-BE49-F238E27FC236}">
                <a16:creationId xmlns:a16="http://schemas.microsoft.com/office/drawing/2014/main" id="{427B9BA4-CE4B-12DC-FCDA-9D2301650BB2}"/>
              </a:ext>
            </a:extLst>
          </p:cNvPr>
          <p:cNvGrpSpPr/>
          <p:nvPr/>
        </p:nvGrpSpPr>
        <p:grpSpPr>
          <a:xfrm>
            <a:off x="6960096" y="2279262"/>
            <a:ext cx="1998000" cy="584775"/>
            <a:chOff x="8346304" y="1937628"/>
            <a:chExt cx="2016224" cy="584775"/>
          </a:xfrm>
        </p:grpSpPr>
        <p:sp>
          <p:nvSpPr>
            <p:cNvPr id="8" name="TextBox 7">
              <a:extLst>
                <a:ext uri="{FF2B5EF4-FFF2-40B4-BE49-F238E27FC236}">
                  <a16:creationId xmlns:a16="http://schemas.microsoft.com/office/drawing/2014/main" id="{968565B8-E4DD-EBD0-7336-3D719CD4A700}"/>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10" name="Flowchart: Collate 9">
              <a:extLst>
                <a:ext uri="{FF2B5EF4-FFF2-40B4-BE49-F238E27FC236}">
                  <a16:creationId xmlns:a16="http://schemas.microsoft.com/office/drawing/2014/main" id="{42BEA890-59B3-8D05-9B7A-9317E037D2E5}"/>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30172672"/>
              </p:ext>
            </p:extLst>
          </p:nvPr>
        </p:nvGraphicFramePr>
        <p:xfrm>
          <a:off x="1343472" y="2593712"/>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3318664650"/>
              </p:ext>
            </p:extLst>
          </p:nvPr>
        </p:nvGraphicFramePr>
        <p:xfrm>
          <a:off x="7804736" y="2593712"/>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1861626851"/>
              </p:ext>
            </p:extLst>
          </p:nvPr>
        </p:nvGraphicFramePr>
        <p:xfrm>
          <a:off x="1348408" y="4688161"/>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pic>
        <p:nvPicPr>
          <p:cNvPr id="11" name="Picture 10">
            <a:extLst>
              <a:ext uri="{FF2B5EF4-FFF2-40B4-BE49-F238E27FC236}">
                <a16:creationId xmlns:a16="http://schemas.microsoft.com/office/drawing/2014/main" id="{323A9E81-3A41-79EA-FB03-4BDCC753C0C2}"/>
              </a:ext>
            </a:extLst>
          </p:cNvPr>
          <p:cNvPicPr>
            <a:picLocks noChangeAspect="1"/>
          </p:cNvPicPr>
          <p:nvPr/>
        </p:nvPicPr>
        <p:blipFill>
          <a:blip r:embed="rId2" cstate="print"/>
          <a:stretch>
            <a:fillRect/>
          </a:stretch>
        </p:blipFill>
        <p:spPr>
          <a:xfrm>
            <a:off x="1524000" y="188640"/>
            <a:ext cx="9144000" cy="1981200"/>
          </a:xfrm>
          <a:prstGeom prst="rect">
            <a:avLst/>
          </a:prstGeom>
        </p:spPr>
      </p:pic>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2.59259E-6 L -0.25 -2.59259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BAF8-69BA-C29D-BC59-124614D312E3}"/>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F005B9-48C9-4951-E4F4-459530254E36}"/>
              </a:ext>
            </a:extLst>
          </p:cNvPr>
          <p:cNvGraphicFramePr>
            <a:graphicFrameLocks noGrp="1"/>
          </p:cNvGraphicFramePr>
          <p:nvPr>
            <p:extLst>
              <p:ext uri="{D42A27DB-BD31-4B8C-83A1-F6EECF244321}">
                <p14:modId xmlns:p14="http://schemas.microsoft.com/office/powerpoint/2010/main" val="3161490612"/>
              </p:ext>
            </p:extLst>
          </p:nvPr>
        </p:nvGraphicFramePr>
        <p:xfrm>
          <a:off x="407368" y="1491992"/>
          <a:ext cx="3096344" cy="185420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r>
                        <a:rPr lang="en-IN" dirty="0">
                          <a:latin typeface="Arial" panose="020B0604020202020204" pitchFamily="34" charset="0"/>
                          <a:cs typeface="Arial" panose="020B0604020202020204" pitchFamily="34" charset="0"/>
                        </a:rPr>
                        <a:t>Jam</a:t>
                      </a:r>
                    </a:p>
                  </a:txBody>
                  <a:tcPr/>
                </a:tc>
                <a:extLst>
                  <a:ext uri="{0D108BD9-81ED-4DB2-BD59-A6C34878D82A}">
                    <a16:rowId xmlns:a16="http://schemas.microsoft.com/office/drawing/2014/main" val="621527498"/>
                  </a:ext>
                </a:extLst>
              </a:tr>
            </a:tbl>
          </a:graphicData>
        </a:graphic>
      </p:graphicFrame>
      <p:graphicFrame>
        <p:nvGraphicFramePr>
          <p:cNvPr id="3" name="Table 2">
            <a:extLst>
              <a:ext uri="{FF2B5EF4-FFF2-40B4-BE49-F238E27FC236}">
                <a16:creationId xmlns:a16="http://schemas.microsoft.com/office/drawing/2014/main" id="{8649FC41-506A-73B7-A59A-4765D5780E40}"/>
              </a:ext>
            </a:extLst>
          </p:cNvPr>
          <p:cNvGraphicFramePr>
            <a:graphicFrameLocks noGrp="1"/>
          </p:cNvGraphicFramePr>
          <p:nvPr>
            <p:extLst>
              <p:ext uri="{D42A27DB-BD31-4B8C-83A1-F6EECF244321}">
                <p14:modId xmlns:p14="http://schemas.microsoft.com/office/powerpoint/2010/main" val="3256390904"/>
              </p:ext>
            </p:extLst>
          </p:nvPr>
        </p:nvGraphicFramePr>
        <p:xfrm>
          <a:off x="3719736" y="1491992"/>
          <a:ext cx="2448272" cy="222504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440160">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graphicFrame>
        <p:nvGraphicFramePr>
          <p:cNvPr id="4" name="Table 3">
            <a:extLst>
              <a:ext uri="{FF2B5EF4-FFF2-40B4-BE49-F238E27FC236}">
                <a16:creationId xmlns:a16="http://schemas.microsoft.com/office/drawing/2014/main" id="{79A1D6B0-D2AD-F605-186F-7DCF36E0AE88}"/>
              </a:ext>
            </a:extLst>
          </p:cNvPr>
          <p:cNvGraphicFramePr>
            <a:graphicFrameLocks noGrp="1"/>
          </p:cNvGraphicFramePr>
          <p:nvPr>
            <p:extLst>
              <p:ext uri="{D42A27DB-BD31-4B8C-83A1-F6EECF244321}">
                <p14:modId xmlns:p14="http://schemas.microsoft.com/office/powerpoint/2010/main" val="1211080438"/>
              </p:ext>
            </p:extLst>
          </p:nvPr>
        </p:nvGraphicFramePr>
        <p:xfrm>
          <a:off x="7536160" y="1491992"/>
          <a:ext cx="4392488" cy="222504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1872208">
                  <a:extLst>
                    <a:ext uri="{9D8B030D-6E8A-4147-A177-3AD203B41FA5}">
                      <a16:colId xmlns:a16="http://schemas.microsoft.com/office/drawing/2014/main" val="790049539"/>
                    </a:ext>
                  </a:extLst>
                </a:gridCol>
                <a:gridCol w="1224136">
                  <a:extLst>
                    <a:ext uri="{9D8B030D-6E8A-4147-A177-3AD203B41FA5}">
                      <a16:colId xmlns:a16="http://schemas.microsoft.com/office/drawing/2014/main" val="3951504301"/>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productName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price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Bread</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45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Cheese</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175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Butter</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125</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a:t>
                      </a:r>
                    </a:p>
                  </a:txBody>
                  <a:tcPr/>
                </a:tc>
                <a:extLst>
                  <a:ext uri="{0D108BD9-81ED-4DB2-BD59-A6C34878D82A}">
                    <a16:rowId xmlns:a16="http://schemas.microsoft.com/office/drawing/2014/main" val="621527498"/>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NULL</a:t>
                      </a:r>
                    </a:p>
                  </a:txBody>
                  <a:tcPr/>
                </a:tc>
                <a:tc>
                  <a:txBody>
                    <a:bodyPr/>
                    <a:lstStyle/>
                    <a:p>
                      <a:r>
                        <a:rPr lang="en-IN" dirty="0">
                          <a:solidFill>
                            <a:srgbClr val="B212AA"/>
                          </a:solidFill>
                          <a:latin typeface="Arial" panose="020B0604020202020204" pitchFamily="34" charset="0"/>
                          <a:cs typeface="Arial" panose="020B0604020202020204" pitchFamily="34" charset="0"/>
                        </a:rPr>
                        <a:t>Jam</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140</a:t>
                      </a:r>
                    </a:p>
                  </a:txBody>
                  <a:tcPr/>
                </a:tc>
                <a:extLst>
                  <a:ext uri="{0D108BD9-81ED-4DB2-BD59-A6C34878D82A}">
                    <a16:rowId xmlns:a16="http://schemas.microsoft.com/office/drawing/2014/main" val="1098226817"/>
                  </a:ext>
                </a:extLst>
              </a:tr>
            </a:tbl>
          </a:graphicData>
        </a:graphic>
      </p:graphicFrame>
      <p:sp>
        <p:nvSpPr>
          <p:cNvPr id="12" name="TextBox 11">
            <a:extLst>
              <a:ext uri="{FF2B5EF4-FFF2-40B4-BE49-F238E27FC236}">
                <a16:creationId xmlns:a16="http://schemas.microsoft.com/office/drawing/2014/main" id="{21D1385D-49DE-1299-BB57-A8B15A08D0D3}"/>
              </a:ext>
            </a:extLst>
          </p:cNvPr>
          <p:cNvSpPr txBox="1"/>
          <p:nvPr/>
        </p:nvSpPr>
        <p:spPr>
          <a:xfrm>
            <a:off x="263352" y="4841425"/>
            <a:ext cx="11665296"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null1.id, null1.productName, null2.price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 </a:t>
            </a:r>
            <a:r>
              <a:rPr lang="en-IN" dirty="0">
                <a:latin typeface="Liberation Mono"/>
              </a:rPr>
              <a:t>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COALESCE</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COALESCE</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B6D305E2-8C76-4E16-64AA-4DDFA89D67B7}"/>
              </a:ext>
            </a:extLst>
          </p:cNvPr>
          <p:cNvSpPr txBox="1"/>
          <p:nvPr/>
        </p:nvSpPr>
        <p:spPr>
          <a:xfrm>
            <a:off x="6240016" y="257841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B93BD921-7540-C463-7310-14FED2E313D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97C4F250-A3CE-9700-5970-60B7CE90EE9A}"/>
              </a:ext>
            </a:extLst>
          </p:cNvPr>
          <p:cNvSpPr txBox="1"/>
          <p:nvPr/>
        </p:nvSpPr>
        <p:spPr>
          <a:xfrm>
            <a:off x="407368" y="1012666"/>
            <a:ext cx="1584176" cy="400110"/>
          </a:xfrm>
          <a:prstGeom prst="rect">
            <a:avLst/>
          </a:prstGeom>
          <a:noFill/>
        </p:spPr>
        <p:txBody>
          <a:bodyPr wrap="square">
            <a:spAutoFit/>
          </a:bodyPr>
          <a:lstStyle/>
          <a:p>
            <a:r>
              <a:rPr lang="en-IN" sz="2000" b="1" dirty="0">
                <a:latin typeface="Liberation Mono"/>
              </a:rPr>
              <a:t>Table:- null1</a:t>
            </a:r>
            <a:endParaRPr lang="en-IN" sz="2000" b="1" dirty="0"/>
          </a:p>
        </p:txBody>
      </p:sp>
      <p:sp>
        <p:nvSpPr>
          <p:cNvPr id="17" name="TextBox 16">
            <a:extLst>
              <a:ext uri="{FF2B5EF4-FFF2-40B4-BE49-F238E27FC236}">
                <a16:creationId xmlns:a16="http://schemas.microsoft.com/office/drawing/2014/main" id="{F87B5666-C53A-840B-D053-C7D18690CFBA}"/>
              </a:ext>
            </a:extLst>
          </p:cNvPr>
          <p:cNvSpPr txBox="1"/>
          <p:nvPr/>
        </p:nvSpPr>
        <p:spPr>
          <a:xfrm>
            <a:off x="7514058" y="10126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TextBox 4">
            <a:extLst>
              <a:ext uri="{FF2B5EF4-FFF2-40B4-BE49-F238E27FC236}">
                <a16:creationId xmlns:a16="http://schemas.microsoft.com/office/drawing/2014/main" id="{7CC37834-8315-F40B-8489-0B7C3793D954}"/>
              </a:ext>
            </a:extLst>
          </p:cNvPr>
          <p:cNvSpPr txBox="1"/>
          <p:nvPr/>
        </p:nvSpPr>
        <p:spPr>
          <a:xfrm>
            <a:off x="3791744" y="1012666"/>
            <a:ext cx="1584176" cy="400110"/>
          </a:xfrm>
          <a:prstGeom prst="rect">
            <a:avLst/>
          </a:prstGeom>
          <a:noFill/>
        </p:spPr>
        <p:txBody>
          <a:bodyPr wrap="square">
            <a:spAutoFit/>
          </a:bodyPr>
          <a:lstStyle/>
          <a:p>
            <a:r>
              <a:rPr lang="en-IN" sz="2000" b="1" dirty="0">
                <a:latin typeface="Liberation Mono"/>
              </a:rPr>
              <a:t>Table:- null2</a:t>
            </a:r>
            <a:endParaRPr lang="en-IN" sz="2000" b="1" dirty="0"/>
          </a:p>
        </p:txBody>
      </p:sp>
      <p:sp>
        <p:nvSpPr>
          <p:cNvPr id="9" name="TextBox 8">
            <a:extLst>
              <a:ext uri="{FF2B5EF4-FFF2-40B4-BE49-F238E27FC236}">
                <a16:creationId xmlns:a16="http://schemas.microsoft.com/office/drawing/2014/main" id="{D1870A4E-FFA3-8748-4C31-78B4A11185FA}"/>
              </a:ext>
            </a:extLst>
          </p:cNvPr>
          <p:cNvSpPr txBox="1"/>
          <p:nvPr/>
        </p:nvSpPr>
        <p:spPr>
          <a:xfrm>
            <a:off x="263352" y="6084004"/>
            <a:ext cx="1166529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null1, null2 </a:t>
            </a:r>
            <a:r>
              <a:rPr lang="en-IN" dirty="0">
                <a:solidFill>
                  <a:srgbClr val="0077AA"/>
                </a:solidFill>
                <a:latin typeface="Liberation Mono"/>
              </a:rPr>
              <a:t>WHERE</a:t>
            </a:r>
            <a:r>
              <a:rPr lang="en-IN" dirty="0">
                <a:latin typeface="Liberation Mono"/>
              </a:rPr>
              <a:t> null1.id </a:t>
            </a:r>
            <a:r>
              <a:rPr lang="en-IN" dirty="0">
                <a:solidFill>
                  <a:schemeClr val="accent5">
                    <a:lumMod val="75000"/>
                  </a:schemeClr>
                </a:solidFill>
                <a:latin typeface="Liberation Mono"/>
              </a:rPr>
              <a:t>=</a:t>
            </a:r>
            <a:r>
              <a:rPr lang="en-IN" dirty="0">
                <a:latin typeface="Liberation Mono"/>
              </a:rPr>
              <a:t> null2.id </a:t>
            </a:r>
            <a:r>
              <a:rPr lang="en-IN" dirty="0">
                <a:solidFill>
                  <a:schemeClr val="accent5">
                    <a:lumMod val="75000"/>
                  </a:schemeClr>
                </a:solidFill>
                <a:latin typeface="Liberation Mono"/>
                <a:cs typeface="Arial" panose="020B0604020202020204" pitchFamily="34" charset="0"/>
              </a:rPr>
              <a:t>OR</a:t>
            </a:r>
            <a:r>
              <a:rPr lang="en-IN" dirty="0">
                <a:latin typeface="Liberation Mono"/>
              </a:rPr>
              <a:t> </a:t>
            </a:r>
            <a:r>
              <a:rPr lang="en-IN" dirty="0">
                <a:solidFill>
                  <a:srgbClr val="DD4A68"/>
                </a:solidFill>
                <a:latin typeface="Liberation Mono"/>
              </a:rPr>
              <a:t>IFNULL</a:t>
            </a:r>
            <a:r>
              <a:rPr lang="en-IN" dirty="0">
                <a:latin typeface="Liberation Mono"/>
              </a:rPr>
              <a:t>(null1.id,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IFNULL</a:t>
            </a:r>
            <a:r>
              <a:rPr lang="en-IN" dirty="0">
                <a:latin typeface="Liberation Mono"/>
              </a:rPr>
              <a:t>(null2.id, </a:t>
            </a:r>
            <a:r>
              <a:rPr lang="en-IN" dirty="0">
                <a:solidFill>
                  <a:srgbClr val="990055"/>
                </a:solidFill>
                <a:latin typeface="Liberation Mono"/>
              </a:rPr>
              <a:t>-1</a:t>
            </a:r>
            <a:r>
              <a:rPr lang="en-IN" dirty="0">
                <a:latin typeface="Liberation Mono"/>
              </a:rPr>
              <a:t>);</a:t>
            </a:r>
          </a:p>
        </p:txBody>
      </p:sp>
      <p:sp>
        <p:nvSpPr>
          <p:cNvPr id="10" name="TextBox 9">
            <a:extLst>
              <a:ext uri="{FF2B5EF4-FFF2-40B4-BE49-F238E27FC236}">
                <a16:creationId xmlns:a16="http://schemas.microsoft.com/office/drawing/2014/main" id="{6B77BBFE-EABD-254B-24AF-6EB6760CD588}"/>
              </a:ext>
            </a:extLst>
          </p:cNvPr>
          <p:cNvSpPr txBox="1"/>
          <p:nvPr/>
        </p:nvSpPr>
        <p:spPr>
          <a:xfrm>
            <a:off x="407367" y="5661248"/>
            <a:ext cx="936105" cy="400110"/>
          </a:xfrm>
          <a:prstGeom prst="rect">
            <a:avLst/>
          </a:prstGeom>
          <a:noFill/>
        </p:spPr>
        <p:txBody>
          <a:bodyPr wrap="square">
            <a:spAutoFit/>
          </a:bodyPr>
          <a:lstStyle/>
          <a:p>
            <a:r>
              <a:rPr lang="en-IN" sz="2000" b="1" dirty="0">
                <a:latin typeface="Liberation Mono"/>
              </a:rPr>
              <a:t>Type 2</a:t>
            </a:r>
            <a:endParaRPr lang="en-IN" sz="2000" b="1" dirty="0"/>
          </a:p>
        </p:txBody>
      </p:sp>
      <p:sp>
        <p:nvSpPr>
          <p:cNvPr id="11" name="TextBox 10">
            <a:extLst>
              <a:ext uri="{FF2B5EF4-FFF2-40B4-BE49-F238E27FC236}">
                <a16:creationId xmlns:a16="http://schemas.microsoft.com/office/drawing/2014/main" id="{C6B99846-811C-B4E3-17AB-1834BAAFF009}"/>
              </a:ext>
            </a:extLst>
          </p:cNvPr>
          <p:cNvSpPr txBox="1"/>
          <p:nvPr/>
        </p:nvSpPr>
        <p:spPr>
          <a:xfrm>
            <a:off x="407367" y="4093196"/>
            <a:ext cx="936105" cy="400110"/>
          </a:xfrm>
          <a:prstGeom prst="rect">
            <a:avLst/>
          </a:prstGeom>
          <a:noFill/>
        </p:spPr>
        <p:txBody>
          <a:bodyPr wrap="square">
            <a:spAutoFit/>
          </a:bodyPr>
          <a:lstStyle/>
          <a:p>
            <a:r>
              <a:rPr lang="en-IN" sz="2000" b="1" dirty="0">
                <a:latin typeface="Liberation Mono"/>
              </a:rPr>
              <a:t>Type 1</a:t>
            </a:r>
            <a:endParaRPr lang="en-IN" sz="2000" b="1" dirty="0"/>
          </a:p>
        </p:txBody>
      </p:sp>
      <p:sp>
        <p:nvSpPr>
          <p:cNvPr id="8" name="TextBox 7">
            <a:extLst>
              <a:ext uri="{FF2B5EF4-FFF2-40B4-BE49-F238E27FC236}">
                <a16:creationId xmlns:a16="http://schemas.microsoft.com/office/drawing/2014/main" id="{5855E9B3-EE49-22F2-11DE-599E39168CC9}"/>
              </a:ext>
            </a:extLst>
          </p:cNvPr>
          <p:cNvSpPr txBox="1"/>
          <p:nvPr/>
        </p:nvSpPr>
        <p:spPr>
          <a:xfrm>
            <a:off x="6816082" y="519063"/>
            <a:ext cx="3871312"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Include null ID values in j join</a:t>
            </a:r>
            <a:endParaRPr lang="en-IN" sz="2200" dirty="0">
              <a:solidFill>
                <a:srgbClr val="C0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FB5A31-C41B-8329-8108-EF70A3ACCD9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44624"/>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149080"/>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548680"/>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(`firstName` + `middleName` + `lastName`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(`countryCode` + `cityCode` + `phoneNumber`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Date</a:t>
            </a:r>
            <a:r>
              <a:rPr lang="en-IN" dirty="0">
                <a:latin typeface="Palatino Linotype" panose="02040502050505030304" pitchFamily="18" charset="0"/>
              </a:rPr>
              <a:t> attribute:  (`Day` + `Month` + `Year`)</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productDimensions</a:t>
            </a:r>
            <a:r>
              <a:rPr lang="en-IN" dirty="0">
                <a:latin typeface="Palatino Linotype" panose="02040502050505030304" pitchFamily="18" charset="0"/>
              </a:rPr>
              <a:t> attribute: (`Length` + `Width` + `Height`)</a:t>
            </a:r>
          </a:p>
          <a:p>
            <a:pPr marL="285750" indent="-285750">
              <a:buFont typeface="Arial" panose="020B0604020202020204" pitchFamily="34" charset="0"/>
              <a:buChar char="•"/>
            </a:pPr>
            <a:endParaRPr lang="en-IN" sz="400" b="1" i="1"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carRegistration</a:t>
            </a:r>
            <a:r>
              <a:rPr lang="en-IN" dirty="0">
                <a:latin typeface="Palatino Linotype" panose="02040502050505030304" pitchFamily="18" charset="0"/>
              </a:rPr>
              <a:t> attribute: (`State_Code` + `Series` + `Number`)</a:t>
            </a:r>
          </a:p>
        </p:txBody>
      </p:sp>
      <p:sp>
        <p:nvSpPr>
          <p:cNvPr id="7" name="Rectangle 6"/>
          <p:cNvSpPr/>
          <p:nvPr/>
        </p:nvSpPr>
        <p:spPr>
          <a:xfrm>
            <a:off x="479376" y="4653136"/>
            <a:ext cx="9883824" cy="212365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endParaRPr lang="en-IN" sz="400" b="1" dirty="0">
              <a:solidFill>
                <a:schemeClr val="accent6">
                  <a:lumMod val="50000"/>
                </a:schemeClr>
              </a:solidFill>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buFont typeface="Arial" panose="020B0604020202020204" pitchFamily="34" charset="0"/>
              <a:buChar char="•"/>
            </a:pPr>
            <a:endParaRPr lang="en-IN" sz="400" dirty="0">
              <a:latin typeface="Palatino Linotype" panose="02040502050505030304" pitchFamily="18" charset="0"/>
            </a:endParaRPr>
          </a:p>
          <a:p>
            <a:pPr marL="285750" indent="-285750">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Skills</a:t>
            </a:r>
            <a:r>
              <a:rPr lang="en-IN" dirty="0">
                <a:latin typeface="Palatino Linotype" panose="02040502050505030304" pitchFamily="18" charset="0"/>
              </a:rPr>
              <a:t> attribute: [ MySQL, Oracle, Redis, MongoDB, Java,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636913"/>
            <a:ext cx="5832648" cy="1368151"/>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3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2D8D-7FA0-0F76-98C5-5B52B0F8113D}"/>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E6EAE64-8525-9855-8D3F-40700D3EB3DD}"/>
              </a:ext>
            </a:extLst>
          </p:cNvPr>
          <p:cNvGraphicFramePr>
            <a:graphicFrameLocks noGrp="1"/>
          </p:cNvGraphicFramePr>
          <p:nvPr>
            <p:extLst>
              <p:ext uri="{D42A27DB-BD31-4B8C-83A1-F6EECF244321}">
                <p14:modId xmlns:p14="http://schemas.microsoft.com/office/powerpoint/2010/main" val="3421595449"/>
              </p:ext>
            </p:extLst>
          </p:nvPr>
        </p:nvGraphicFramePr>
        <p:xfrm>
          <a:off x="407368" y="595958"/>
          <a:ext cx="3096344" cy="4079240"/>
        </p:xfrm>
        <a:graphic>
          <a:graphicData uri="http://schemas.openxmlformats.org/drawingml/2006/table">
            <a:tbl>
              <a:tblPr firstRow="1" bandRow="1">
                <a:tableStyleId>{5940675A-B579-460E-94D1-54222C63F5DA}</a:tableStyleId>
              </a:tblPr>
              <a:tblGrid>
                <a:gridCol w="1112067">
                  <a:extLst>
                    <a:ext uri="{9D8B030D-6E8A-4147-A177-3AD203B41FA5}">
                      <a16:colId xmlns:a16="http://schemas.microsoft.com/office/drawing/2014/main" val="928063234"/>
                    </a:ext>
                  </a:extLst>
                </a:gridCol>
                <a:gridCol w="1984277">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subjects</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Science</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History</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Physics</a:t>
                      </a:r>
                    </a:p>
                  </a:txBody>
                  <a:tcPr/>
                </a:tc>
                <a:extLst>
                  <a:ext uri="{0D108BD9-81ED-4DB2-BD59-A6C34878D82A}">
                    <a16:rowId xmlns:a16="http://schemas.microsoft.com/office/drawing/2014/main" val="3216773652"/>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Maths</a:t>
                      </a:r>
                    </a:p>
                  </a:txBody>
                  <a:tcPr/>
                </a:tc>
                <a:extLst>
                  <a:ext uri="{0D108BD9-81ED-4DB2-BD59-A6C34878D82A}">
                    <a16:rowId xmlns:a16="http://schemas.microsoft.com/office/drawing/2014/main" val="2486447548"/>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Biology</a:t>
                      </a:r>
                    </a:p>
                  </a:txBody>
                  <a:tcPr/>
                </a:tc>
                <a:extLst>
                  <a:ext uri="{0D108BD9-81ED-4DB2-BD59-A6C34878D82A}">
                    <a16:rowId xmlns:a16="http://schemas.microsoft.com/office/drawing/2014/main" val="775761126"/>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Social</a:t>
                      </a:r>
                    </a:p>
                  </a:txBody>
                  <a:tcPr/>
                </a:tc>
                <a:extLst>
                  <a:ext uri="{0D108BD9-81ED-4DB2-BD59-A6C34878D82A}">
                    <a16:rowId xmlns:a16="http://schemas.microsoft.com/office/drawing/2014/main" val="91026559"/>
                  </a:ext>
                </a:extLst>
              </a:tr>
              <a:tr h="370840">
                <a:tc>
                  <a:txBody>
                    <a:bodyPr/>
                    <a:lstStyle/>
                    <a:p>
                      <a:pPr algn="ctr"/>
                      <a:r>
                        <a:rPr lang="en-IN" dirty="0">
                          <a:latin typeface="Arial" panose="020B0604020202020204" pitchFamily="34" charset="0"/>
                          <a:cs typeface="Arial" panose="020B0604020202020204" pitchFamily="34" charset="0"/>
                        </a:rPr>
                        <a:t>A</a:t>
                      </a:r>
                    </a:p>
                  </a:txBody>
                  <a:tcPr/>
                </a:tc>
                <a:tc>
                  <a:txBody>
                    <a:bodyPr/>
                    <a:lstStyle/>
                    <a:p>
                      <a:r>
                        <a:rPr lang="en-IN" dirty="0">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2931577355"/>
                  </a:ext>
                </a:extLst>
              </a:tr>
              <a:tr h="370840">
                <a:tc>
                  <a:txBody>
                    <a:bodyPr/>
                    <a:lstStyle/>
                    <a:p>
                      <a:pPr algn="ctr"/>
                      <a:r>
                        <a:rPr lang="en-IN" dirty="0">
                          <a:latin typeface="Arial" panose="020B0604020202020204" pitchFamily="34" charset="0"/>
                          <a:cs typeface="Arial" panose="020B0604020202020204" pitchFamily="34" charset="0"/>
                        </a:rPr>
                        <a:t>B</a:t>
                      </a:r>
                    </a:p>
                  </a:txBody>
                  <a:tcPr/>
                </a:tc>
                <a:tc>
                  <a:txBody>
                    <a:bodyPr/>
                    <a:lstStyle/>
                    <a:p>
                      <a:r>
                        <a:rPr lang="en-IN" dirty="0">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03216934"/>
                  </a:ext>
                </a:extLst>
              </a:tr>
            </a:tbl>
          </a:graphicData>
        </a:graphic>
      </p:graphicFrame>
      <p:graphicFrame>
        <p:nvGraphicFramePr>
          <p:cNvPr id="4" name="Table 3">
            <a:extLst>
              <a:ext uri="{FF2B5EF4-FFF2-40B4-BE49-F238E27FC236}">
                <a16:creationId xmlns:a16="http://schemas.microsoft.com/office/drawing/2014/main" id="{62620172-FE20-2D42-4846-0D3E0E6DC48D}"/>
              </a:ext>
            </a:extLst>
          </p:cNvPr>
          <p:cNvGraphicFramePr>
            <a:graphicFrameLocks noGrp="1"/>
          </p:cNvGraphicFramePr>
          <p:nvPr>
            <p:extLst>
              <p:ext uri="{D42A27DB-BD31-4B8C-83A1-F6EECF244321}">
                <p14:modId xmlns:p14="http://schemas.microsoft.com/office/powerpoint/2010/main" val="2884307871"/>
              </p:ext>
            </p:extLst>
          </p:nvPr>
        </p:nvGraphicFramePr>
        <p:xfrm>
          <a:off x="4727848" y="1524392"/>
          <a:ext cx="7343752" cy="1112520"/>
        </p:xfrm>
        <a:graphic>
          <a:graphicData uri="http://schemas.openxmlformats.org/drawingml/2006/table">
            <a:tbl>
              <a:tblPr firstRow="1" bandRow="1">
                <a:tableStyleId>{5940675A-B579-460E-94D1-54222C63F5DA}</a:tableStyleId>
              </a:tblPr>
              <a:tblGrid>
                <a:gridCol w="1008112">
                  <a:extLst>
                    <a:ext uri="{9D8B030D-6E8A-4147-A177-3AD203B41FA5}">
                      <a16:colId xmlns:a16="http://schemas.microsoft.com/office/drawing/2014/main" val="928063234"/>
                    </a:ext>
                  </a:extLst>
                </a:gridCol>
                <a:gridCol w="1267200">
                  <a:extLst>
                    <a:ext uri="{9D8B030D-6E8A-4147-A177-3AD203B41FA5}">
                      <a16:colId xmlns:a16="http://schemas.microsoft.com/office/drawing/2014/main" val="790049539"/>
                    </a:ext>
                  </a:extLst>
                </a:gridCol>
                <a:gridCol w="1267200">
                  <a:extLst>
                    <a:ext uri="{9D8B030D-6E8A-4147-A177-3AD203B41FA5}">
                      <a16:colId xmlns:a16="http://schemas.microsoft.com/office/drawing/2014/main" val="4293270487"/>
                    </a:ext>
                  </a:extLst>
                </a:gridCol>
                <a:gridCol w="1267200">
                  <a:extLst>
                    <a:ext uri="{9D8B030D-6E8A-4147-A177-3AD203B41FA5}">
                      <a16:colId xmlns:a16="http://schemas.microsoft.com/office/drawing/2014/main" val="205622293"/>
                    </a:ext>
                  </a:extLst>
                </a:gridCol>
                <a:gridCol w="1267200">
                  <a:extLst>
                    <a:ext uri="{9D8B030D-6E8A-4147-A177-3AD203B41FA5}">
                      <a16:colId xmlns:a16="http://schemas.microsoft.com/office/drawing/2014/main" val="3951504301"/>
                    </a:ext>
                  </a:extLst>
                </a:gridCol>
                <a:gridCol w="1266840">
                  <a:extLst>
                    <a:ext uri="{9D8B030D-6E8A-4147-A177-3AD203B41FA5}">
                      <a16:colId xmlns:a16="http://schemas.microsoft.com/office/drawing/2014/main" val="2011063220"/>
                    </a:ext>
                  </a:extLst>
                </a:gridCol>
              </a:tblGrid>
              <a:tr h="370840">
                <a:tc>
                  <a:txBody>
                    <a:bodyPr/>
                    <a:lstStyle/>
                    <a:p>
                      <a:pPr algn="ctr"/>
                      <a:r>
                        <a:rPr lang="en-US" dirty="0">
                          <a:latin typeface="Arial" panose="020B0604020202020204" pitchFamily="34" charset="0"/>
                          <a:cs typeface="Arial" panose="020B0604020202020204" pitchFamily="34" charset="0"/>
                        </a:rPr>
                        <a:t>class</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Subject1</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Subject2</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Subject3</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Subject4</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Subject5</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A</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Science</a:t>
                      </a:r>
                    </a:p>
                  </a:txBody>
                  <a:tcPr/>
                </a:tc>
                <a:tc>
                  <a:txBody>
                    <a:bodyPr/>
                    <a:lstStyle/>
                    <a:p>
                      <a:r>
                        <a:rPr lang="en-IN" dirty="0">
                          <a:solidFill>
                            <a:srgbClr val="B212AA"/>
                          </a:solidFill>
                          <a:latin typeface="Arial" panose="020B0604020202020204" pitchFamily="34" charset="0"/>
                          <a:cs typeface="Arial" panose="020B0604020202020204" pitchFamily="34" charset="0"/>
                        </a:rPr>
                        <a:t>Physics</a:t>
                      </a:r>
                    </a:p>
                  </a:txBody>
                  <a:tcPr/>
                </a:tc>
                <a:tc>
                  <a:txBody>
                    <a:bodyPr/>
                    <a:lstStyle/>
                    <a:p>
                      <a:r>
                        <a:rPr lang="en-IN" dirty="0">
                          <a:solidFill>
                            <a:srgbClr val="B212AA"/>
                          </a:solidFill>
                          <a:latin typeface="Arial" panose="020B0604020202020204" pitchFamily="34" charset="0"/>
                          <a:cs typeface="Arial" panose="020B0604020202020204" pitchFamily="34" charset="0"/>
                        </a:rPr>
                        <a:t>Biology</a:t>
                      </a: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extLst>
                  <a:ext uri="{0D108BD9-81ED-4DB2-BD59-A6C34878D82A}">
                    <a16:rowId xmlns:a16="http://schemas.microsoft.com/office/drawing/2014/main" val="3858505310"/>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B</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IN" dirty="0">
                          <a:solidFill>
                            <a:srgbClr val="B212AA"/>
                          </a:solidFill>
                          <a:latin typeface="Arial" panose="020B0604020202020204" pitchFamily="34" charset="0"/>
                          <a:cs typeface="Arial" panose="020B0604020202020204" pitchFamily="34" charset="0"/>
                        </a:rPr>
                        <a:t>English</a:t>
                      </a:r>
                    </a:p>
                  </a:txBody>
                  <a:tcPr/>
                </a:tc>
                <a:tc>
                  <a:txBody>
                    <a:bodyPr/>
                    <a:lstStyle/>
                    <a:p>
                      <a:r>
                        <a:rPr lang="en-IN" dirty="0">
                          <a:solidFill>
                            <a:srgbClr val="B212AA"/>
                          </a:solidFill>
                          <a:latin typeface="Arial" panose="020B0604020202020204" pitchFamily="34" charset="0"/>
                          <a:cs typeface="Arial" panose="020B0604020202020204" pitchFamily="34" charset="0"/>
                        </a:rPr>
                        <a:t>History</a:t>
                      </a:r>
                    </a:p>
                  </a:txBody>
                  <a:tcPr/>
                </a:tc>
                <a:tc>
                  <a:txBody>
                    <a:bodyPr/>
                    <a:lstStyle/>
                    <a:p>
                      <a:r>
                        <a:rPr lang="en-IN" dirty="0">
                          <a:solidFill>
                            <a:srgbClr val="B212AA"/>
                          </a:solidFill>
                          <a:latin typeface="Arial" panose="020B0604020202020204" pitchFamily="34" charset="0"/>
                          <a:cs typeface="Arial" panose="020B0604020202020204" pitchFamily="34" charset="0"/>
                        </a:rPr>
                        <a:t>Maths</a:t>
                      </a:r>
                    </a:p>
                  </a:txBody>
                  <a:tcPr/>
                </a:tc>
                <a:tc>
                  <a:txBody>
                    <a:bodyPr/>
                    <a:lstStyle/>
                    <a:p>
                      <a:r>
                        <a:rPr lang="en-IN" dirty="0">
                          <a:solidFill>
                            <a:srgbClr val="B212AA"/>
                          </a:solidFill>
                          <a:latin typeface="Arial" panose="020B0604020202020204" pitchFamily="34" charset="0"/>
                          <a:cs typeface="Arial" panose="020B0604020202020204" pitchFamily="34" charset="0"/>
                        </a:rPr>
                        <a:t>Social</a:t>
                      </a:r>
                    </a:p>
                  </a:txBody>
                  <a:tcPr/>
                </a:tc>
                <a:tc>
                  <a:txBody>
                    <a:bodyPr/>
                    <a:lstStyle/>
                    <a:p>
                      <a:r>
                        <a:rPr lang="en-IN" dirty="0">
                          <a:solidFill>
                            <a:srgbClr val="B212AA"/>
                          </a:solidFill>
                          <a:latin typeface="Arial" panose="020B0604020202020204" pitchFamily="34" charset="0"/>
                          <a:cs typeface="Arial" panose="020B0604020202020204" pitchFamily="34" charset="0"/>
                        </a:rPr>
                        <a:t>Chemistry</a:t>
                      </a:r>
                    </a:p>
                  </a:txBody>
                  <a:tcPr/>
                </a:tc>
                <a:extLst>
                  <a:ext uri="{0D108BD9-81ED-4DB2-BD59-A6C34878D82A}">
                    <a16:rowId xmlns:a16="http://schemas.microsoft.com/office/drawing/2014/main" val="77675717"/>
                  </a:ext>
                </a:extLst>
              </a:tr>
            </a:tbl>
          </a:graphicData>
        </a:graphic>
      </p:graphicFrame>
      <p:sp>
        <p:nvSpPr>
          <p:cNvPr id="12" name="TextBox 11">
            <a:extLst>
              <a:ext uri="{FF2B5EF4-FFF2-40B4-BE49-F238E27FC236}">
                <a16:creationId xmlns:a16="http://schemas.microsoft.com/office/drawing/2014/main" id="{6F45936F-138D-AFA4-8D3D-43B611037166}"/>
              </a:ext>
            </a:extLst>
          </p:cNvPr>
          <p:cNvSpPr txBox="1"/>
          <p:nvPr/>
        </p:nvSpPr>
        <p:spPr>
          <a:xfrm>
            <a:off x="263352" y="4998075"/>
            <a:ext cx="11665296"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class,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Subject1</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Subject2</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Subject3</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Subject4</a:t>
            </a:r>
            <a:r>
              <a:rPr lang="en-IN" dirty="0">
                <a:latin typeface="Liberation Mono"/>
              </a:rPr>
              <a:t>, </a:t>
            </a:r>
            <a:r>
              <a:rPr lang="en-IN" dirty="0">
                <a:solidFill>
                  <a:srgbClr val="C74C49"/>
                </a:solidFill>
                <a:latin typeface="Liberation Mono"/>
                <a:cs typeface="Arial" panose="020B0604020202020204" pitchFamily="34" charset="0"/>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subjects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Subject5</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a:t>
            </a:r>
            <a:r>
              <a:rPr lang="en-IN" dirty="0">
                <a:solidFill>
                  <a:srgbClr val="A67F59"/>
                </a:solidFill>
                <a:latin typeface="Liberation Mono"/>
              </a:rPr>
              <a:t>*</a:t>
            </a:r>
            <a:r>
              <a:rPr lang="en-IN" dirty="0">
                <a:latin typeface="Liberation Mono"/>
              </a:rPr>
              <a:t>, </a:t>
            </a:r>
            <a:r>
              <a:rPr lang="en-IN" dirty="0">
                <a:solidFill>
                  <a:srgbClr val="DD4A68"/>
                </a:solidFill>
                <a:latin typeface="Liberation Mono"/>
              </a:rPr>
              <a:t>ROW_NUMBER</a:t>
            </a:r>
            <a:r>
              <a:rPr lang="en-IN" dirty="0">
                <a:latin typeface="Liberation Mono"/>
              </a:rPr>
              <a:t>() </a:t>
            </a:r>
            <a:r>
              <a:rPr lang="en-IN" dirty="0">
                <a:solidFill>
                  <a:srgbClr val="B212AA"/>
                </a:solidFill>
                <a:latin typeface="Liberation Mono"/>
              </a:rPr>
              <a:t>OVER</a:t>
            </a:r>
            <a:r>
              <a:rPr lang="en-IN" dirty="0">
                <a:latin typeface="Liberation Mono"/>
              </a:rPr>
              <a:t>(</a:t>
            </a:r>
            <a:r>
              <a:rPr lang="en-IN" dirty="0">
                <a:solidFill>
                  <a:srgbClr val="B212AA"/>
                </a:solidFill>
                <a:latin typeface="Liberation Mono"/>
              </a:rPr>
              <a:t>PARTITION</a:t>
            </a:r>
            <a:r>
              <a:rPr lang="en-IN" dirty="0">
                <a:latin typeface="Liberation Mono"/>
              </a:rPr>
              <a:t> </a:t>
            </a:r>
            <a:r>
              <a:rPr lang="en-IN" dirty="0">
                <a:solidFill>
                  <a:srgbClr val="B212AA"/>
                </a:solidFill>
                <a:latin typeface="Liberation Mono"/>
              </a:rPr>
              <a:t>BY</a:t>
            </a:r>
            <a:r>
              <a:rPr lang="en-IN" dirty="0">
                <a:latin typeface="Liberation Mono"/>
              </a:rPr>
              <a:t> class)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classandsubjects a) T1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class;</a:t>
            </a:r>
          </a:p>
        </p:txBody>
      </p:sp>
      <p:sp>
        <p:nvSpPr>
          <p:cNvPr id="6" name="TextBox 5">
            <a:extLst>
              <a:ext uri="{FF2B5EF4-FFF2-40B4-BE49-F238E27FC236}">
                <a16:creationId xmlns:a16="http://schemas.microsoft.com/office/drawing/2014/main" id="{5C23DF8D-52E7-46EB-0026-CD0D0DF98D08}"/>
              </a:ext>
            </a:extLst>
          </p:cNvPr>
          <p:cNvSpPr txBox="1"/>
          <p:nvPr/>
        </p:nvSpPr>
        <p:spPr>
          <a:xfrm>
            <a:off x="3503712" y="1880597"/>
            <a:ext cx="1296144"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Rectangle 6">
            <a:extLst>
              <a:ext uri="{FF2B5EF4-FFF2-40B4-BE49-F238E27FC236}">
                <a16:creationId xmlns:a16="http://schemas.microsoft.com/office/drawing/2014/main" id="{CA1517D7-108A-C95D-F209-BF66397D7E88}"/>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2C21711D-E0DF-45CB-3035-BD2A92A3F453}"/>
              </a:ext>
            </a:extLst>
          </p:cNvPr>
          <p:cNvSpPr txBox="1"/>
          <p:nvPr/>
        </p:nvSpPr>
        <p:spPr>
          <a:xfrm>
            <a:off x="407368" y="116632"/>
            <a:ext cx="3024336" cy="400110"/>
          </a:xfrm>
          <a:prstGeom prst="rect">
            <a:avLst/>
          </a:prstGeom>
          <a:noFill/>
        </p:spPr>
        <p:txBody>
          <a:bodyPr wrap="square">
            <a:spAutoFit/>
          </a:bodyPr>
          <a:lstStyle/>
          <a:p>
            <a:r>
              <a:rPr lang="en-IN" sz="2000" b="1" dirty="0">
                <a:latin typeface="Liberation Mono"/>
              </a:rPr>
              <a:t>Table:- classAndSubjects</a:t>
            </a:r>
          </a:p>
        </p:txBody>
      </p:sp>
      <p:sp>
        <p:nvSpPr>
          <p:cNvPr id="17" name="TextBox 16">
            <a:extLst>
              <a:ext uri="{FF2B5EF4-FFF2-40B4-BE49-F238E27FC236}">
                <a16:creationId xmlns:a16="http://schemas.microsoft.com/office/drawing/2014/main" id="{23A92022-B0EF-4413-0DA9-5BAB8FFBDFA9}"/>
              </a:ext>
            </a:extLst>
          </p:cNvPr>
          <p:cNvSpPr txBox="1"/>
          <p:nvPr/>
        </p:nvSpPr>
        <p:spPr>
          <a:xfrm>
            <a:off x="5137794" y="1045066"/>
            <a:ext cx="958206"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3" name="TextBox 2">
            <a:extLst>
              <a:ext uri="{FF2B5EF4-FFF2-40B4-BE49-F238E27FC236}">
                <a16:creationId xmlns:a16="http://schemas.microsoft.com/office/drawing/2014/main" id="{DF4FC0AE-D23F-B267-FBCC-748A45BE5446}"/>
              </a:ext>
            </a:extLst>
          </p:cNvPr>
          <p:cNvSpPr txBox="1"/>
          <p:nvPr/>
        </p:nvSpPr>
        <p:spPr>
          <a:xfrm>
            <a:off x="8616280" y="519063"/>
            <a:ext cx="2071114"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Row to column</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 </a:t>
            </a:r>
            <a:r>
              <a:rPr lang="en-US"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t>
            </a:r>
            <a:r>
              <a:rPr lang="en-IN" dirty="0">
                <a:solidFill>
                  <a:srgbClr val="669900"/>
                </a:solidFill>
                <a:latin typeface="Liberation Mono"/>
              </a:rPr>
              <a:t>'accounting'</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dname) </a:t>
            </a:r>
            <a:r>
              <a:rPr lang="en-IN" dirty="0">
                <a:solidFill>
                  <a:schemeClr val="accent5">
                    <a:lumMod val="75000"/>
                  </a:schemeClr>
                </a:solidFill>
                <a:latin typeface="Liberation Mono"/>
              </a:rPr>
              <a:t>=</a:t>
            </a:r>
            <a:r>
              <a:rPr lang="en-IN" dirty="0">
                <a:latin typeface="Liberation Mono"/>
              </a:rPr>
              <a:t> (dept.deptno, </a:t>
            </a:r>
            <a:r>
              <a:rPr lang="en-IN" dirty="0">
                <a:solidFill>
                  <a:srgbClr val="669900"/>
                </a:solidFill>
                <a:latin typeface="Liberation Mono"/>
              </a:rPr>
              <a:t>'accounting'</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grpSp>
        <p:nvGrpSpPr>
          <p:cNvPr id="7" name="Group 6">
            <a:extLst>
              <a:ext uri="{FF2B5EF4-FFF2-40B4-BE49-F238E27FC236}">
                <a16:creationId xmlns:a16="http://schemas.microsoft.com/office/drawing/2014/main" id="{4444C9FE-1800-BA1C-7334-04E5430F6D1A}"/>
              </a:ext>
            </a:extLst>
          </p:cNvPr>
          <p:cNvGrpSpPr/>
          <p:nvPr/>
        </p:nvGrpSpPr>
        <p:grpSpPr>
          <a:xfrm>
            <a:off x="7392144" y="2527012"/>
            <a:ext cx="1998168" cy="584775"/>
            <a:chOff x="8346304" y="1937628"/>
            <a:chExt cx="2016224" cy="584775"/>
          </a:xfrm>
        </p:grpSpPr>
        <p:sp>
          <p:nvSpPr>
            <p:cNvPr id="6" name="TextBox 5">
              <a:extLst>
                <a:ext uri="{FF2B5EF4-FFF2-40B4-BE49-F238E27FC236}">
                  <a16:creationId xmlns:a16="http://schemas.microsoft.com/office/drawing/2014/main" id="{40C33A49-8242-2414-9264-E1403A70A84A}"/>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S )</a:t>
              </a:r>
            </a:p>
          </p:txBody>
        </p:sp>
        <p:sp>
          <p:nvSpPr>
            <p:cNvPr id="5" name="Flowchart: Collate 4">
              <a:extLst>
                <a:ext uri="{FF2B5EF4-FFF2-40B4-BE49-F238E27FC236}">
                  <a16:creationId xmlns:a16="http://schemas.microsoft.com/office/drawing/2014/main" id="{1E5452CE-3141-DD03-AF82-D5EF4027A4C1}"/>
                </a:ext>
              </a:extLst>
            </p:cNvPr>
            <p:cNvSpPr/>
            <p:nvPr/>
          </p:nvSpPr>
          <p:spPr>
            <a:xfrm rot="5400000">
              <a:off x="9021928" y="2049995"/>
              <a:ext cx="324036" cy="360040"/>
            </a:xfrm>
            <a:prstGeom prst="flowChartCollat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i="1" dirty="0">
                <a:solidFill>
                  <a:schemeClr val="bg1">
                    <a:lumMod val="50000"/>
                  </a:schemeClr>
                </a:solidFill>
                <a:latin typeface="Liberation Mono"/>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
        <p:nvSpPr>
          <p:cNvPr id="2" name="Rectangle 1">
            <a:extLst>
              <a:ext uri="{FF2B5EF4-FFF2-40B4-BE49-F238E27FC236}">
                <a16:creationId xmlns:a16="http://schemas.microsoft.com/office/drawing/2014/main" id="{F71C3D20-F476-ECD7-A069-2DFA9A229633}"/>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ON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 Prime, Non-Prime Attribute?</a:t>
            </a:r>
          </a:p>
        </p:txBody>
      </p:sp>
    </p:spTree>
    <p:extLst>
      <p:ext uri="{BB962C8B-B14F-4D97-AF65-F5344CB8AC3E}">
        <p14:creationId xmlns:p14="http://schemas.microsoft.com/office/powerpoint/2010/main" val="74770426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CF21-3222-68B0-8276-119186264258}"/>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B4E939FD-1E02-31B2-8A4C-47EF2696C6C3}"/>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B54B273-43CD-7270-12E1-1163C9CC3C03}"/>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250D5D3D-BBFF-1F33-EDF0-DC606081299E}"/>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AF253F7-8DAE-AB34-ABA6-38AEE9C9DEA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A6562F-F544-CB81-64E3-7F3FA44BDB3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7D125140-C1C5-998F-9818-F561B6375444}"/>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graphicFrame>
        <p:nvGraphicFramePr>
          <p:cNvPr id="5" name="Table 2">
            <a:extLst>
              <a:ext uri="{FF2B5EF4-FFF2-40B4-BE49-F238E27FC236}">
                <a16:creationId xmlns:a16="http://schemas.microsoft.com/office/drawing/2014/main" id="{D9834DE4-9F0B-ADBA-A265-B6510C3B22B2}"/>
              </a:ext>
            </a:extLst>
          </p:cNvPr>
          <p:cNvGraphicFramePr>
            <a:graphicFrameLocks noGrp="1"/>
          </p:cNvGraphicFramePr>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8" name="TextBox 7">
            <a:extLst>
              <a:ext uri="{FF2B5EF4-FFF2-40B4-BE49-F238E27FC236}">
                <a16:creationId xmlns:a16="http://schemas.microsoft.com/office/drawing/2014/main" id="{8FDC4DDB-1326-C72B-1918-E7B41C9F3239}"/>
              </a:ext>
            </a:extLst>
          </p:cNvPr>
          <p:cNvSpPr txBox="1"/>
          <p:nvPr/>
        </p:nvSpPr>
        <p:spPr>
          <a:xfrm>
            <a:off x="190768" y="5118110"/>
            <a:ext cx="11809887" cy="1477328"/>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Count of Confirmed vs Cancelled Reservations per Train</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trains.trainid, trainName,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'Confirmed'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confirmed status'</a:t>
            </a:r>
            <a:r>
              <a:rPr lang="en-US" dirty="0">
                <a:latin typeface="Liberation Mono"/>
                <a:cs typeface="Arial" panose="020B0604020202020204" pitchFamily="34" charset="0"/>
              </a:rPr>
              <a:t>, </a:t>
            </a:r>
            <a:r>
              <a:rPr lang="en-US" dirty="0">
                <a:solidFill>
                  <a:srgbClr val="DD4A68"/>
                </a:solidFill>
                <a:latin typeface="Liberation Mono"/>
              </a:rPr>
              <a:t>SUM</a:t>
            </a:r>
            <a:r>
              <a:rPr lang="en-US" dirty="0">
                <a:latin typeface="Liberation Mono"/>
                <a:cs typeface="Arial" panose="020B0604020202020204" pitchFamily="34" charset="0"/>
              </a:rPr>
              <a:t>(</a:t>
            </a:r>
            <a:r>
              <a:rPr lang="en-US" dirty="0">
                <a:solidFill>
                  <a:srgbClr val="DB7BC9"/>
                </a:solidFill>
                <a:latin typeface="Liberation Mono"/>
              </a:rPr>
              <a:t>CASE</a:t>
            </a:r>
            <a:r>
              <a:rPr lang="en-US" dirty="0">
                <a:latin typeface="Liberation Mono"/>
                <a:cs typeface="Arial" panose="020B0604020202020204" pitchFamily="34" charset="0"/>
              </a:rPr>
              <a:t> </a:t>
            </a:r>
            <a:r>
              <a:rPr lang="en-US" dirty="0">
                <a:solidFill>
                  <a:srgbClr val="DB7BC9"/>
                </a:solidFill>
                <a:latin typeface="Liberation Mono"/>
              </a:rPr>
              <a:t>WHEN</a:t>
            </a:r>
            <a:r>
              <a:rPr lang="en-US" dirty="0">
                <a:latin typeface="Liberation Mono"/>
                <a:cs typeface="Arial" panose="020B0604020202020204" pitchFamily="34" charset="0"/>
              </a:rPr>
              <a:t> status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'Cancelled'</a:t>
            </a:r>
            <a:r>
              <a:rPr lang="en-US" dirty="0">
                <a:latin typeface="Liberation Mono"/>
                <a:cs typeface="Arial" panose="020B0604020202020204" pitchFamily="34" charset="0"/>
              </a:rPr>
              <a:t> </a:t>
            </a:r>
            <a:r>
              <a:rPr lang="en-US" dirty="0">
                <a:solidFill>
                  <a:srgbClr val="DB7BC9"/>
                </a:solidFill>
                <a:latin typeface="Liberation Mono"/>
              </a:rPr>
              <a:t>THEN</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rgbClr val="DB7BC9"/>
                </a:solidFill>
                <a:latin typeface="Liberation Mono"/>
              </a:rPr>
              <a:t>END</a:t>
            </a:r>
            <a:r>
              <a:rPr lang="en-US" dirty="0">
                <a:latin typeface="Liberation Mono"/>
                <a:cs typeface="Arial" panose="020B0604020202020204" pitchFamily="34" charset="0"/>
              </a:rPr>
              <a:t>)  </a:t>
            </a:r>
            <a:r>
              <a:rPr lang="en-US" i="1" dirty="0">
                <a:solidFill>
                  <a:schemeClr val="bg1">
                    <a:lumMod val="50000"/>
                  </a:schemeClr>
                </a:solidFill>
                <a:latin typeface="Liberation Mono"/>
              </a:rPr>
              <a:t>'Count Cancelled status' </a:t>
            </a:r>
            <a:r>
              <a:rPr lang="en-US" dirty="0">
                <a:solidFill>
                  <a:srgbClr val="0077AA"/>
                </a:solidFill>
                <a:latin typeface="Liberation Mono"/>
              </a:rPr>
              <a:t>FROM</a:t>
            </a:r>
            <a:r>
              <a:rPr lang="en-US" dirty="0">
                <a:latin typeface="Liberation Mono"/>
                <a:cs typeface="Arial" panose="020B0604020202020204" pitchFamily="34" charset="0"/>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reservations </a:t>
            </a:r>
            <a:r>
              <a:rPr lang="en-US" dirty="0">
                <a:solidFill>
                  <a:srgbClr val="DD4A68"/>
                </a:solidFill>
                <a:latin typeface="Liberation Mono"/>
              </a:rPr>
              <a:t>ON</a:t>
            </a:r>
            <a:r>
              <a:rPr lang="en-US" dirty="0">
                <a:latin typeface="Liberation Mono"/>
                <a:cs typeface="Arial" panose="020B0604020202020204" pitchFamily="34" charset="0"/>
              </a:rPr>
              <a:t> trains.trainID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reservations.trainID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trains.trainID, trainName;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A41B5D7-B997-2D43-AB2D-577A1E7C220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0214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3196-F360-3402-CBE7-D2CF04ED7E2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2B16255-AB28-28DA-AD84-58BA4742043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7" name="TextBox 6">
            <a:extLst>
              <a:ext uri="{FF2B5EF4-FFF2-40B4-BE49-F238E27FC236}">
                <a16:creationId xmlns:a16="http://schemas.microsoft.com/office/drawing/2014/main" id="{9DC8382D-9FD2-1633-C5B2-5896B703D75E}"/>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65AECC0-6AAD-1434-2DDF-DFFAD99563E8}"/>
              </a:ext>
            </a:extLst>
          </p:cNvPr>
          <p:cNvSpPr txBox="1"/>
          <p:nvPr/>
        </p:nvSpPr>
        <p:spPr>
          <a:xfrm>
            <a:off x="241200" y="1196752"/>
            <a:ext cx="11809887" cy="369332"/>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List of Trains with No Reservations</a:t>
            </a:r>
          </a:p>
        </p:txBody>
      </p:sp>
      <p:sp>
        <p:nvSpPr>
          <p:cNvPr id="11" name="TextBox 10">
            <a:extLst>
              <a:ext uri="{FF2B5EF4-FFF2-40B4-BE49-F238E27FC236}">
                <a16:creationId xmlns:a16="http://schemas.microsoft.com/office/drawing/2014/main" id="{5D08D404-B1F4-0F25-0447-780A12B0F77F}"/>
              </a:ext>
            </a:extLst>
          </p:cNvPr>
          <p:cNvSpPr txBox="1"/>
          <p:nvPr/>
        </p:nvSpPr>
        <p:spPr>
          <a:xfrm>
            <a:off x="241199" y="1628800"/>
            <a:ext cx="11809887" cy="104644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trains.</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dirty="0">
                <a:solidFill>
                  <a:srgbClr val="DD4A68"/>
                </a:solidFill>
                <a:latin typeface="Liberation Mono"/>
              </a:rPr>
              <a:t>ON</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US" dirty="0">
                <a:solidFill>
                  <a:srgbClr val="0077AA"/>
                </a:solidFill>
                <a:latin typeface="Liberation Mono"/>
              </a:rPr>
              <a:t>WHERE</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12" name="Rectangle 11">
            <a:extLst>
              <a:ext uri="{FF2B5EF4-FFF2-40B4-BE49-F238E27FC236}">
                <a16:creationId xmlns:a16="http://schemas.microsoft.com/office/drawing/2014/main" id="{A1582853-1384-555E-3B27-4DEEAB02F7E7}"/>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905C7174-5003-E690-CEB9-12B18014B556}"/>
              </a:ext>
            </a:extLst>
          </p:cNvPr>
          <p:cNvSpPr txBox="1"/>
          <p:nvPr/>
        </p:nvSpPr>
        <p:spPr>
          <a:xfrm>
            <a:off x="241199" y="2924944"/>
            <a:ext cx="6094378" cy="369332"/>
          </a:xfrm>
          <a:prstGeom prst="rect">
            <a:avLst/>
          </a:prstGeom>
          <a:noFill/>
        </p:spPr>
        <p:txBody>
          <a:bodyPr wrap="square">
            <a:spAutoFit/>
          </a:bodyPr>
          <a:lstStyle>
            <a:defPPr>
              <a:defRPr lang="en-US"/>
            </a:defPPr>
            <a:lvl1pPr marL="342900" indent="-342900">
              <a:buFont typeface="+mj-lt"/>
              <a:buAutoNum type="arabicPeriod"/>
              <a:defRPr b="1">
                <a:latin typeface="Arial" panose="020B0604020202020204" pitchFamily="34" charset="0"/>
                <a:cs typeface="Arial" panose="020B0604020202020204" pitchFamily="34" charset="0"/>
              </a:defRPr>
            </a:lvl1pPr>
          </a:lstStyle>
          <a:p>
            <a:pPr>
              <a:buFont typeface="+mj-lt"/>
              <a:buAutoNum type="arabicPeriod" startAt="2"/>
            </a:pPr>
            <a:r>
              <a:rPr lang="en-US" dirty="0"/>
              <a:t>List of Reservations with Status 'Confirmed' Only</a:t>
            </a:r>
            <a:endParaRPr lang="en-IN" dirty="0"/>
          </a:p>
        </p:txBody>
      </p:sp>
      <p:sp>
        <p:nvSpPr>
          <p:cNvPr id="9" name="TextBox 8">
            <a:extLst>
              <a:ext uri="{FF2B5EF4-FFF2-40B4-BE49-F238E27FC236}">
                <a16:creationId xmlns:a16="http://schemas.microsoft.com/office/drawing/2014/main" id="{F1199900-C5FD-67F0-2B24-86E930B908D5}"/>
              </a:ext>
            </a:extLst>
          </p:cNvPr>
          <p:cNvSpPr txBox="1"/>
          <p:nvPr/>
        </p:nvSpPr>
        <p:spPr>
          <a:xfrm>
            <a:off x="241198" y="3344446"/>
            <a:ext cx="11809887"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reservations </a:t>
            </a:r>
            <a:r>
              <a:rPr lang="en-US" dirty="0">
                <a:solidFill>
                  <a:schemeClr val="accent5">
                    <a:lumMod val="75000"/>
                  </a:schemeClr>
                </a:solidFill>
                <a:latin typeface="Liberation Mono"/>
                <a:cs typeface="Arial" panose="020B0604020202020204" pitchFamily="34" charset="0"/>
              </a:rPr>
              <a:t>INNER</a:t>
            </a:r>
            <a:r>
              <a:rPr lang="en-US" dirty="0">
                <a:latin typeface="Liberation Mono"/>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rPr>
              <a:t> </a:t>
            </a:r>
            <a:r>
              <a:rPr lang="en-IN" dirty="0">
                <a:latin typeface="Liberation Mono"/>
              </a:rPr>
              <a:t>trains </a:t>
            </a:r>
            <a:r>
              <a:rPr lang="en-US" dirty="0">
                <a:solidFill>
                  <a:srgbClr val="DD4A68"/>
                </a:solidFill>
                <a:latin typeface="Liberation Mono"/>
              </a:rPr>
              <a:t>ON</a:t>
            </a:r>
            <a:r>
              <a:rPr lang="en-IN" dirty="0">
                <a:latin typeface="Liberation Mono"/>
              </a:rPr>
              <a:t> trains.trainID </a:t>
            </a:r>
            <a:r>
              <a:rPr lang="en-IN" dirty="0">
                <a:solidFill>
                  <a:schemeClr val="accent5">
                    <a:lumMod val="75000"/>
                  </a:schemeClr>
                </a:solidFill>
                <a:latin typeface="Liberation Mono"/>
              </a:rPr>
              <a:t>=</a:t>
            </a:r>
            <a:r>
              <a:rPr lang="en-IN" dirty="0">
                <a:latin typeface="Liberation Mono"/>
              </a:rPr>
              <a:t> reservations.trainID and status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'Confirmed’</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trains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reservations </a:t>
            </a:r>
            <a:r>
              <a:rPr lang="en-US" dirty="0">
                <a:solidFill>
                  <a:srgbClr val="0077AA"/>
                </a:solidFill>
                <a:latin typeface="Liberation Mono"/>
              </a:rPr>
              <a:t>WHERE</a:t>
            </a:r>
            <a:r>
              <a:rPr lang="en-US" dirty="0">
                <a:latin typeface="Liberation Mono"/>
              </a:rPr>
              <a:t> trains.trainID </a:t>
            </a:r>
            <a:r>
              <a:rPr lang="en-US" dirty="0">
                <a:solidFill>
                  <a:schemeClr val="accent5">
                    <a:lumMod val="75000"/>
                  </a:schemeClr>
                </a:solidFill>
                <a:latin typeface="Liberation Mono"/>
              </a:rPr>
              <a:t>=</a:t>
            </a:r>
            <a:r>
              <a:rPr lang="en-US" dirty="0">
                <a:latin typeface="Liberation Mono"/>
              </a:rPr>
              <a:t> reservations.trainID </a:t>
            </a:r>
            <a:r>
              <a:rPr lang="en-IN" dirty="0">
                <a:solidFill>
                  <a:srgbClr val="A67F59"/>
                </a:solidFill>
                <a:latin typeface="Liberation Mono"/>
              </a:rPr>
              <a:t>AND</a:t>
            </a:r>
            <a:r>
              <a:rPr lang="en-US" dirty="0">
                <a:latin typeface="Liberation Mono"/>
              </a:rPr>
              <a:t> status </a:t>
            </a:r>
            <a:r>
              <a:rPr lang="en-US" dirty="0">
                <a:solidFill>
                  <a:schemeClr val="accent5">
                    <a:lumMod val="75000"/>
                  </a:schemeClr>
                </a:solidFill>
                <a:latin typeface="Liberation Mono"/>
              </a:rPr>
              <a:t>=</a:t>
            </a:r>
            <a:r>
              <a:rPr lang="en-US" dirty="0">
                <a:latin typeface="Liberation Mono"/>
              </a:rPr>
              <a:t> </a:t>
            </a:r>
            <a:r>
              <a:rPr lang="en-US" dirty="0">
                <a:solidFill>
                  <a:srgbClr val="00B050"/>
                </a:solidFill>
                <a:latin typeface="Liberation Mono"/>
              </a:rPr>
              <a:t>'Confirmed'</a:t>
            </a:r>
            <a:r>
              <a:rPr lang="en-US" dirty="0">
                <a:latin typeface="Liberation Mono"/>
              </a:rPr>
              <a:t>);</a:t>
            </a:r>
            <a:endParaRPr lang="en-IN" dirty="0">
              <a:latin typeface="Liberation Mono"/>
            </a:endParaRPr>
          </a:p>
        </p:txBody>
      </p:sp>
      <p:sp>
        <p:nvSpPr>
          <p:cNvPr id="2" name="Rectangle 1">
            <a:extLst>
              <a:ext uri="{FF2B5EF4-FFF2-40B4-BE49-F238E27FC236}">
                <a16:creationId xmlns:a16="http://schemas.microsoft.com/office/drawing/2014/main" id="{782EF2FA-086C-50A0-FB1C-D191C8936161}"/>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56308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a:t>
            </a:r>
            <a:r>
              <a:rPr lang="en-US" i="1" dirty="0">
                <a:solidFill>
                  <a:schemeClr val="bg1">
                    <a:lumMod val="50000"/>
                  </a:schemeClr>
                </a:solidFill>
                <a:latin typeface="Liberation Mono"/>
              </a:rPr>
              <a:t>c1</a:t>
            </a:r>
            <a:r>
              <a:rPr lang="en-US" dirty="0">
                <a:latin typeface="Liberation Mono"/>
                <a:cs typeface="Arial" panose="020B0604020202020204" pitchFamily="34" charset="0"/>
              </a:rPr>
              <a:t>, a2 </a:t>
            </a:r>
            <a:r>
              <a:rPr lang="en-US" dirty="0">
                <a:solidFill>
                  <a:srgbClr val="0077AA"/>
                </a:solidFill>
                <a:latin typeface="Liberation Mono"/>
              </a:rPr>
              <a:t>FROM</a:t>
            </a:r>
            <a:r>
              <a:rPr lang="en-US" dirty="0">
                <a:latin typeface="Liberation Mono"/>
                <a:cs typeface="Arial" panose="020B0604020202020204" pitchFamily="34" charset="0"/>
              </a:rPr>
              <a:t> s) </a:t>
            </a:r>
            <a:r>
              <a:rPr lang="en-US" i="1" dirty="0">
                <a:solidFill>
                  <a:schemeClr val="bg1">
                    <a:lumMod val="50000"/>
                  </a:schemeClr>
                </a:solidFill>
                <a:latin typeface="Liberation Mono"/>
              </a:rPr>
              <a:t>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baseline="-25000" dirty="0">
                <a:solidFill>
                  <a:srgbClr val="0077AA"/>
                </a:solidFill>
                <a:latin typeface="Liberation Mono"/>
                <a:cs typeface="Arial" panose="020B0604020202020204" pitchFamily="34" charset="0"/>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latin typeface="Liberation Mono"/>
              </a:rPr>
              <a:t>(10));</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latin typeface="Liberation Mono"/>
              </a:rPr>
              <a:t>), (</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latin typeface="Liberation Mono"/>
              </a:rPr>
              <a:t>);</a:t>
            </a:r>
          </a:p>
        </p:txBody>
      </p:sp>
      <p:sp>
        <p:nvSpPr>
          <p:cNvPr id="15" name="TextBox 14">
            <a:extLst>
              <a:ext uri="{FF2B5EF4-FFF2-40B4-BE49-F238E27FC236}">
                <a16:creationId xmlns:a16="http://schemas.microsoft.com/office/drawing/2014/main" id="{C6DCF000-51B3-7867-417F-B11E1429EE40}"/>
              </a:ext>
            </a:extLst>
          </p:cNvPr>
          <p:cNvSpPr txBox="1"/>
          <p:nvPr/>
        </p:nvSpPr>
        <p:spPr>
          <a:xfrm>
            <a:off x="263352" y="943560"/>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sp>
        <p:nvSpPr>
          <p:cNvPr id="17" name="TextBox 16">
            <a:extLst>
              <a:ext uri="{FF2B5EF4-FFF2-40B4-BE49-F238E27FC236}">
                <a16:creationId xmlns:a16="http://schemas.microsoft.com/office/drawing/2014/main" id="{0AD910C1-76FC-761C-CCF3-91E8F6E1C1F3}"/>
              </a:ext>
            </a:extLst>
          </p:cNvPr>
          <p:cNvSpPr txBox="1"/>
          <p:nvPr/>
        </p:nvSpPr>
        <p:spPr>
          <a:xfrm>
            <a:off x="8334064" y="7329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
        <p:nvSpPr>
          <p:cNvPr id="19" name="TextBox 18">
            <a:extLst>
              <a:ext uri="{FF2B5EF4-FFF2-40B4-BE49-F238E27FC236}">
                <a16:creationId xmlns:a16="http://schemas.microsoft.com/office/drawing/2014/main" id="{6E7854BB-1FE4-23A4-AF8D-5BBAC00548EE}"/>
              </a:ext>
            </a:extLst>
          </p:cNvPr>
          <p:cNvSpPr txBox="1"/>
          <p:nvPr/>
        </p:nvSpPr>
        <p:spPr>
          <a:xfrm>
            <a:off x="9192344" y="1576768"/>
            <a:ext cx="648072" cy="707886"/>
          </a:xfrm>
          <a:prstGeom prst="rect">
            <a:avLst/>
          </a:prstGeom>
          <a:noFill/>
        </p:spPr>
        <p:txBody>
          <a:bodyPr wrap="square">
            <a:spAutoFit/>
          </a:bodyPr>
          <a:lstStyle/>
          <a:p>
            <a:r>
              <a:rPr lang="en-IN" sz="4000" b="0" i="0" dirty="0">
                <a:solidFill>
                  <a:srgbClr val="001D35"/>
                </a:solidFill>
                <a:effectLst/>
                <a:latin typeface="Google Sans"/>
              </a:rPr>
              <a:t>⟖</a:t>
            </a:r>
            <a:endParaRPr lang="en-IN" sz="4000"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47328"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9412505"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714000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
        <p:nvSpPr>
          <p:cNvPr id="10" name="TextBox 9">
            <a:extLst>
              <a:ext uri="{FF2B5EF4-FFF2-40B4-BE49-F238E27FC236}">
                <a16:creationId xmlns:a16="http://schemas.microsoft.com/office/drawing/2014/main" id="{3D2E0E60-4AD8-8CDE-7F60-1B8966111FB9}"/>
              </a:ext>
            </a:extLst>
          </p:cNvPr>
          <p:cNvSpPr txBox="1"/>
          <p:nvPr/>
        </p:nvSpPr>
        <p:spPr>
          <a:xfrm>
            <a:off x="8346304" y="1937628"/>
            <a:ext cx="2016224"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8" name="TextBox 7">
            <a:extLst>
              <a:ext uri="{FF2B5EF4-FFF2-40B4-BE49-F238E27FC236}">
                <a16:creationId xmlns:a16="http://schemas.microsoft.com/office/drawing/2014/main" id="{5E9E71B8-6A28-1F38-3C7D-EECBF5D79E45}"/>
              </a:ext>
            </a:extLst>
          </p:cNvPr>
          <p:cNvSpPr txBox="1"/>
          <p:nvPr/>
        </p:nvSpPr>
        <p:spPr>
          <a:xfrm>
            <a:off x="2999656" y="4032000"/>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LEFT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the right table → returns NULL for those columns.</a:t>
            </a:r>
          </a:p>
        </p:txBody>
      </p:sp>
    </p:spTree>
    <p:extLst>
      <p:ext uri="{BB962C8B-B14F-4D97-AF65-F5344CB8AC3E}">
        <p14:creationId xmlns:p14="http://schemas.microsoft.com/office/powerpoint/2010/main" val="31416196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3" name="Rectangle 2">
            <a:extLst>
              <a:ext uri="{FF2B5EF4-FFF2-40B4-BE49-F238E27FC236}">
                <a16:creationId xmlns:a16="http://schemas.microsoft.com/office/drawing/2014/main" id="{59E024B5-30E2-68A2-E593-B46147DFDB7E}"/>
              </a:ext>
            </a:extLst>
          </p:cNvPr>
          <p:cNvSpPr/>
          <p:nvPr/>
        </p:nvSpPr>
        <p:spPr>
          <a:xfrm>
            <a:off x="263352" y="840769"/>
            <a:ext cx="11665296" cy="5478423"/>
          </a:xfrm>
          <a:prstGeom prst="rect">
            <a:avLst/>
          </a:prstGeom>
        </p:spPr>
        <p:txBody>
          <a:bodyPr wrap="square">
            <a:spAutoFit/>
          </a:bodyPr>
          <a:lstStyle/>
          <a:p>
            <a:r>
              <a:rPr lang="en-IN" sz="2400" b="1" u="sng"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Consider a relation Student(StudentID, Name, Email, Phone).</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 (since they are part of a Candidate Key).</a:t>
            </a:r>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endParaRPr lang="en-IN" sz="2000" dirty="0">
              <a:latin typeface="Palatino Linotype" panose="02040502050505030304" pitchFamily="18" charset="0"/>
              <a:cs typeface="Arial" panose="020B0604020202020204" pitchFamily="34" charset="0"/>
            </a:endParaRPr>
          </a:p>
          <a:p>
            <a:r>
              <a:rPr lang="en-IN" sz="2400" b="1" u="sng" dirty="0">
                <a:solidFill>
                  <a:schemeClr val="accent6">
                    <a:lumMod val="50000"/>
                  </a:schemeClr>
                </a:solidFill>
                <a:latin typeface="Palatino Linotype" panose="02040502050505030304" pitchFamily="18" charset="0"/>
                <a:cs typeface="Arial" panose="020B0604020202020204" pitchFamily="34" charset="0"/>
              </a:rPr>
              <a:t>Non-prime attribute</a:t>
            </a:r>
            <a:r>
              <a:rPr lang="en-IN" sz="2400" b="1" dirty="0">
                <a:solidFill>
                  <a:schemeClr val="accent6">
                    <a:lumMod val="50000"/>
                  </a:schemeClr>
                </a:solidFill>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a:p>
            <a:endParaRPr lang="en-IN" sz="2000" dirty="0">
              <a:latin typeface="Palatino Linotype" panose="02040502050505030304" pitchFamily="18" charset="0"/>
              <a:cs typeface="Arial" panose="020B0604020202020204" pitchFamily="34" charset="0"/>
            </a:endParaRPr>
          </a:p>
          <a:p>
            <a:r>
              <a:rPr lang="en-US" sz="2000" b="1" i="1" dirty="0">
                <a:latin typeface="Palatino Linotype" panose="02040502050505030304" pitchFamily="18" charset="0"/>
                <a:cs typeface="Arial" panose="020B0604020202020204" pitchFamily="34" charset="0"/>
              </a:rPr>
              <a:t>In the Student(StudentID, Name, Email, Phone) relation:</a:t>
            </a:r>
          </a:p>
          <a:p>
            <a:endParaRPr lang="en-US" sz="600" dirty="0">
              <a:latin typeface="Palatino Linotype" panose="02040502050505030304" pitchFamily="18" charset="0"/>
              <a:cs typeface="Arial" panose="020B0604020202020204" pitchFamily="34" charset="0"/>
            </a:endParaRPr>
          </a:p>
          <a:p>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Candidate Keys: </a:t>
            </a:r>
            <a:r>
              <a:rPr lang="en-US" sz="2000" dirty="0">
                <a:latin typeface="Palatino Linotype" panose="02040502050505030304" pitchFamily="18" charset="0"/>
                <a:cs typeface="Arial" panose="020B0604020202020204" pitchFamily="34" charset="0"/>
              </a:rPr>
              <a:t>{StudentID},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Prime Attributes:</a:t>
            </a:r>
            <a:r>
              <a:rPr lang="en-US" sz="2000" dirty="0">
                <a:latin typeface="Palatino Linotype" panose="02040502050505030304" pitchFamily="18" charset="0"/>
                <a:cs typeface="Arial" panose="020B0604020202020204" pitchFamily="34" charset="0"/>
              </a:rPr>
              <a:t> StudentID, Email, Phone</a:t>
            </a:r>
          </a:p>
          <a:p>
            <a:pPr marL="342900" indent="-342900">
              <a:buFont typeface="Arial" panose="020B0604020202020204" pitchFamily="34" charset="0"/>
              <a:buChar char="•"/>
            </a:pPr>
            <a:endParaRPr lang="en-US" sz="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000" b="1" i="1" dirty="0">
                <a:latin typeface="Palatino Linotype" panose="02040502050505030304" pitchFamily="18" charset="0"/>
                <a:cs typeface="Arial" panose="020B0604020202020204" pitchFamily="34" charset="0"/>
              </a:rPr>
              <a:t>Non-Prime Attribute:</a:t>
            </a:r>
            <a:r>
              <a:rPr lang="en-US" sz="2000" dirty="0">
                <a:latin typeface="Palatino Linotype" panose="02040502050505030304" pitchFamily="18" charset="0"/>
                <a:cs typeface="Arial" panose="020B0604020202020204" pitchFamily="34" charset="0"/>
              </a:rPr>
              <a:t> Name (because it is not part of any Candidate Key).</a:t>
            </a:r>
            <a:endParaRPr lang="en-IN" sz="2000"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48396811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6800"/>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a:t>
            </a:r>
            <a:endParaRPr lang="en-IN" dirty="0">
              <a:latin typeface="Liberation Mono"/>
              <a:cs typeface="Arial" panose="020B0604020202020204" pitchFamily="34" charset="0"/>
            </a:endParaRPr>
          </a:p>
        </p:txBody>
      </p:sp>
      <p:sp>
        <p:nvSpPr>
          <p:cNvPr id="3" name="TextBox 2">
            <a:extLst>
              <a:ext uri="{FF2B5EF4-FFF2-40B4-BE49-F238E27FC236}">
                <a16:creationId xmlns:a16="http://schemas.microsoft.com/office/drawing/2014/main" id="{696AB563-B572-8132-40FC-68EAD1ED94FF}"/>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787949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6800"/>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646331"/>
          </a:xfrm>
          <a:prstGeom prst="rect">
            <a:avLst/>
          </a:prstGeom>
        </p:spPr>
        <p:txBody>
          <a:bodyPr wrap="square">
            <a:spAutoFit/>
          </a:bodyPr>
          <a:lstStyle/>
          <a:p>
            <a:r>
              <a:rPr lang="en-US" dirty="0">
                <a:solidFill>
                  <a:srgbClr val="0077AA"/>
                </a:solidFill>
                <a:latin typeface="Liberation Mono"/>
              </a:rPr>
              <a:t>SELECT</a:t>
            </a:r>
            <a:r>
              <a:rPr lang="en-US" dirty="0">
                <a:latin typeface="Liberation Mono"/>
                <a:cs typeface="Arial" panose="020B0604020202020204" pitchFamily="34" charset="0"/>
              </a:rPr>
              <a:t> customer.custid, name, ordid, orderdate, total </a:t>
            </a:r>
            <a:r>
              <a:rPr lang="en-US" dirty="0">
                <a:solidFill>
                  <a:srgbClr val="0077AA"/>
                </a:solidFill>
                <a:latin typeface="Liberation Mono"/>
              </a:rPr>
              <a:t>FROM</a:t>
            </a:r>
            <a:r>
              <a:rPr lang="en-US"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customer </a:t>
            </a:r>
            <a:r>
              <a:rPr lang="en-IN" dirty="0">
                <a:solidFill>
                  <a:srgbClr val="DD4A68"/>
                </a:solidFill>
                <a:latin typeface="Liberation Mono"/>
              </a:rPr>
              <a:t>ON</a:t>
            </a:r>
            <a:r>
              <a:rPr lang="en-US" dirty="0">
                <a:latin typeface="Liberation Mono"/>
                <a:cs typeface="Arial" panose="020B0604020202020204" pitchFamily="34" charset="0"/>
              </a:rPr>
              <a:t> ord.custid = customer.custid </a:t>
            </a:r>
            <a:r>
              <a:rPr lang="en-US" dirty="0">
                <a:solidFill>
                  <a:srgbClr val="0077AA"/>
                </a:solidFill>
                <a:latin typeface="Liberation Mono"/>
              </a:rPr>
              <a:t>WHERE</a:t>
            </a:r>
            <a:r>
              <a:rPr lang="en-US" dirty="0">
                <a:latin typeface="Liberation Mono"/>
                <a:cs typeface="Arial" panose="020B0604020202020204" pitchFamily="34" charset="0"/>
              </a:rPr>
              <a:t> ord.custid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
        <p:nvSpPr>
          <p:cNvPr id="10" name="TextBox 9">
            <a:extLst>
              <a:ext uri="{FF2B5EF4-FFF2-40B4-BE49-F238E27FC236}">
                <a16:creationId xmlns:a16="http://schemas.microsoft.com/office/drawing/2014/main" id="{7D71B02A-C974-D4B7-6111-5B73F44797B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2100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0294-6F55-1405-D224-CB0CDD58962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3F85A41-3425-DE1B-ABAC-1D0E99756684}"/>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C2F767A-77FB-5D57-EBF2-E0585B0F5F2A}"/>
              </a:ext>
            </a:extLst>
          </p:cNvPr>
          <p:cNvGraphicFramePr>
            <a:graphicFrameLocks noGrp="1"/>
          </p:cNvGraphicFramePr>
          <p:nvPr/>
        </p:nvGraphicFramePr>
        <p:xfrm>
          <a:off x="119337"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125001D-A590-0DCD-AE0B-BBE1D6A795C6}"/>
              </a:ext>
            </a:extLst>
          </p:cNvPr>
          <p:cNvSpPr txBox="1"/>
          <p:nvPr/>
        </p:nvSpPr>
        <p:spPr>
          <a:xfrm>
            <a:off x="119336"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F23DC2DF-EAA8-205B-4B5D-AB7BC0DF35ED}"/>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1DDA030-5675-DC53-2EE1-F68826F841F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graphicFrame>
        <p:nvGraphicFramePr>
          <p:cNvPr id="12" name="Table 2">
            <a:extLst>
              <a:ext uri="{FF2B5EF4-FFF2-40B4-BE49-F238E27FC236}">
                <a16:creationId xmlns:a16="http://schemas.microsoft.com/office/drawing/2014/main" id="{043AE416-2618-8F06-4E21-004A15444197}"/>
              </a:ext>
            </a:extLst>
          </p:cNvPr>
          <p:cNvGraphicFramePr>
            <a:graphicFrameLocks noGrp="1"/>
          </p:cNvGraphicFramePr>
          <p:nvPr/>
        </p:nvGraphicFramePr>
        <p:xfrm>
          <a:off x="3810000"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15" name="TextBox 14">
            <a:extLst>
              <a:ext uri="{FF2B5EF4-FFF2-40B4-BE49-F238E27FC236}">
                <a16:creationId xmlns:a16="http://schemas.microsoft.com/office/drawing/2014/main" id="{FE4EEE5B-CFCD-8B1D-EA60-A26267CB4B71}"/>
              </a:ext>
            </a:extLst>
          </p:cNvPr>
          <p:cNvSpPr txBox="1"/>
          <p:nvPr/>
        </p:nvSpPr>
        <p:spPr>
          <a:xfrm>
            <a:off x="3809999"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B56DB41C-A035-EB74-7261-7672CC71AC44}"/>
              </a:ext>
            </a:extLst>
          </p:cNvPr>
          <p:cNvSpPr txBox="1"/>
          <p:nvPr/>
        </p:nvSpPr>
        <p:spPr>
          <a:xfrm>
            <a:off x="244702" y="4869160"/>
            <a:ext cx="1168394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 </a:t>
            </a:r>
            <a:r>
              <a:rPr lang="en-US" dirty="0">
                <a:solidFill>
                  <a:srgbClr val="DD4A68"/>
                </a:solidFill>
                <a:latin typeface="Liberation Mono"/>
              </a:rPr>
              <a:t>COUNT</a:t>
            </a:r>
            <a:r>
              <a:rPr lang="en-US" dirty="0">
                <a:latin typeface="Liberation Mono"/>
              </a:rPr>
              <a:t>(</a:t>
            </a:r>
            <a:r>
              <a:rPr lang="en-US" i="1" dirty="0">
                <a:solidFill>
                  <a:schemeClr val="bg1">
                    <a:lumMod val="50000"/>
                  </a:schemeClr>
                </a:solidFill>
                <a:latin typeface="Liberation Mono"/>
              </a:rPr>
              <a:t>r</a:t>
            </a:r>
            <a:r>
              <a:rPr lang="en-US" dirty="0">
                <a:latin typeface="Liberation Mono"/>
              </a:rPr>
              <a:t>.reservationID) </a:t>
            </a:r>
            <a:r>
              <a:rPr lang="en-US" i="1" dirty="0">
                <a:solidFill>
                  <a:schemeClr val="bg1">
                    <a:lumMod val="50000"/>
                  </a:schemeClr>
                </a:solidFill>
                <a:latin typeface="Liberation Mono"/>
              </a:rPr>
              <a:t>total_reservations </a:t>
            </a:r>
            <a:r>
              <a:rPr lang="en-US" dirty="0">
                <a:solidFill>
                  <a:srgbClr val="0077AA"/>
                </a:solidFill>
                <a:latin typeface="Liberation Mono"/>
              </a:rPr>
              <a:t>FROM</a:t>
            </a:r>
            <a:r>
              <a:rPr lang="en-US" dirty="0">
                <a:latin typeface="Liberation Mono"/>
              </a:rPr>
              <a:t> trains </a:t>
            </a:r>
            <a:r>
              <a:rPr lang="en-US" i="1" dirty="0">
                <a:solidFill>
                  <a:schemeClr val="bg1">
                    <a:lumMod val="50000"/>
                  </a:schemeClr>
                </a:solidFill>
                <a:latin typeface="Liberation Mono"/>
              </a:rPr>
              <a:t>t</a:t>
            </a:r>
            <a:r>
              <a:rPr lang="en-US" dirty="0">
                <a:latin typeface="Liberation Mono"/>
              </a:rPr>
              <a:t> </a:t>
            </a:r>
            <a:r>
              <a:rPr lang="en-IN" dirty="0">
                <a:solidFill>
                  <a:schemeClr val="accent5">
                    <a:lumMod val="75000"/>
                  </a:schemeClr>
                </a:solidFill>
                <a:latin typeface="Liberation Mono"/>
                <a:cs typeface="Arial" panose="020B0604020202020204" pitchFamily="34" charset="0"/>
              </a:rPr>
              <a:t>LEFT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rPr>
              <a:t> reservations </a:t>
            </a:r>
            <a:r>
              <a:rPr lang="en-US" i="1" dirty="0">
                <a:solidFill>
                  <a:schemeClr val="bg1">
                    <a:lumMod val="50000"/>
                  </a:schemeClr>
                </a:solidFill>
                <a:latin typeface="Liberation Mono"/>
              </a:rPr>
              <a:t>r</a:t>
            </a:r>
            <a:r>
              <a:rPr lang="en-US" dirty="0">
                <a:latin typeface="Liberation Mono"/>
              </a:rPr>
              <a:t> </a:t>
            </a:r>
            <a:r>
              <a:rPr lang="en-IN" dirty="0">
                <a:solidFill>
                  <a:srgbClr val="DD4A68"/>
                </a:solidFill>
                <a:latin typeface="Liberation Mono"/>
              </a:rPr>
              <a:t>ON</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.trainID = </a:t>
            </a:r>
            <a:r>
              <a:rPr lang="en-US" i="1" dirty="0">
                <a:solidFill>
                  <a:schemeClr val="bg1">
                    <a:lumMod val="50000"/>
                  </a:schemeClr>
                </a:solidFill>
                <a:latin typeface="Liberation Mono"/>
              </a:rPr>
              <a:t>r</a:t>
            </a:r>
            <a:r>
              <a:rPr lang="en-US" dirty="0">
                <a:latin typeface="Liberation Mono"/>
              </a:rPr>
              <a:t>.trainID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t</a:t>
            </a:r>
            <a:r>
              <a:rPr lang="en-US" dirty="0">
                <a:latin typeface="Liberation Mono"/>
              </a:rPr>
              <a:t>.trainName;</a:t>
            </a:r>
            <a:endParaRPr lang="en-IN" dirty="0">
              <a:latin typeface="Liberation Mono"/>
            </a:endParaRPr>
          </a:p>
        </p:txBody>
      </p:sp>
      <p:sp>
        <p:nvSpPr>
          <p:cNvPr id="5" name="Rectangle 4">
            <a:extLst>
              <a:ext uri="{FF2B5EF4-FFF2-40B4-BE49-F238E27FC236}">
                <a16:creationId xmlns:a16="http://schemas.microsoft.com/office/drawing/2014/main" id="{C4EA44A8-FE06-5277-952F-0F5F86D38D6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817662-C7F9-EB68-6FD4-67A3CE57F059}"/>
              </a:ext>
            </a:extLst>
          </p:cNvPr>
          <p:cNvSpPr txBox="1"/>
          <p:nvPr/>
        </p:nvSpPr>
        <p:spPr>
          <a:xfrm>
            <a:off x="8616278" y="1558826"/>
            <a:ext cx="3575721" cy="2308324"/>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Find reservations with invalid trainIDs</a:t>
            </a:r>
          </a:p>
          <a:p>
            <a:pPr marL="342900" indent="-342900">
              <a:buFont typeface="+mj-lt"/>
              <a:buAutoNum type="arabicPeriod"/>
            </a:pPr>
            <a:r>
              <a:rPr lang="en-US" dirty="0">
                <a:latin typeface="Arial" panose="020B0604020202020204" pitchFamily="34" charset="0"/>
                <a:cs typeface="Arial" panose="020B0604020202020204" pitchFamily="34" charset="0"/>
              </a:rPr>
              <a:t>List all trains along with the passenger names (if any).</a:t>
            </a:r>
          </a:p>
          <a:p>
            <a:pPr marL="342900" indent="-342900">
              <a:buFont typeface="+mj-lt"/>
              <a:buAutoNum type="arabicPeriod"/>
            </a:pPr>
            <a:r>
              <a:rPr lang="en-US" dirty="0"/>
              <a:t>Find trains that currently have no reservations.</a:t>
            </a:r>
          </a:p>
          <a:p>
            <a:pPr marL="342900" indent="-342900">
              <a:buFont typeface="+mj-lt"/>
              <a:buAutoNum type="arabicPeriod"/>
            </a:pPr>
            <a:r>
              <a:rPr lang="en-US" dirty="0"/>
              <a:t>Show each train with the count of reservations including 0.</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96350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71F3E-F657-C956-2DB3-9266EAA2007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4B3728F-41C5-7BE1-4012-4E371EE4DEFA}"/>
              </a:ext>
            </a:extLst>
          </p:cNvPr>
          <p:cNvSpPr/>
          <p:nvPr/>
        </p:nvSpPr>
        <p:spPr>
          <a:xfrm>
            <a:off x="155340" y="191857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o.custid;</a:t>
            </a:r>
          </a:p>
        </p:txBody>
      </p:sp>
      <p:sp>
        <p:nvSpPr>
          <p:cNvPr id="8" name="Rectangle 7">
            <a:extLst>
              <a:ext uri="{FF2B5EF4-FFF2-40B4-BE49-F238E27FC236}">
                <a16:creationId xmlns:a16="http://schemas.microsoft.com/office/drawing/2014/main" id="{234DC9F4-AAC9-5E7B-16B3-B80E95CBA54E}"/>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882766A8-93CB-048E-AE05-AF90923E1426}"/>
              </a:ext>
            </a:extLst>
          </p:cNvPr>
          <p:cNvSpPr/>
          <p:nvPr/>
        </p:nvSpPr>
        <p:spPr>
          <a:xfrm>
            <a:off x="155340" y="2998693"/>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c </a:t>
            </a:r>
            <a:r>
              <a:rPr lang="en-US" dirty="0">
                <a:solidFill>
                  <a:schemeClr val="accent5">
                    <a:lumMod val="75000"/>
                  </a:schemeClr>
                </a:solidFill>
                <a:latin typeface="Liberation Mono"/>
                <a:cs typeface="Arial" panose="020B0604020202020204" pitchFamily="34" charset="0"/>
              </a:rPr>
              <a:t>LEFT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27EC310E-8ED6-8AD1-81C8-6341A80272B1}"/>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sp>
        <p:nvSpPr>
          <p:cNvPr id="3" name="TextBox 2">
            <a:extLst>
              <a:ext uri="{FF2B5EF4-FFF2-40B4-BE49-F238E27FC236}">
                <a16:creationId xmlns:a16="http://schemas.microsoft.com/office/drawing/2014/main" id="{11A90679-8E8D-1AC6-6C94-2011CD5178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FC10DFC-CE23-1287-3C06-0C7F2DFC6C70}"/>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0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i="1" baseline="-25000" dirty="0">
                <a:latin typeface="Liberation Mono"/>
                <a:cs typeface="Arial" panose="020B0604020202020204" pitchFamily="34" charset="0"/>
              </a:rPr>
              <a:t>1</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2</a:t>
            </a:r>
            <a:r>
              <a:rPr lang="en-US" sz="2000" i="1" dirty="0">
                <a:latin typeface="Liberation Mono"/>
                <a:cs typeface="Arial" panose="020B0604020202020204" pitchFamily="34" charset="0"/>
              </a:rPr>
              <a:t>, A</a:t>
            </a:r>
            <a:r>
              <a:rPr lang="en-US" sz="2000" i="1" baseline="-25000" dirty="0">
                <a:latin typeface="Liberation Mono"/>
                <a:cs typeface="Arial" panose="020B0604020202020204" pitchFamily="34" charset="0"/>
              </a:rPr>
              <a:t>3</a:t>
            </a:r>
            <a:r>
              <a:rPr lang="en-US" sz="2000" i="1"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47328"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9412264" y="3646800"/>
            <a:ext cx="2660400" cy="2606473"/>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4" name="TextBox 3">
            <a:extLst>
              <a:ext uri="{FF2B5EF4-FFF2-40B4-BE49-F238E27FC236}">
                <a16:creationId xmlns:a16="http://schemas.microsoft.com/office/drawing/2014/main" id="{FCF5F221-E8C8-52F6-3C7A-F59284C17234}"/>
              </a:ext>
            </a:extLst>
          </p:cNvPr>
          <p:cNvSpPr txBox="1"/>
          <p:nvPr/>
        </p:nvSpPr>
        <p:spPr>
          <a:xfrm>
            <a:off x="8571384" y="1942378"/>
            <a:ext cx="1944216" cy="584775"/>
          </a:xfrm>
          <a:prstGeom prst="rect">
            <a:avLst/>
          </a:prstGeom>
          <a:noFill/>
        </p:spPr>
        <p:txBody>
          <a:bodyPr wrap="square">
            <a:spAutoFit/>
          </a:bodyPr>
          <a:lstStyle/>
          <a:p>
            <a:pPr algn="l"/>
            <a:r>
              <a:rPr lang="en-IN" sz="3200" b="1" i="0" dirty="0">
                <a:solidFill>
                  <a:srgbClr val="222222"/>
                </a:solidFill>
                <a:effectLst/>
                <a:latin typeface="Source Sans Pro" panose="020B0503030403020204" pitchFamily="34" charset="0"/>
              </a:rPr>
              <a:t>( R ⟖ S )</a:t>
            </a:r>
          </a:p>
        </p:txBody>
      </p:sp>
      <p:sp>
        <p:nvSpPr>
          <p:cNvPr id="2" name="TextBox 1">
            <a:extLst>
              <a:ext uri="{FF2B5EF4-FFF2-40B4-BE49-F238E27FC236}">
                <a16:creationId xmlns:a16="http://schemas.microsoft.com/office/drawing/2014/main" id="{D9D66000-3585-BDDE-D8C7-3BBB3F3DBFEC}"/>
              </a:ext>
            </a:extLst>
          </p:cNvPr>
          <p:cNvSpPr txBox="1"/>
          <p:nvPr/>
        </p:nvSpPr>
        <p:spPr>
          <a:xfrm>
            <a:off x="2999656" y="4030032"/>
            <a:ext cx="5904656" cy="1908215"/>
          </a:xfrm>
          <a:prstGeom prst="rect">
            <a:avLst/>
          </a:prstGeom>
          <a:solidFill>
            <a:schemeClr val="accent3">
              <a:lumMod val="20000"/>
              <a:lumOff val="80000"/>
            </a:schemeClr>
          </a:solidFill>
        </p:spPr>
        <p:txBody>
          <a:bodyPr wrap="square">
            <a:spAutoFit/>
          </a:bodyPr>
          <a:lstStyle/>
          <a:p>
            <a:r>
              <a:rPr lang="en-IN" b="1" dirty="0">
                <a:latin typeface="Palatino Linotype" panose="02040502050505030304" pitchFamily="18" charset="0"/>
              </a:rPr>
              <a:t>A RIGHT OUTER JOIN returns:</a:t>
            </a:r>
          </a:p>
          <a:p>
            <a:endParaRPr lang="en-IN" sz="1200" b="1" dirty="0">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All rows from the right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Matching rows from the left table</a:t>
            </a:r>
          </a:p>
          <a:p>
            <a:pPr marL="171450" indent="-171450">
              <a:buFont typeface="Arial" panose="020B0604020202020204" pitchFamily="34" charset="0"/>
              <a:buChar char="•"/>
            </a:pPr>
            <a:endParaRPr lang="en-IN" sz="800" dirty="0">
              <a:solidFill>
                <a:srgbClr val="B212AA"/>
              </a:solidFill>
              <a:latin typeface="Palatino Linotype" panose="02040502050505030304" pitchFamily="18" charset="0"/>
            </a:endParaRPr>
          </a:p>
          <a:p>
            <a:pPr marL="285750" indent="-285750">
              <a:buFont typeface="Arial" panose="020B0604020202020204" pitchFamily="34" charset="0"/>
              <a:buChar char="•"/>
            </a:pPr>
            <a:r>
              <a:rPr lang="en-IN" dirty="0">
                <a:solidFill>
                  <a:srgbClr val="B212AA"/>
                </a:solidFill>
                <a:latin typeface="Palatino Linotype" panose="02040502050505030304" pitchFamily="18" charset="0"/>
              </a:rPr>
              <a:t>If there’s no match in </a:t>
            </a:r>
            <a:r>
              <a:rPr lang="en-IN">
                <a:solidFill>
                  <a:srgbClr val="B212AA"/>
                </a:solidFill>
                <a:latin typeface="Palatino Linotype" panose="02040502050505030304" pitchFamily="18" charset="0"/>
              </a:rPr>
              <a:t>the left </a:t>
            </a:r>
            <a:r>
              <a:rPr lang="en-IN" dirty="0">
                <a:solidFill>
                  <a:srgbClr val="B212AA"/>
                </a:solidFill>
                <a:latin typeface="Palatino Linotype" panose="02040502050505030304" pitchFamily="18" charset="0"/>
              </a:rPr>
              <a:t>table → returns NULL for those columns.</a:t>
            </a:r>
          </a:p>
        </p:txBody>
      </p:sp>
    </p:spTree>
    <p:extLst>
      <p:ext uri="{BB962C8B-B14F-4D97-AF65-F5344CB8AC3E}">
        <p14:creationId xmlns:p14="http://schemas.microsoft.com/office/powerpoint/2010/main" val="36483063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34800" y="3646800"/>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endParaRPr lang="en-US" sz="2000" dirty="0">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p>
        </p:txBody>
      </p:sp>
      <p:sp>
        <p:nvSpPr>
          <p:cNvPr id="5" name="TextBox 4">
            <a:extLst>
              <a:ext uri="{FF2B5EF4-FFF2-40B4-BE49-F238E27FC236}">
                <a16:creationId xmlns:a16="http://schemas.microsoft.com/office/drawing/2014/main" id="{ED0200E0-6271-CB20-2D3B-FB2C3F582ED0}"/>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1476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645024"/>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rPr>
              <a:t>.</a:t>
            </a:r>
            <a:r>
              <a:rPr lang="en-US" sz="2000" i="1" dirty="0">
                <a:latin typeface="Liberation Mono"/>
                <a:cs typeface="Arial" panose="020B0604020202020204" pitchFamily="34" charset="0"/>
              </a:rPr>
              <a:t> 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IS</a:t>
            </a:r>
            <a:r>
              <a:rPr lang="en-US" sz="2000" dirty="0">
                <a:solidFill>
                  <a:srgbClr val="0077AA"/>
                </a:solidFill>
                <a:latin typeface="Liberation Mono"/>
                <a:cs typeface="Arial" panose="020B0604020202020204" pitchFamily="34" charset="0"/>
              </a:rPr>
              <a:t> </a:t>
            </a:r>
            <a:r>
              <a:rPr lang="en-US" sz="2000" dirty="0">
                <a:solidFill>
                  <a:schemeClr val="accent4">
                    <a:lumMod val="50000"/>
                  </a:schemeClr>
                </a:solidFill>
                <a:latin typeface="Liberation Mono"/>
                <a:cs typeface="Arial" panose="020B0604020202020204" pitchFamily="34" charset="0"/>
              </a:rPr>
              <a:t>NULL</a:t>
            </a: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customer.custid, name, ordid, orderdate, total</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customer </a:t>
            </a:r>
            <a:r>
              <a:rPr lang="en-IN" dirty="0">
                <a:solidFill>
                  <a:srgbClr val="DD4A68"/>
                </a:solidFill>
                <a:latin typeface="Liberation Mono"/>
              </a:rPr>
              <a:t>ON</a:t>
            </a:r>
            <a:r>
              <a:rPr lang="en-IN" dirty="0">
                <a:latin typeface="Liberation Mono"/>
                <a:cs typeface="Arial" panose="020B0604020202020204" pitchFamily="34" charset="0"/>
              </a:rPr>
              <a:t> ord.custid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customer.custid</a:t>
            </a:r>
            <a:r>
              <a:rPr lang="en-IN" sz="1800" dirty="0">
                <a:latin typeface="Liberation Mono"/>
                <a:cs typeface="Arial" panose="020B0604020202020204" pitchFamily="34" charset="0"/>
              </a:rPr>
              <a:t>  </a:t>
            </a:r>
            <a:r>
              <a:rPr lang="en-IN" dirty="0">
                <a:solidFill>
                  <a:srgbClr val="0077AA"/>
                </a:solidFill>
                <a:latin typeface="Liberation Mono"/>
              </a:rPr>
              <a:t>WHERE</a:t>
            </a:r>
            <a:r>
              <a:rPr lang="en-IN" sz="1800" dirty="0">
                <a:latin typeface="Liberation Mono"/>
                <a:cs typeface="Arial" panose="020B0604020202020204" pitchFamily="34" charset="0"/>
              </a:rPr>
              <a:t> </a:t>
            </a:r>
            <a:r>
              <a:rPr lang="en-US" dirty="0">
                <a:latin typeface="Liberation Mono"/>
                <a:cs typeface="Arial" panose="020B0604020202020204" pitchFamily="34" charset="0"/>
              </a:rPr>
              <a:t>ordid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7" name="TextBox 6">
            <a:extLst>
              <a:ext uri="{FF2B5EF4-FFF2-40B4-BE49-F238E27FC236}">
                <a16:creationId xmlns:a16="http://schemas.microsoft.com/office/drawing/2014/main" id="{B1A3E3DB-02FB-9623-B987-F31775FB362A}"/>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08872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781-3055-9710-5E64-E4A8A8A3160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5284D00-5D5E-78F4-E2B7-BD77147867F6}"/>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C6354E3-99F8-71AC-0BC4-0112B3E4063F}"/>
              </a:ext>
            </a:extLst>
          </p:cNvPr>
          <p:cNvGraphicFramePr>
            <a:graphicFrameLocks noGrp="1"/>
          </p:cNvGraphicFramePr>
          <p:nvPr/>
        </p:nvGraphicFramePr>
        <p:xfrm>
          <a:off x="191345" y="1555224"/>
          <a:ext cx="3600399" cy="3169920"/>
        </p:xfrm>
        <a:graphic>
          <a:graphicData uri="http://schemas.openxmlformats.org/drawingml/2006/table">
            <a:tbl>
              <a:tblPr firstRow="1" bandRow="1">
                <a:tableStyleId>{5940675A-B579-460E-94D1-54222C63F5DA}</a:tableStyleId>
              </a:tblPr>
              <a:tblGrid>
                <a:gridCol w="951049">
                  <a:extLst>
                    <a:ext uri="{9D8B030D-6E8A-4147-A177-3AD203B41FA5}">
                      <a16:colId xmlns:a16="http://schemas.microsoft.com/office/drawing/2014/main" val="928063234"/>
                    </a:ext>
                  </a:extLst>
                </a:gridCol>
                <a:gridCol w="951049">
                  <a:extLst>
                    <a:ext uri="{9D8B030D-6E8A-4147-A177-3AD203B41FA5}">
                      <a16:colId xmlns:a16="http://schemas.microsoft.com/office/drawing/2014/main" val="1784272465"/>
                    </a:ext>
                  </a:extLst>
                </a:gridCol>
                <a:gridCol w="1698301">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trainID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destination</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Bhopal</a:t>
                      </a: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Kolkata</a:t>
                      </a: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Bangalore</a:t>
                      </a: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5</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Mumbai</a:t>
                      </a: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Pune</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bl>
          </a:graphicData>
        </a:graphic>
      </p:graphicFrame>
      <p:sp>
        <p:nvSpPr>
          <p:cNvPr id="9" name="TextBox 8">
            <a:extLst>
              <a:ext uri="{FF2B5EF4-FFF2-40B4-BE49-F238E27FC236}">
                <a16:creationId xmlns:a16="http://schemas.microsoft.com/office/drawing/2014/main" id="{38110BAC-C078-F559-696F-9AB83B39E05F}"/>
              </a:ext>
            </a:extLst>
          </p:cNvPr>
          <p:cNvSpPr txBox="1"/>
          <p:nvPr/>
        </p:nvSpPr>
        <p:spPr>
          <a:xfrm>
            <a:off x="191344" y="1075898"/>
            <a:ext cx="1584176" cy="400110"/>
          </a:xfrm>
          <a:prstGeom prst="rect">
            <a:avLst/>
          </a:prstGeom>
          <a:noFill/>
        </p:spPr>
        <p:txBody>
          <a:bodyPr wrap="square">
            <a:spAutoFit/>
          </a:bodyPr>
          <a:lstStyle/>
          <a:p>
            <a:r>
              <a:rPr lang="en-IN" sz="2000" b="1" dirty="0">
                <a:latin typeface="Liberation Mono"/>
              </a:rPr>
              <a:t>Table:- trains</a:t>
            </a:r>
            <a:endParaRPr lang="en-IN" sz="2000" b="1" dirty="0"/>
          </a:p>
        </p:txBody>
      </p:sp>
      <p:sp>
        <p:nvSpPr>
          <p:cNvPr id="7" name="TextBox 6">
            <a:extLst>
              <a:ext uri="{FF2B5EF4-FFF2-40B4-BE49-F238E27FC236}">
                <a16:creationId xmlns:a16="http://schemas.microsoft.com/office/drawing/2014/main" id="{E51EE609-CCE2-6CAB-C5CC-37DED27D0EC9}"/>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BE5423-7848-B65C-F5C4-6C7073A8D0A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BB408680-EAC7-4F96-3BD4-CFFF984CC0B7}"/>
              </a:ext>
            </a:extLst>
          </p:cNvPr>
          <p:cNvSpPr txBox="1"/>
          <p:nvPr/>
        </p:nvSpPr>
        <p:spPr>
          <a:xfrm>
            <a:off x="3882007" y="1075898"/>
            <a:ext cx="2502026" cy="400110"/>
          </a:xfrm>
          <a:prstGeom prst="rect">
            <a:avLst/>
          </a:prstGeom>
          <a:noFill/>
        </p:spPr>
        <p:txBody>
          <a:bodyPr wrap="square">
            <a:spAutoFit/>
          </a:bodyPr>
          <a:lstStyle/>
          <a:p>
            <a:r>
              <a:rPr lang="en-IN" sz="2000" b="1" dirty="0">
                <a:latin typeface="Liberation Mono"/>
              </a:rPr>
              <a:t>Table:- reservations</a:t>
            </a:r>
            <a:endParaRPr lang="en-IN" sz="2000" b="1" dirty="0"/>
          </a:p>
        </p:txBody>
      </p:sp>
      <p:sp>
        <p:nvSpPr>
          <p:cNvPr id="17" name="TextBox 16">
            <a:extLst>
              <a:ext uri="{FF2B5EF4-FFF2-40B4-BE49-F238E27FC236}">
                <a16:creationId xmlns:a16="http://schemas.microsoft.com/office/drawing/2014/main" id="{F5A139CE-4122-AB93-1832-75BC6FE36CA8}"/>
              </a:ext>
            </a:extLst>
          </p:cNvPr>
          <p:cNvSpPr txBox="1"/>
          <p:nvPr/>
        </p:nvSpPr>
        <p:spPr>
          <a:xfrm>
            <a:off x="244702" y="4976008"/>
            <a:ext cx="1168394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trains </a:t>
            </a:r>
            <a:r>
              <a:rPr lang="en-IN" i="1" dirty="0">
                <a:solidFill>
                  <a:schemeClr val="bg1">
                    <a:lumMod val="50000"/>
                  </a:schemeClr>
                </a:solidFill>
                <a:latin typeface="Liberation Mono"/>
              </a:rPr>
              <a:t>t</a:t>
            </a:r>
            <a:r>
              <a:rPr lang="en-IN" dirty="0">
                <a:latin typeface="Liberation Mono"/>
              </a:rPr>
              <a:t> </a:t>
            </a:r>
            <a:r>
              <a:rPr lang="en-IN" dirty="0">
                <a:solidFill>
                  <a:schemeClr val="accent5">
                    <a:lumMod val="75000"/>
                  </a:schemeClr>
                </a:solidFill>
                <a:latin typeface="Liberation Mono"/>
                <a:cs typeface="Arial" panose="020B0604020202020204" pitchFamily="34" charset="0"/>
              </a:rPr>
              <a:t>RIGHR 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reservations </a:t>
            </a:r>
            <a:r>
              <a:rPr lang="en-IN" i="1" dirty="0">
                <a:solidFill>
                  <a:schemeClr val="bg1">
                    <a:lumMod val="50000"/>
                  </a:schemeClr>
                </a:solidFill>
                <a:latin typeface="Liberation Mono"/>
              </a:rPr>
              <a:t>r</a:t>
            </a:r>
            <a:r>
              <a:rPr lang="en-IN" dirty="0">
                <a:latin typeface="Liberation Mono"/>
              </a:rPr>
              <a:t> </a:t>
            </a:r>
            <a:r>
              <a:rPr lang="en-IN" dirty="0">
                <a:solidFill>
                  <a:srgbClr val="DD4A68"/>
                </a:solidFill>
                <a:latin typeface="Liberation Mono"/>
              </a:rPr>
              <a:t>ON</a:t>
            </a:r>
            <a:r>
              <a:rPr lang="en-IN" dirty="0">
                <a:latin typeface="Liberation Mono"/>
              </a:rPr>
              <a:t> </a:t>
            </a:r>
            <a:r>
              <a:rPr lang="en-IN" i="1" dirty="0">
                <a:solidFill>
                  <a:schemeClr val="bg1">
                    <a:lumMod val="50000"/>
                  </a:schemeClr>
                </a:solidFill>
                <a:latin typeface="Liberation Mono"/>
              </a:rPr>
              <a:t>t</a:t>
            </a:r>
            <a:r>
              <a:rPr lang="en-IN" dirty="0">
                <a:latin typeface="Liberation Mono"/>
              </a:rPr>
              <a:t>.trainID = </a:t>
            </a:r>
            <a:r>
              <a:rPr lang="en-IN" i="1" dirty="0">
                <a:solidFill>
                  <a:schemeClr val="bg1">
                    <a:lumMod val="50000"/>
                  </a:schemeClr>
                </a:solidFill>
                <a:latin typeface="Liberation Mono"/>
              </a:rPr>
              <a:t>r</a:t>
            </a:r>
            <a:r>
              <a:rPr lang="en-IN" dirty="0">
                <a:latin typeface="Liberation Mono"/>
              </a:rPr>
              <a:t>.trainID </a:t>
            </a:r>
            <a:r>
              <a:rPr lang="en-US" dirty="0">
                <a:latin typeface="Liberation Mono"/>
              </a:rPr>
              <a:t> </a:t>
            </a:r>
            <a:r>
              <a:rPr lang="en-US" dirty="0">
                <a:solidFill>
                  <a:srgbClr val="0077AA"/>
                </a:solidFill>
                <a:latin typeface="Liberation Mono"/>
              </a:rPr>
              <a:t>WHERE</a:t>
            </a:r>
            <a:r>
              <a:rPr lang="en-US" dirty="0">
                <a:latin typeface="Liberation Mono"/>
              </a:rPr>
              <a:t> reservationID </a:t>
            </a:r>
            <a:r>
              <a:rPr lang="en-US" dirty="0">
                <a:solidFill>
                  <a:schemeClr val="accent4">
                    <a:lumMod val="50000"/>
                  </a:schemeClr>
                </a:solidFill>
                <a:latin typeface="Liberation Mono"/>
                <a:cs typeface="Arial" panose="020B0604020202020204" pitchFamily="34" charset="0"/>
              </a:rPr>
              <a:t>IS</a:t>
            </a:r>
            <a:r>
              <a:rPr lang="en-US" dirty="0">
                <a:latin typeface="Liberation Mono"/>
              </a:rPr>
              <a:t> </a:t>
            </a:r>
            <a:r>
              <a:rPr lang="en-US" dirty="0">
                <a:solidFill>
                  <a:schemeClr val="accent4">
                    <a:lumMod val="50000"/>
                  </a:schemeClr>
                </a:solidFill>
                <a:latin typeface="Liberation Mono"/>
                <a:cs typeface="Arial" panose="020B0604020202020204" pitchFamily="34" charset="0"/>
              </a:rPr>
              <a:t>NOT</a:t>
            </a:r>
            <a:r>
              <a:rPr lang="en-US" dirty="0">
                <a:latin typeface="Liberation Mono"/>
              </a:rPr>
              <a:t> </a:t>
            </a:r>
            <a:r>
              <a:rPr lang="en-US" dirty="0">
                <a:solidFill>
                  <a:schemeClr val="accent4">
                    <a:lumMod val="50000"/>
                  </a:schemeClr>
                </a:solidFill>
                <a:latin typeface="Liberation Mono"/>
                <a:cs typeface="Arial" panose="020B0604020202020204" pitchFamily="34" charset="0"/>
              </a:rPr>
              <a:t>NULL</a:t>
            </a:r>
            <a:r>
              <a:rPr lang="en-IN" dirty="0">
                <a:latin typeface="Liberation Mono"/>
              </a:rPr>
              <a:t>;</a:t>
            </a:r>
          </a:p>
        </p:txBody>
      </p:sp>
      <p:graphicFrame>
        <p:nvGraphicFramePr>
          <p:cNvPr id="5" name="Table 2">
            <a:extLst>
              <a:ext uri="{FF2B5EF4-FFF2-40B4-BE49-F238E27FC236}">
                <a16:creationId xmlns:a16="http://schemas.microsoft.com/office/drawing/2014/main" id="{A80E5BCC-3090-4C8F-5FF1-0A150CACAE53}"/>
              </a:ext>
            </a:extLst>
          </p:cNvPr>
          <p:cNvGraphicFramePr>
            <a:graphicFrameLocks noGrp="1"/>
          </p:cNvGraphicFramePr>
          <p:nvPr>
            <p:extLst>
              <p:ext uri="{D42A27DB-BD31-4B8C-83A1-F6EECF244321}">
                <p14:modId xmlns:p14="http://schemas.microsoft.com/office/powerpoint/2010/main" val="3925875205"/>
              </p:ext>
            </p:extLst>
          </p:nvPr>
        </p:nvGraphicFramePr>
        <p:xfrm>
          <a:off x="3882008" y="1555224"/>
          <a:ext cx="4806279" cy="3169920"/>
        </p:xfrm>
        <a:graphic>
          <a:graphicData uri="http://schemas.openxmlformats.org/drawingml/2006/table">
            <a:tbl>
              <a:tblPr firstRow="1" bandRow="1">
                <a:tableStyleId>{5940675A-B579-460E-94D1-54222C63F5DA}</a:tableStyleId>
              </a:tblPr>
              <a:tblGrid>
                <a:gridCol w="1565920">
                  <a:extLst>
                    <a:ext uri="{9D8B030D-6E8A-4147-A177-3AD203B41FA5}">
                      <a16:colId xmlns:a16="http://schemas.microsoft.com/office/drawing/2014/main" val="928063234"/>
                    </a:ext>
                  </a:extLst>
                </a:gridCol>
                <a:gridCol w="1008112">
                  <a:extLst>
                    <a:ext uri="{9D8B030D-6E8A-4147-A177-3AD203B41FA5}">
                      <a16:colId xmlns:a16="http://schemas.microsoft.com/office/drawing/2014/main" val="2029032980"/>
                    </a:ext>
                  </a:extLst>
                </a:gridCol>
                <a:gridCol w="785122">
                  <a:extLst>
                    <a:ext uri="{9D8B030D-6E8A-4147-A177-3AD203B41FA5}">
                      <a16:colId xmlns:a16="http://schemas.microsoft.com/office/drawing/2014/main" val="1784272465"/>
                    </a:ext>
                  </a:extLst>
                </a:gridCol>
                <a:gridCol w="1447125">
                  <a:extLst>
                    <a:ext uri="{9D8B030D-6E8A-4147-A177-3AD203B41FA5}">
                      <a16:colId xmlns:a16="http://schemas.microsoft.com/office/drawing/2014/main" val="4257636305"/>
                    </a:ext>
                  </a:extLst>
                </a:gridCol>
              </a:tblGrid>
              <a:tr h="370840">
                <a:tc>
                  <a:txBody>
                    <a:bodyPr/>
                    <a:lstStyle/>
                    <a:p>
                      <a:pPr algn="ctr"/>
                      <a:r>
                        <a:rPr lang="en-US" dirty="0">
                          <a:latin typeface="Arial" panose="020B0604020202020204" pitchFamily="34" charset="0"/>
                          <a:cs typeface="Arial" panose="020B0604020202020204" pitchFamily="34" charset="0"/>
                        </a:rPr>
                        <a:t>reservationID </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trainID</a:t>
                      </a:r>
                    </a:p>
                  </a:txBody>
                  <a:tcPr>
                    <a:solidFill>
                      <a:srgbClr val="FFFF00"/>
                    </a:solidFill>
                  </a:tcPr>
                </a:tc>
                <a:tc>
                  <a:txBody>
                    <a:bodyPr/>
                    <a:lstStyle/>
                    <a:p>
                      <a:pPr algn="ctr"/>
                      <a:r>
                        <a:rPr lang="en-US" sz="2000" b="1" dirty="0">
                          <a:latin typeface="Arial" panose="020B0604020202020204" pitchFamily="34" charset="0"/>
                          <a:cs typeface="Arial" panose="020B0604020202020204" pitchFamily="34" charset="0"/>
                        </a:rPr>
                        <a:t>. . . .</a:t>
                      </a:r>
                      <a:endParaRPr lang="en-IN" sz="20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status</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3858505310"/>
                  </a:ext>
                </a:extLst>
              </a:tr>
              <a:tr h="370840">
                <a:tc>
                  <a:txBody>
                    <a:bodyPr/>
                    <a:lstStyle/>
                    <a:p>
                      <a:pPr algn="ctr"/>
                      <a:r>
                        <a:rPr lang="en-IN" b="0" dirty="0">
                          <a:latin typeface="Arial" panose="020B0604020202020204" pitchFamily="34" charset="0"/>
                          <a:cs typeface="Arial" panose="020B0604020202020204" pitchFamily="34" charset="0"/>
                        </a:rPr>
                        <a:t>202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77675717"/>
                  </a:ext>
                </a:extLst>
              </a:tr>
              <a:tr h="370840">
                <a:tc>
                  <a:txBody>
                    <a:bodyPr/>
                    <a:lstStyle/>
                    <a:p>
                      <a:pPr algn="ctr"/>
                      <a:r>
                        <a:rPr lang="en-IN" b="0" dirty="0">
                          <a:latin typeface="Arial" panose="020B0604020202020204" pitchFamily="34" charset="0"/>
                          <a:cs typeface="Arial" panose="020B0604020202020204" pitchFamily="34" charset="0"/>
                        </a:rPr>
                        <a:t>203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IN" b="0" dirty="0">
                          <a:latin typeface="Arial" panose="020B0604020202020204" pitchFamily="34" charset="0"/>
                          <a:cs typeface="Arial" panose="020B0604020202020204" pitchFamily="34" charset="0"/>
                        </a:rPr>
                        <a:t>204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b="0" dirty="0">
                          <a:latin typeface="Arial" panose="020B0604020202020204" pitchFamily="34" charset="0"/>
                          <a:cs typeface="Arial" panose="020B0604020202020204" pitchFamily="34" charset="0"/>
                        </a:rPr>
                        <a:t>205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b="0">
                          <a:latin typeface="Arial" panose="020B0604020202020204" pitchFamily="34" charset="0"/>
                          <a:cs typeface="Arial" panose="020B0604020202020204" pitchFamily="34" charset="0"/>
                        </a:rPr>
                        <a:t>Confirmed</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IN" sz="2000" b="0" dirty="0">
                          <a:latin typeface="Arial" panose="020B0604020202020204" pitchFamily="34" charset="0"/>
                          <a:cs typeface="Arial" panose="020B0604020202020204" pitchFamily="34" charset="0"/>
                        </a:rPr>
                        <a:t>206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Confirmed</a:t>
                      </a:r>
                    </a:p>
                  </a:txBody>
                  <a:tcPr/>
                </a:tc>
                <a:extLst>
                  <a:ext uri="{0D108BD9-81ED-4DB2-BD59-A6C34878D82A}">
                    <a16:rowId xmlns:a16="http://schemas.microsoft.com/office/drawing/2014/main" val="4050152708"/>
                  </a:ext>
                </a:extLst>
              </a:tr>
              <a:tr h="370840">
                <a:tc>
                  <a:txBody>
                    <a:bodyPr/>
                    <a:lstStyle/>
                    <a:p>
                      <a:pPr algn="ctr"/>
                      <a:r>
                        <a:rPr lang="en-IN" b="0" dirty="0">
                          <a:latin typeface="Arial" panose="020B0604020202020204" pitchFamily="34" charset="0"/>
                          <a:cs typeface="Arial" panose="020B0604020202020204" pitchFamily="34" charset="0"/>
                        </a:rPr>
                        <a:t>201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 .</a:t>
                      </a:r>
                      <a:endPar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algn="l"/>
                      <a:r>
                        <a:rPr lang="en-IN" sz="2000" b="0" dirty="0">
                          <a:latin typeface="Arial" panose="020B0604020202020204" pitchFamily="34" charset="0"/>
                          <a:cs typeface="Arial" panose="020B0604020202020204" pitchFamily="34" charset="0"/>
                        </a:rPr>
                        <a:t>Cancelled</a:t>
                      </a:r>
                    </a:p>
                  </a:txBody>
                  <a:tcPr/>
                </a:tc>
                <a:extLst>
                  <a:ext uri="{0D108BD9-81ED-4DB2-BD59-A6C34878D82A}">
                    <a16:rowId xmlns:a16="http://schemas.microsoft.com/office/drawing/2014/main" val="3399061844"/>
                  </a:ext>
                </a:extLst>
              </a:tr>
            </a:tbl>
          </a:graphicData>
        </a:graphic>
      </p:graphicFrame>
      <p:sp>
        <p:nvSpPr>
          <p:cNvPr id="6" name="Rectangle 5">
            <a:extLst>
              <a:ext uri="{FF2B5EF4-FFF2-40B4-BE49-F238E27FC236}">
                <a16:creationId xmlns:a16="http://schemas.microsoft.com/office/drawing/2014/main" id="{7E70508D-BD7A-690A-EF26-6C9CBAABF3E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Assignments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79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1428-C944-B42E-1410-D61DCC9E41B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2F6F36C-BEE2-A26D-D26C-CCEB0F99D688}"/>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D834232-475B-40C5-AE4E-A58E5A3948C0}"/>
              </a:ext>
            </a:extLst>
          </p:cNvPr>
          <p:cNvSpPr/>
          <p:nvPr/>
        </p:nvSpPr>
        <p:spPr>
          <a:xfrm>
            <a:off x="155340" y="191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a:t>
            </a:r>
          </a:p>
        </p:txBody>
      </p:sp>
      <p:sp>
        <p:nvSpPr>
          <p:cNvPr id="10" name="Rectangle 9">
            <a:extLst>
              <a:ext uri="{FF2B5EF4-FFF2-40B4-BE49-F238E27FC236}">
                <a16:creationId xmlns:a16="http://schemas.microsoft.com/office/drawing/2014/main" id="{2E1A8068-275B-FD9A-929C-D81FDE348D84}"/>
              </a:ext>
            </a:extLst>
          </p:cNvPr>
          <p:cNvSpPr/>
          <p:nvPr/>
        </p:nvSpPr>
        <p:spPr>
          <a:xfrm>
            <a:off x="155340" y="2998800"/>
            <a:ext cx="1188132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name, city, state,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orderdate, status, total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customer </a:t>
            </a:r>
            <a:r>
              <a:rPr lang="en-US" i="1" dirty="0">
                <a:solidFill>
                  <a:schemeClr val="bg1">
                    <a:lumMod val="50000"/>
                  </a:schemeClr>
                </a:solidFill>
                <a:latin typeface="Liberation Mono"/>
              </a:rPr>
              <a:t>c</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 OUTER JOIN </a:t>
            </a:r>
            <a:r>
              <a:rPr lang="en-US" dirty="0">
                <a:latin typeface="Liberation Mono"/>
                <a:cs typeface="Arial" panose="020B0604020202020204" pitchFamily="34" charset="0"/>
              </a:rPr>
              <a:t>ord </a:t>
            </a:r>
            <a:r>
              <a:rPr lang="en-US" i="1" dirty="0">
                <a:solidFill>
                  <a:schemeClr val="bg1">
                    <a:lumMod val="50000"/>
                  </a:schemeClr>
                </a:solidFill>
                <a:latin typeface="Liberation Mono"/>
              </a:rPr>
              <a:t>o</a:t>
            </a:r>
            <a:r>
              <a:rPr lang="en-US" dirty="0">
                <a:latin typeface="Liberation Mono"/>
                <a:cs typeface="Arial" panose="020B0604020202020204" pitchFamily="34" charset="0"/>
              </a:rPr>
              <a:t> </a:t>
            </a:r>
            <a:r>
              <a:rPr lang="en-US" dirty="0">
                <a:solidFill>
                  <a:srgbClr val="DD4A68"/>
                </a:solidFill>
                <a:latin typeface="Liberation Mono"/>
                <a:cs typeface="Arial" panose="020B0604020202020204" pitchFamily="34" charset="0"/>
              </a:rPr>
              <a:t>ON</a:t>
            </a:r>
            <a:r>
              <a:rPr lang="en-US" dirty="0">
                <a:latin typeface="Liberation Mono"/>
                <a:cs typeface="Arial" panose="020B0604020202020204" pitchFamily="34" charset="0"/>
              </a:rPr>
              <a:t> </a:t>
            </a:r>
            <a:r>
              <a:rPr lang="en-US" i="1" dirty="0">
                <a:solidFill>
                  <a:schemeClr val="bg1">
                    <a:lumMod val="50000"/>
                  </a:schemeClr>
                </a:solidFill>
                <a:latin typeface="Liberation Mono"/>
              </a:rPr>
              <a:t>c</a:t>
            </a:r>
            <a:r>
              <a:rPr lang="en-US" dirty="0">
                <a:latin typeface="Liberation Mono"/>
                <a:cs typeface="Arial" panose="020B0604020202020204" pitchFamily="34" charset="0"/>
              </a:rPr>
              <a:t>.custid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a:t>
            </a:r>
            <a:r>
              <a:rPr lang="en-US" i="1" dirty="0">
                <a:solidFill>
                  <a:schemeClr val="bg1">
                    <a:lumMod val="50000"/>
                  </a:schemeClr>
                </a:solidFill>
                <a:latin typeface="Liberation Mono"/>
              </a:rPr>
              <a:t>o</a:t>
            </a:r>
            <a:r>
              <a:rPr lang="en-US" dirty="0">
                <a:latin typeface="Liberation Mono"/>
                <a:cs typeface="Arial" panose="020B0604020202020204" pitchFamily="34" charset="0"/>
              </a:rPr>
              <a:t>.custid </a:t>
            </a:r>
            <a:r>
              <a:rPr lang="en-US" dirty="0">
                <a:solidFill>
                  <a:schemeClr val="accent4">
                    <a:lumMod val="50000"/>
                  </a:schemeClr>
                </a:solidFill>
                <a:latin typeface="Liberation Mono"/>
                <a:cs typeface="Arial" panose="020B0604020202020204" pitchFamily="34" charset="0"/>
              </a:rPr>
              <a:t>IS NOT NULL</a:t>
            </a:r>
            <a:r>
              <a:rPr lang="en-US" dirty="0">
                <a:latin typeface="Liberation Mono"/>
                <a:cs typeface="Arial" panose="020B0604020202020204" pitchFamily="34" charset="0"/>
              </a:rPr>
              <a:t>;</a:t>
            </a:r>
          </a:p>
        </p:txBody>
      </p:sp>
      <p:sp>
        <p:nvSpPr>
          <p:cNvPr id="2" name="TextBox 1">
            <a:extLst>
              <a:ext uri="{FF2B5EF4-FFF2-40B4-BE49-F238E27FC236}">
                <a16:creationId xmlns:a16="http://schemas.microsoft.com/office/drawing/2014/main" id="{AD363F52-1214-AD5F-19B0-DF9E97EDDB08}"/>
              </a:ext>
            </a:extLst>
          </p:cNvPr>
          <p:cNvSpPr txBox="1"/>
          <p:nvPr/>
        </p:nvSpPr>
        <p:spPr>
          <a:xfrm>
            <a:off x="299356" y="5469031"/>
            <a:ext cx="11593288" cy="1169551"/>
          </a:xfrm>
          <a:prstGeom prst="rect">
            <a:avLst/>
          </a:prstGeom>
          <a:solidFill>
            <a:schemeClr val="bg1">
              <a:lumMod val="95000"/>
            </a:schemeClr>
          </a:solidFill>
          <a:ln w="28575">
            <a:solidFill>
              <a:schemeClr val="accent4">
                <a:lumMod val="75000"/>
              </a:schemeClr>
            </a:solidFill>
          </a:ln>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ON</a:t>
            </a:r>
            <a:r>
              <a:rPr lang="en-US" dirty="0">
                <a:latin typeface="Arial" panose="020B0604020202020204" pitchFamily="34" charset="0"/>
                <a:cs typeface="Arial" panose="020B0604020202020204" pitchFamily="34" charset="0"/>
              </a:rPr>
              <a:t> :- Specifies how to join two tables (defines the relationship between them).</a:t>
            </a:r>
          </a:p>
          <a:p>
            <a:endParaRPr lang="en-US" sz="400" dirty="0">
              <a:latin typeface="Arial" panose="020B0604020202020204" pitchFamily="34" charset="0"/>
              <a:cs typeface="Arial" panose="020B0604020202020204" pitchFamily="34" charset="0"/>
            </a:endParaRPr>
          </a:p>
          <a:p>
            <a:r>
              <a:rPr lang="en-US" dirty="0">
                <a:solidFill>
                  <a:srgbClr val="0077AA"/>
                </a:solidFill>
                <a:uFill>
                  <a:solidFill>
                    <a:srgbClr val="FF0000"/>
                  </a:solidFill>
                </a:uFill>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 Filters rows after the join has been performed (applies to the result set).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48912B0-70C3-8EE2-244C-6B1AD86CBA0B}"/>
              </a:ext>
            </a:extLst>
          </p:cNvPr>
          <p:cNvSpPr/>
          <p:nvPr/>
        </p:nvSpPr>
        <p:spPr>
          <a:xfrm>
            <a:off x="407368" y="739723"/>
            <a:ext cx="8352928" cy="430887"/>
          </a:xfrm>
          <a:prstGeom prst="rect">
            <a:avLst/>
          </a:prstGeom>
          <a:solidFill>
            <a:schemeClr val="accent3">
              <a:lumMod val="60000"/>
              <a:lumOff val="40000"/>
            </a:schemeClr>
          </a:solidFill>
        </p:spPr>
        <p:txBody>
          <a:bodyPr wrap="square">
            <a:spAutoFit/>
          </a:bodyPr>
          <a:lstStyle/>
          <a:p>
            <a:pPr algn="ctr"/>
            <a:r>
              <a:rPr lang="en-US" sz="2200" dirty="0">
                <a:solidFill>
                  <a:srgbClr val="538893"/>
                </a:solidFill>
                <a:latin typeface="Arial" pitchFamily="34" charset="0"/>
                <a:cs typeface="Arial" pitchFamily="34" charset="0"/>
              </a:rPr>
              <a:t>The ON clause with WHERE clause for left or right outer join.</a:t>
            </a:r>
          </a:p>
        </p:txBody>
      </p:sp>
      <p:cxnSp>
        <p:nvCxnSpPr>
          <p:cNvPr id="4" name="Straight Connector 3">
            <a:extLst>
              <a:ext uri="{FF2B5EF4-FFF2-40B4-BE49-F238E27FC236}">
                <a16:creationId xmlns:a16="http://schemas.microsoft.com/office/drawing/2014/main" id="{0C020740-59B3-D868-5C81-09A59508549D}"/>
              </a:ext>
            </a:extLst>
          </p:cNvPr>
          <p:cNvCxnSpPr/>
          <p:nvPr/>
        </p:nvCxnSpPr>
        <p:spPr>
          <a:xfrm>
            <a:off x="325120" y="2783840"/>
            <a:ext cx="11592560" cy="0"/>
          </a:xfrm>
          <a:prstGeom prst="line">
            <a:avLst/>
          </a:prstGeom>
          <a:ln w="38100">
            <a:solidFill>
              <a:srgbClr val="6EA3A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96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b="1"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endParaRPr lang="en-US" sz="2000" dirty="0">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left/right outer join examples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6488306-ABDA-4CDC-83BB-2B2C143E3AA7}"/>
              </a:ext>
            </a:extLst>
          </p:cNvPr>
          <p:cNvSpPr txBox="1"/>
          <p:nvPr/>
        </p:nvSpPr>
        <p:spPr>
          <a:xfrm>
            <a:off x="256412" y="1895350"/>
            <a:ext cx="11672236"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server.serverName </a:t>
            </a:r>
            <a:r>
              <a:rPr lang="en-IN" dirty="0">
                <a:solidFill>
                  <a:srgbClr val="00B050"/>
                </a:solidFill>
                <a:latin typeface="Liberation Mono"/>
              </a:rPr>
              <a:t>'All Servers'</a:t>
            </a:r>
            <a:r>
              <a:rPr lang="en-IN" dirty="0">
                <a:latin typeface="Liberation Mono"/>
              </a:rPr>
              <a:t>, </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00B050"/>
                </a:solidFill>
                <a:latin typeface="Liberation Mono"/>
              </a:rPr>
              <a:t>'Running Server'</a:t>
            </a:r>
            <a:r>
              <a:rPr lang="en-IN" dirty="0">
                <a:latin typeface="Liberation Mono"/>
              </a:rPr>
              <a:t>, </a:t>
            </a:r>
            <a:r>
              <a:rPr lang="en-IN" dirty="0">
                <a:solidFill>
                  <a:srgbClr val="00B050"/>
                </a:solidFill>
                <a:latin typeface="Liberation Mono"/>
              </a:rPr>
              <a:t>'Server not in use...'</a:t>
            </a:r>
            <a:r>
              <a:rPr lang="en-IN" dirty="0">
                <a:latin typeface="Liberation Mono"/>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a:p>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 </a:t>
            </a:r>
            <a:r>
              <a:rPr lang="en-IN" dirty="0">
                <a:solidFill>
                  <a:srgbClr val="990055"/>
                </a:solidFill>
                <a:latin typeface="Liberation Mono"/>
              </a:rPr>
              <a:t>0</a:t>
            </a:r>
            <a:r>
              <a:rPr lang="en-IN" dirty="0">
                <a:latin typeface="Liberation Mono"/>
              </a:rPr>
              <a:t>, </a:t>
            </a:r>
            <a:r>
              <a:rPr lang="nl-NL"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rgbClr val="00B050"/>
                </a:solidFill>
                <a:latin typeface="Liberation Mono"/>
              </a:rPr>
              <a:t>'Running Server'</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D4A68"/>
                </a:solidFill>
                <a:latin typeface="Liberation Mono"/>
              </a:rPr>
              <a:t>IF</a:t>
            </a:r>
            <a:r>
              <a:rPr lang="en-IN" dirty="0">
                <a:latin typeface="Liberation Mono"/>
              </a:rPr>
              <a:t>((server.serverName </a:t>
            </a:r>
            <a:r>
              <a:rPr lang="en-IN" dirty="0">
                <a:solidFill>
                  <a:schemeClr val="accent5">
                    <a:lumMod val="75000"/>
                  </a:schemeClr>
                </a:solidFill>
                <a:latin typeface="Liberation Mono"/>
              </a:rPr>
              <a:t>=</a:t>
            </a:r>
            <a:r>
              <a:rPr lang="en-IN" dirty="0">
                <a:latin typeface="Liberation Mono"/>
              </a:rPr>
              <a:t> runningserver.serverName)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nl-NL" dirty="0">
                <a:solidFill>
                  <a:schemeClr val="accent4">
                    <a:lumMod val="50000"/>
                  </a:schemeClr>
                </a:solidFill>
                <a:latin typeface="Liberation Mono"/>
                <a:cs typeface="Arial" panose="020B0604020202020204" pitchFamily="34" charset="0"/>
              </a:rPr>
              <a:t> NULL</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B050"/>
                </a:solidFill>
                <a:latin typeface="Liberation Mono"/>
              </a:rPr>
              <a:t>'Server not is use.....' </a:t>
            </a:r>
            <a:r>
              <a:rPr lang="en-IN" dirty="0">
                <a:solidFill>
                  <a:srgbClr val="0077AA"/>
                </a:solidFill>
                <a:latin typeface="Liberation Mono"/>
                <a:cs typeface="Times New Roman" panose="02020603050405020304" pitchFamily="18" charset="0"/>
              </a:rPr>
              <a:t>FROM</a:t>
            </a:r>
            <a:r>
              <a:rPr lang="en-IN" dirty="0">
                <a:latin typeface="Liberation Mono"/>
              </a:rPr>
              <a:t> server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  </a:t>
            </a:r>
            <a:r>
              <a:rPr lang="en-IN" dirty="0">
                <a:latin typeface="Liberation Mono"/>
              </a:rPr>
              <a:t>runningserver </a:t>
            </a:r>
            <a:r>
              <a:rPr lang="en-IN" dirty="0">
                <a:solidFill>
                  <a:srgbClr val="DD4A68"/>
                </a:solidFill>
                <a:latin typeface="Liberation Mono"/>
              </a:rPr>
              <a:t>ON</a:t>
            </a:r>
            <a:r>
              <a:rPr lang="en-IN" dirty="0">
                <a:latin typeface="Liberation Mono"/>
              </a:rPr>
              <a:t> server.id </a:t>
            </a:r>
            <a:r>
              <a:rPr lang="en-IN" dirty="0">
                <a:solidFill>
                  <a:schemeClr val="accent5">
                    <a:lumMod val="75000"/>
                  </a:schemeClr>
                </a:solidFill>
                <a:latin typeface="Liberation Mono"/>
              </a:rPr>
              <a:t>=</a:t>
            </a:r>
            <a:r>
              <a:rPr lang="en-IN" dirty="0">
                <a:latin typeface="Liberation Mono"/>
              </a:rPr>
              <a:t> runningserver.id;</a:t>
            </a:r>
          </a:p>
        </p:txBody>
      </p:sp>
      <p:sp>
        <p:nvSpPr>
          <p:cNvPr id="5" name="Rectangle 4">
            <a:extLst>
              <a:ext uri="{FF2B5EF4-FFF2-40B4-BE49-F238E27FC236}">
                <a16:creationId xmlns:a16="http://schemas.microsoft.com/office/drawing/2014/main" id="{B2294197-3B39-1E71-3906-CB5EFB388710}"/>
              </a:ext>
            </a:extLst>
          </p:cNvPr>
          <p:cNvSpPr/>
          <p:nvPr/>
        </p:nvSpPr>
        <p:spPr>
          <a:xfrm>
            <a:off x="335360" y="789965"/>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6" name="Rectangle 5">
            <a:extLst>
              <a:ext uri="{FF2B5EF4-FFF2-40B4-BE49-F238E27FC236}">
                <a16:creationId xmlns:a16="http://schemas.microsoft.com/office/drawing/2014/main" id="{2D58CFB8-798D-C32A-7E5E-C66CF578C110}"/>
              </a:ext>
            </a:extLst>
          </p:cNvPr>
          <p:cNvSpPr/>
          <p:nvPr/>
        </p:nvSpPr>
        <p:spPr>
          <a:xfrm>
            <a:off x="335360" y="128976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latin typeface="Liberation Mono"/>
              </a:rPr>
              <a:t> </a:t>
            </a:r>
            <a:r>
              <a:rPr lang="en-US"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Tree>
    <p:extLst>
      <p:ext uri="{BB962C8B-B14F-4D97-AF65-F5344CB8AC3E}">
        <p14:creationId xmlns:p14="http://schemas.microsoft.com/office/powerpoint/2010/main" val="9149583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1015663"/>
          </a:xfrm>
          <a:prstGeom prst="rect">
            <a:avLst/>
          </a:prstGeom>
        </p:spPr>
        <p:txBody>
          <a:bodyPr wrap="square">
            <a:spAutoFit/>
          </a:bodyPr>
          <a:lstStyle/>
          <a:p>
            <a:pPr algn="just"/>
            <a:r>
              <a:rPr lang="en-US" sz="2000" b="0" i="0" dirty="0">
                <a:solidFill>
                  <a:srgbClr val="000000"/>
                </a:solidFill>
                <a:effectLst/>
                <a:latin typeface="inter-regular"/>
              </a:rPr>
              <a:t>Full outer join is like a left or right join except that it contains all rows from both tables. In full outer join, tuples in R that have no matching tuples in S and tuples in S that have no matching tuples in R in their common attribute name.</a:t>
            </a:r>
          </a:p>
        </p:txBody>
      </p:sp>
      <p:sp>
        <p:nvSpPr>
          <p:cNvPr id="14" name="TextBox 13">
            <a:extLst>
              <a:ext uri="{FF2B5EF4-FFF2-40B4-BE49-F238E27FC236}">
                <a16:creationId xmlns:a16="http://schemas.microsoft.com/office/drawing/2014/main" id="{366A11E2-F03E-3AB5-BAEE-47BF0BAC3B5D}"/>
              </a:ext>
            </a:extLst>
          </p:cNvPr>
          <p:cNvSpPr txBox="1"/>
          <p:nvPr/>
        </p:nvSpPr>
        <p:spPr>
          <a:xfrm>
            <a:off x="8246015" y="2530669"/>
            <a:ext cx="1944216" cy="584775"/>
          </a:xfrm>
          <a:prstGeom prst="rect">
            <a:avLst/>
          </a:prstGeom>
          <a:noFill/>
        </p:spPr>
        <p:txBody>
          <a:bodyPr wrap="square">
            <a:spAutoFit/>
          </a:bodyPr>
          <a:lstStyle/>
          <a:p>
            <a:r>
              <a:rPr lang="en-IN" sz="3200" b="1" i="0" dirty="0">
                <a:solidFill>
                  <a:srgbClr val="222222"/>
                </a:solidFill>
                <a:effectLst/>
                <a:latin typeface="Source Sans Pro" panose="020B0503030403020204" pitchFamily="34" charset="0"/>
              </a:rPr>
              <a:t>( R </a:t>
            </a:r>
            <a:r>
              <a:rPr lang="en-IN" sz="3200" b="0" i="0" dirty="0">
                <a:solidFill>
                  <a:srgbClr val="000000"/>
                </a:solidFill>
                <a:effectLst/>
                <a:latin typeface="inter-regular"/>
              </a:rPr>
              <a:t>⟗</a:t>
            </a:r>
            <a:r>
              <a:rPr lang="en-IN" sz="3200" b="1" i="0" dirty="0">
                <a:solidFill>
                  <a:srgbClr val="222222"/>
                </a:solidFill>
                <a:effectLst/>
                <a:latin typeface="Source Sans Pro" panose="020B0503030403020204" pitchFamily="34" charset="0"/>
              </a:rPr>
              <a:t> S )</a:t>
            </a:r>
          </a:p>
        </p:txBody>
      </p:sp>
      <p:sp>
        <p:nvSpPr>
          <p:cNvPr id="3" name="Title 1">
            <a:extLst>
              <a:ext uri="{FF2B5EF4-FFF2-40B4-BE49-F238E27FC236}">
                <a16:creationId xmlns:a16="http://schemas.microsoft.com/office/drawing/2014/main" id="{8CD423B1-9933-E12E-6E1D-BC75490CFFD7}"/>
              </a:ext>
            </a:extLst>
          </p:cNvPr>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full outer joins</a:t>
            </a:r>
          </a:p>
        </p:txBody>
      </p:sp>
      <p:sp>
        <p:nvSpPr>
          <p:cNvPr id="11" name="Rectangle 10">
            <a:extLst>
              <a:ext uri="{FF2B5EF4-FFF2-40B4-BE49-F238E27FC236}">
                <a16:creationId xmlns:a16="http://schemas.microsoft.com/office/drawing/2014/main" id="{90598A1A-3FF8-DDA3-4729-FCB49B0FFDE7}"/>
              </a:ext>
            </a:extLst>
          </p:cNvPr>
          <p:cNvSpPr/>
          <p:nvPr/>
        </p:nvSpPr>
        <p:spPr>
          <a:xfrm>
            <a:off x="257696" y="3212976"/>
            <a:ext cx="11598943" cy="1015663"/>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MySQL does not support full outer joins like some database systems. You can get around this by using a UNION operator to join a LEFT OUTER JOIN statement and a RIGHT OUTER JOIN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8121568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
        <p:nvSpPr>
          <p:cNvPr id="5" name="Rectangle 4">
            <a:extLst>
              <a:ext uri="{FF2B5EF4-FFF2-40B4-BE49-F238E27FC236}">
                <a16:creationId xmlns:a16="http://schemas.microsoft.com/office/drawing/2014/main" id="{332BCE22-2CC9-F295-D530-90E940F6A3E0}"/>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41366877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US" sz="2000" dirty="0">
                <a:latin typeface="Liberation Mono"/>
                <a:cs typeface="Arial" panose="020B0604020202020204" pitchFamily="34" charset="0"/>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2</a:t>
            </a:r>
            <a:r>
              <a:rPr lang="en-US" sz="2000" dirty="0">
                <a:latin typeface="Liberation Mono"/>
                <a:cs typeface="Arial" panose="020B0604020202020204" pitchFamily="34" charset="0"/>
              </a:rPr>
              <a:t>,  . . .</a:t>
            </a:r>
            <a:r>
              <a:rPr lang="en-IN" sz="2000" dirty="0">
                <a:latin typeface="Liberation Mono"/>
              </a:rPr>
              <a:t> </a:t>
            </a:r>
            <a:r>
              <a:rPr lang="en-IN" sz="2000" dirty="0">
                <a:solidFill>
                  <a:srgbClr val="0077AA"/>
                </a:solidFill>
                <a:latin typeface="Liberation Mono"/>
              </a:rPr>
              <a:t>FROM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1</a:t>
            </a:r>
            <a:r>
              <a:rPr lang="en-US" sz="2000" dirty="0">
                <a:latin typeface="Liberation Mono"/>
                <a:cs typeface="Arial" panose="020B0604020202020204" pitchFamily="34" charset="0"/>
              </a:rPr>
              <a:t>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  </a:t>
            </a:r>
            <a:r>
              <a:rPr lang="en-IN" sz="2000" dirty="0">
                <a:solidFill>
                  <a:srgbClr val="0077AA"/>
                </a:solidFill>
                <a:latin typeface="Liberation Mono"/>
              </a:rPr>
              <a:t>WHERE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x</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r>
              <a:rPr lang="en-IN" sz="2000" dirty="0">
                <a:latin typeface="Liberation Mono"/>
              </a:rPr>
              <a:t> = </a:t>
            </a:r>
            <a:r>
              <a:rPr lang="en-US" sz="2000" i="1" dirty="0">
                <a:latin typeface="Liberation Mono"/>
                <a:cs typeface="Arial" panose="020B0604020202020204" pitchFamily="34" charset="0"/>
              </a:rPr>
              <a:t>r</a:t>
            </a:r>
            <a:r>
              <a:rPr lang="en-US" sz="2000" baseline="-25000" dirty="0">
                <a:latin typeface="Liberation Mono"/>
                <a:cs typeface="Arial" panose="020B0604020202020204" pitchFamily="34" charset="0"/>
              </a:rPr>
              <a:t>y</a:t>
            </a:r>
            <a:r>
              <a:rPr lang="en-IN" sz="2000" dirty="0">
                <a:latin typeface="Liberation Mono"/>
              </a:rPr>
              <a:t>.</a:t>
            </a:r>
            <a:r>
              <a:rPr lang="en-US" sz="2000" i="1" dirty="0">
                <a:latin typeface="Liberation Mono"/>
                <a:cs typeface="Arial" panose="020B0604020202020204" pitchFamily="34" charset="0"/>
              </a:rPr>
              <a:t>A</a:t>
            </a:r>
            <a:r>
              <a:rPr lang="en-US" sz="2000" baseline="-25000" dirty="0">
                <a:latin typeface="Liberation Mono"/>
                <a:cs typeface="Arial" panose="020B0604020202020204" pitchFamily="34" charset="0"/>
              </a:rPr>
              <a:t>1</a:t>
            </a:r>
            <a:endParaRPr lang="en-US" sz="2000" dirty="0">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2852936"/>
            <a:ext cx="11665296"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0077AA"/>
                </a:solidFill>
                <a:latin typeface="Liberation Mono"/>
              </a:rPr>
              <a:t>DISTINCT</a:t>
            </a:r>
            <a:r>
              <a:rPr lang="en-IN" dirty="0">
                <a:latin typeface="Liberation Mono"/>
              </a:rPr>
              <a:t> </a:t>
            </a:r>
            <a:r>
              <a:rPr lang="en-IN" i="1" dirty="0">
                <a:solidFill>
                  <a:schemeClr val="bg1">
                    <a:lumMod val="50000"/>
                  </a:schemeClr>
                </a:solidFill>
                <a:latin typeface="Liberation Mono"/>
              </a:rPr>
              <a:t>e1</a:t>
            </a:r>
            <a:r>
              <a:rPr lang="en-IN" dirty="0">
                <a:latin typeface="Liberation Mono"/>
              </a:rPr>
              <a:t>.</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i="1" dirty="0">
                <a:solidFill>
                  <a:schemeClr val="bg1">
                    <a:lumMod val="50000"/>
                  </a:schemeClr>
                </a:solidFill>
                <a:latin typeface="Liberation Mono"/>
              </a:rPr>
              <a:t>e1</a:t>
            </a:r>
            <a:r>
              <a:rPr lang="en-IN" dirty="0">
                <a:latin typeface="Liberation Mono"/>
              </a:rPr>
              <a:t> , emp </a:t>
            </a:r>
            <a:r>
              <a:rPr lang="en-IN" i="1" dirty="0">
                <a:solidFill>
                  <a:schemeClr val="bg1">
                    <a:lumMod val="50000"/>
                  </a:schemeClr>
                </a:solidFill>
                <a:latin typeface="Liberation Mono"/>
              </a:rPr>
              <a:t>e2</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e1</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a:t>
            </a:r>
            <a:r>
              <a:rPr lang="en-IN" i="1" dirty="0">
                <a:solidFill>
                  <a:schemeClr val="bg1">
                    <a:lumMod val="50000"/>
                  </a:schemeClr>
                </a:solidFill>
                <a:latin typeface="Liberation Mono"/>
              </a:rPr>
              <a:t>e1</a:t>
            </a:r>
            <a:r>
              <a:rPr lang="en-IN" dirty="0">
                <a:latin typeface="Liberation Mono"/>
              </a:rPr>
              <a:t>.empno </a:t>
            </a:r>
            <a:r>
              <a:rPr lang="en-IN" dirty="0">
                <a:solidFill>
                  <a:schemeClr val="accent5">
                    <a:lumMod val="75000"/>
                  </a:schemeClr>
                </a:solidFill>
                <a:latin typeface="Liberation Mono"/>
              </a:rPr>
              <a:t>!=</a:t>
            </a:r>
            <a:r>
              <a:rPr lang="en-IN" dirty="0">
                <a:latin typeface="Liberation Mono"/>
              </a:rPr>
              <a:t> </a:t>
            </a:r>
            <a:r>
              <a:rPr lang="en-IN" i="1" dirty="0">
                <a:solidFill>
                  <a:schemeClr val="bg1">
                    <a:lumMod val="50000"/>
                  </a:schemeClr>
                </a:solidFill>
                <a:latin typeface="Liberation Mono"/>
              </a:rPr>
              <a:t>e2</a:t>
            </a:r>
            <a:r>
              <a:rPr lang="en-IN" dirty="0">
                <a:latin typeface="Liberation Mono"/>
              </a:rPr>
              <a:t>.empno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i="1" dirty="0">
                <a:solidFill>
                  <a:schemeClr val="bg1">
                    <a:lumMod val="50000"/>
                  </a:schemeClr>
                </a:solidFill>
                <a:latin typeface="Liberation Mono"/>
              </a:rPr>
              <a:t>e1</a:t>
            </a:r>
            <a:r>
              <a:rPr lang="en-IN" dirty="0">
                <a:latin typeface="Liberation Mono"/>
              </a:rPr>
              <a:t>.sal;</a:t>
            </a:r>
          </a:p>
          <a:p>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a:t>
            </a:r>
            <a:r>
              <a:rPr lang="en-IN" dirty="0">
                <a:solidFill>
                  <a:srgbClr val="0077AA"/>
                </a:solidFill>
                <a:latin typeface="Liberation Mono"/>
                <a:cs typeface="Arial" panose="020B0604020202020204" pitchFamily="34" charset="0"/>
              </a:rPr>
              <a:t>FROM</a:t>
            </a:r>
            <a:r>
              <a:rPr lang="en-IN" dirty="0">
                <a:latin typeface="Liberation Mono"/>
              </a:rPr>
              <a:t> rockets</a:t>
            </a:r>
            <a:r>
              <a:rPr lang="en-IN" i="1" dirty="0">
                <a:solidFill>
                  <a:schemeClr val="bg1">
                    <a:lumMod val="50000"/>
                  </a:schemeClr>
                </a:solidFill>
                <a:latin typeface="Liberation Mono"/>
              </a:rPr>
              <a:t> a</a:t>
            </a:r>
            <a:r>
              <a:rPr lang="en-IN" dirty="0">
                <a:latin typeface="Liberation Mono"/>
              </a:rPr>
              <a:t>, rockets </a:t>
            </a:r>
            <a:r>
              <a:rPr lang="en-IN" i="1" dirty="0">
                <a:solidFill>
                  <a:schemeClr val="bg1">
                    <a:lumMod val="50000"/>
                  </a:schemeClr>
                </a:solidFill>
                <a:latin typeface="Liberation Mono"/>
              </a:rPr>
              <a:t>b</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i="1" dirty="0">
                <a:solidFill>
                  <a:schemeClr val="bg1">
                    <a:lumMod val="50000"/>
                  </a:schemeClr>
                </a:solidFill>
                <a:latin typeface="Liberation Mono"/>
              </a:rPr>
              <a:t>a</a:t>
            </a:r>
            <a:r>
              <a:rPr lang="en-IN" dirty="0">
                <a:latin typeface="Liberation Mono"/>
              </a:rPr>
              <a:t>.origin, </a:t>
            </a:r>
            <a:r>
              <a:rPr lang="en-IN" i="1" dirty="0">
                <a:solidFill>
                  <a:schemeClr val="bg1">
                    <a:lumMod val="50000"/>
                  </a:schemeClr>
                </a:solidFill>
                <a:latin typeface="Liberation Mono"/>
              </a:rPr>
              <a:t>a</a:t>
            </a:r>
            <a:r>
              <a:rPr lang="en-IN" dirty="0">
                <a:latin typeface="Liberation Mono"/>
              </a:rPr>
              <a:t>.destination) = (</a:t>
            </a:r>
            <a:r>
              <a:rPr lang="en-IN" i="1" dirty="0">
                <a:solidFill>
                  <a:schemeClr val="bg1">
                    <a:lumMod val="50000"/>
                  </a:schemeClr>
                </a:solidFill>
                <a:latin typeface="Liberation Mono"/>
              </a:rPr>
              <a:t>b</a:t>
            </a:r>
            <a:r>
              <a:rPr lang="en-IN" dirty="0">
                <a:latin typeface="Liberation Mono"/>
              </a:rPr>
              <a:t>.destination ,</a:t>
            </a:r>
            <a:r>
              <a:rPr lang="en-IN" i="1" dirty="0">
                <a:solidFill>
                  <a:schemeClr val="bg1">
                    <a:lumMod val="50000"/>
                  </a:schemeClr>
                </a:solidFill>
                <a:latin typeface="Liberation Mono"/>
              </a:rPr>
              <a:t> b</a:t>
            </a:r>
            <a:r>
              <a:rPr lang="en-IN" dirty="0">
                <a:latin typeface="Liberation Mono"/>
              </a:rPr>
              <a:t>.origin) </a:t>
            </a:r>
            <a:r>
              <a:rPr lang="en-IN" dirty="0">
                <a:solidFill>
                  <a:srgbClr val="0077AA"/>
                </a:solidFill>
                <a:latin typeface="Liberation Mono"/>
                <a:cs typeface="Arial" panose="020B0604020202020204" pitchFamily="34" charset="0"/>
              </a:rPr>
              <a:t>ORDER</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a:t>
            </a:r>
            <a:r>
              <a:rPr lang="en-IN" dirty="0">
                <a:solidFill>
                  <a:srgbClr val="990055"/>
                </a:solidFill>
                <a:latin typeface="Liberation Mono"/>
              </a:rPr>
              <a:t>1</a:t>
            </a:r>
            <a:r>
              <a:rPr lang="en-IN" dirty="0">
                <a:latin typeface="Liberation Mono"/>
              </a:rPr>
              <a:t>;</a:t>
            </a:r>
          </a:p>
        </p:txBody>
      </p:sp>
      <p:sp>
        <p:nvSpPr>
          <p:cNvPr id="6" name="TextBox 5">
            <a:extLst>
              <a:ext uri="{FF2B5EF4-FFF2-40B4-BE49-F238E27FC236}">
                <a16:creationId xmlns:a16="http://schemas.microsoft.com/office/drawing/2014/main" id="{0CB55458-7C70-95A8-AB2F-332F43EB1FF2}"/>
              </a:ext>
            </a:extLst>
          </p:cNvPr>
          <p:cNvSpPr txBox="1"/>
          <p:nvPr/>
        </p:nvSpPr>
        <p:spPr>
          <a:xfrm>
            <a:off x="335360" y="4737918"/>
            <a:ext cx="11305256" cy="646331"/>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Arial" panose="020B0604020202020204" pitchFamily="34" charset="0"/>
              </a:rPr>
              <a:t>WITH</a:t>
            </a:r>
            <a:r>
              <a:rPr lang="en-IN" dirty="0">
                <a:latin typeface="Liberation Mono"/>
              </a:rPr>
              <a:t> </a:t>
            </a:r>
            <a:r>
              <a:rPr lang="en-IN" dirty="0">
                <a:solidFill>
                  <a:srgbClr val="0077AA"/>
                </a:solidFill>
                <a:latin typeface="Liberation Mono"/>
                <a:cs typeface="Arial" panose="020B0604020202020204" pitchFamily="34" charset="0"/>
              </a:rPr>
              <a:t>RECURSIVE</a:t>
            </a:r>
            <a:r>
              <a:rPr lang="en-IN" dirty="0">
                <a:latin typeface="Liberation Mono"/>
              </a:rPr>
              <a:t> </a:t>
            </a:r>
            <a:r>
              <a:rPr lang="en-IN" b="1" i="1" dirty="0">
                <a:latin typeface="Liberation Mono"/>
              </a:rPr>
              <a:t>m</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m.empno, m.ename, m.mgr </a:t>
            </a:r>
            <a:r>
              <a:rPr lang="en-IN" dirty="0">
                <a:solidFill>
                  <a:srgbClr val="0077AA"/>
                </a:solidFill>
                <a:latin typeface="Liberation Mono"/>
                <a:cs typeface="Arial" panose="020B0604020202020204" pitchFamily="34" charset="0"/>
              </a:rPr>
              <a:t>FROM</a:t>
            </a:r>
            <a:r>
              <a:rPr lang="en-IN" dirty="0">
                <a:latin typeface="Liberation Mono"/>
              </a:rPr>
              <a:t> emp m </a:t>
            </a:r>
            <a:r>
              <a:rPr lang="en-IN" dirty="0">
                <a:solidFill>
                  <a:srgbClr val="0077AA"/>
                </a:solidFill>
                <a:latin typeface="Liberation Mono"/>
                <a:cs typeface="Arial" panose="020B0604020202020204" pitchFamily="34" charset="0"/>
              </a:rPr>
              <a:t>WHERE</a:t>
            </a:r>
            <a:r>
              <a:rPr lang="en-IN" dirty="0">
                <a:latin typeface="Liberation Mono"/>
              </a:rPr>
              <a:t> m.mgr </a:t>
            </a:r>
            <a:r>
              <a:rPr lang="en-IN" dirty="0">
                <a:solidFill>
                  <a:schemeClr val="accent4">
                    <a:lumMod val="50000"/>
                  </a:schemeClr>
                </a:solidFill>
                <a:latin typeface="Liberation Mono"/>
                <a:cs typeface="Arial" panose="020B0604020202020204" pitchFamily="34" charset="0"/>
              </a:rPr>
              <a:t>IS NULL </a:t>
            </a:r>
            <a:r>
              <a:rPr lang="en-US"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cs typeface="Arial" panose="020B0604020202020204" pitchFamily="34" charset="0"/>
              </a:rPr>
              <a:t>SELECT</a:t>
            </a:r>
            <a:r>
              <a:rPr lang="en-IN" dirty="0">
                <a:latin typeface="Liberation Mono"/>
              </a:rPr>
              <a:t> e.empno, e.ename, e.mgr </a:t>
            </a:r>
            <a:r>
              <a:rPr lang="en-IN" dirty="0">
                <a:solidFill>
                  <a:srgbClr val="0077AA"/>
                </a:solidFill>
                <a:latin typeface="Liberation Mono"/>
                <a:cs typeface="Arial" panose="020B0604020202020204" pitchFamily="34" charset="0"/>
              </a:rPr>
              <a:t>FROM</a:t>
            </a:r>
            <a:r>
              <a:rPr lang="en-IN" dirty="0">
                <a:latin typeface="Liberation Mono"/>
              </a:rPr>
              <a:t> emp e, </a:t>
            </a:r>
            <a:r>
              <a:rPr lang="en-IN" b="1" i="1" dirty="0">
                <a:latin typeface="Liberation Mono"/>
              </a:rPr>
              <a:t>m</a:t>
            </a:r>
            <a:r>
              <a:rPr lang="en-IN" dirty="0">
                <a:latin typeface="Liberation Mono"/>
              </a:rPr>
              <a:t> </a:t>
            </a:r>
            <a:r>
              <a:rPr lang="en-IN" dirty="0">
                <a:solidFill>
                  <a:srgbClr val="0077AA"/>
                </a:solidFill>
                <a:latin typeface="Liberation Mono"/>
                <a:cs typeface="Arial" panose="020B0604020202020204" pitchFamily="34" charset="0"/>
              </a:rPr>
              <a:t>WHERE</a:t>
            </a:r>
            <a:r>
              <a:rPr lang="en-IN" dirty="0">
                <a:latin typeface="Liberation Mono"/>
              </a:rPr>
              <a:t> </a:t>
            </a:r>
            <a:r>
              <a:rPr lang="en-IN" b="1" i="1" dirty="0">
                <a:latin typeface="Liberation Mono"/>
              </a:rPr>
              <a:t>m.empno </a:t>
            </a:r>
            <a:r>
              <a:rPr lang="en-IN" dirty="0">
                <a:solidFill>
                  <a:schemeClr val="accent5">
                    <a:lumMod val="75000"/>
                  </a:schemeClr>
                </a:solidFill>
                <a:latin typeface="Liberation Mono"/>
              </a:rPr>
              <a:t>=</a:t>
            </a:r>
            <a:r>
              <a:rPr lang="en-IN" dirty="0">
                <a:latin typeface="Liberation Mono"/>
              </a:rPr>
              <a:t> e.mgr) </a:t>
            </a: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a:t>
            </a:r>
            <a:r>
              <a:rPr lang="en-IN" b="1" i="1" dirty="0">
                <a:latin typeface="Liberation Mono"/>
              </a:rPr>
              <a:t>m</a:t>
            </a:r>
            <a:r>
              <a:rPr lang="en-IN" dirty="0">
                <a:latin typeface="Liberation Mono"/>
              </a:rPr>
              <a:t>;</a:t>
            </a:r>
          </a:p>
        </p:txBody>
      </p:sp>
      <p:sp>
        <p:nvSpPr>
          <p:cNvPr id="9" name="TextBox 8">
            <a:extLst>
              <a:ext uri="{FF2B5EF4-FFF2-40B4-BE49-F238E27FC236}">
                <a16:creationId xmlns:a16="http://schemas.microsoft.com/office/drawing/2014/main" id="{A802F8F6-700E-CD26-69AC-CD73002660FC}"/>
              </a:ext>
            </a:extLst>
          </p:cNvPr>
          <p:cNvSpPr txBox="1"/>
          <p:nvPr/>
        </p:nvSpPr>
        <p:spPr>
          <a:xfrm>
            <a:off x="335360" y="4197979"/>
            <a:ext cx="2016224" cy="400110"/>
          </a:xfrm>
          <a:prstGeom prst="rect">
            <a:avLst/>
          </a:prstGeom>
          <a:noFill/>
        </p:spPr>
        <p:txBody>
          <a:bodyPr wrap="square">
            <a:spAutoFit/>
          </a:bodyPr>
          <a:lstStyle/>
          <a:p>
            <a:r>
              <a:rPr lang="en-IN" sz="2000" dirty="0">
                <a:solidFill>
                  <a:srgbClr val="FF0000"/>
                </a:solidFill>
              </a:rPr>
              <a:t>Hierarchical Data</a:t>
            </a:r>
          </a:p>
        </p:txBody>
      </p:sp>
    </p:spTree>
    <p:extLst>
      <p:ext uri="{BB962C8B-B14F-4D97-AF65-F5344CB8AC3E}">
        <p14:creationId xmlns:p14="http://schemas.microsoft.com/office/powerpoint/2010/main" val="41384883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AB31-CD17-8152-CEFE-1E0279DDCD67}"/>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9DE728E-F54A-C0C3-B6F1-D7AD860A2703}"/>
              </a:ext>
            </a:extLst>
          </p:cNvPr>
          <p:cNvGraphicFramePr>
            <a:graphicFrameLocks noGrp="1"/>
          </p:cNvGraphicFramePr>
          <p:nvPr>
            <p:extLst>
              <p:ext uri="{D42A27DB-BD31-4B8C-83A1-F6EECF244321}">
                <p14:modId xmlns:p14="http://schemas.microsoft.com/office/powerpoint/2010/main" val="3459720944"/>
              </p:ext>
            </p:extLst>
          </p:nvPr>
        </p:nvGraphicFramePr>
        <p:xfrm>
          <a:off x="263354" y="1256341"/>
          <a:ext cx="3672407" cy="3708400"/>
        </p:xfrm>
        <a:graphic>
          <a:graphicData uri="http://schemas.openxmlformats.org/drawingml/2006/table">
            <a:tbl>
              <a:tblPr firstRow="1" bandRow="1">
                <a:tableStyleId>{5940675A-B579-460E-94D1-54222C63F5DA}</a:tableStyleId>
              </a:tblPr>
              <a:tblGrid>
                <a:gridCol w="489708">
                  <a:extLst>
                    <a:ext uri="{9D8B030D-6E8A-4147-A177-3AD203B41FA5}">
                      <a16:colId xmlns:a16="http://schemas.microsoft.com/office/drawing/2014/main" val="928063234"/>
                    </a:ext>
                  </a:extLst>
                </a:gridCol>
                <a:gridCol w="1454507">
                  <a:extLst>
                    <a:ext uri="{9D8B030D-6E8A-4147-A177-3AD203B41FA5}">
                      <a16:colId xmlns:a16="http://schemas.microsoft.com/office/drawing/2014/main" val="790049539"/>
                    </a:ext>
                  </a:extLst>
                </a:gridCol>
                <a:gridCol w="1728192">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2025-01-18</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2025-01-07</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2025-01-23</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2025-01-26</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2025-01-26</a:t>
                      </a:r>
                    </a:p>
                  </a:txBody>
                  <a:tcPr/>
                </a:tc>
                <a:tc>
                  <a:txBody>
                    <a:bodyPr/>
                    <a:lstStyle/>
                    <a:p>
                      <a:r>
                        <a:rPr kumimoji="0" lang="en-IN" kern="1200" dirty="0">
                          <a:solidFill>
                            <a:schemeClr val="tx1"/>
                          </a:solidFill>
                          <a:latin typeface="Arial" panose="020B0604020202020204" pitchFamily="34" charset="0"/>
                          <a:ea typeface="+mn-ea"/>
                          <a:cs typeface="Arial" panose="020B0604020202020204" pitchFamily="34" charset="0"/>
                        </a:rPr>
                        <a:t>2025-01-28</a:t>
                      </a: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2025-01-30</a:t>
                      </a:r>
                    </a:p>
                  </a:txBody>
                  <a:tcPr/>
                </a:tc>
                <a:tc>
                  <a:txBody>
                    <a:bodyPr/>
                    <a:lstStyle/>
                    <a:p>
                      <a:r>
                        <a:rPr lang="en-IN" dirty="0">
                          <a:latin typeface="Arial" panose="020B0604020202020204" pitchFamily="34" charset="0"/>
                          <a:cs typeface="Arial" panose="020B0604020202020204" pitchFamily="34" charset="0"/>
                        </a:rPr>
                        <a:t>2025-02-04</a:t>
                      </a:r>
                    </a:p>
                  </a:txBody>
                  <a:tcPr/>
                </a:tc>
                <a:extLst>
                  <a:ext uri="{0D108BD9-81ED-4DB2-BD59-A6C34878D82A}">
                    <a16:rowId xmlns:a16="http://schemas.microsoft.com/office/drawing/2014/main" val="2581603051"/>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r>
                        <a:rPr lang="en-IN" dirty="0">
                          <a:latin typeface="Arial" panose="020B0604020202020204" pitchFamily="34" charset="0"/>
                          <a:cs typeface="Arial" panose="020B0604020202020204" pitchFamily="34" charset="0"/>
                        </a:rPr>
                        <a:t>2025-02-10</a:t>
                      </a:r>
                    </a:p>
                  </a:txBody>
                  <a:tcPr/>
                </a:tc>
                <a:extLst>
                  <a:ext uri="{0D108BD9-81ED-4DB2-BD59-A6C34878D82A}">
                    <a16:rowId xmlns:a16="http://schemas.microsoft.com/office/drawing/2014/main" val="2890128946"/>
                  </a:ext>
                </a:extLst>
              </a:tr>
              <a:tr h="370840">
                <a:tc>
                  <a:txBody>
                    <a:bodyPr/>
                    <a:lstStyle/>
                    <a:p>
                      <a:pPr algn="ctr"/>
                      <a:r>
                        <a:rPr lang="en-IN" dirty="0">
                          <a:latin typeface="Arial" panose="020B0604020202020204" pitchFamily="34" charset="0"/>
                          <a:cs typeface="Arial" panose="020B0604020202020204" pitchFamily="34" charset="0"/>
                        </a:rPr>
                        <a:t>8</a:t>
                      </a: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r>
                        <a:rPr lang="en-IN" dirty="0">
                          <a:latin typeface="Arial" panose="020B0604020202020204" pitchFamily="34" charset="0"/>
                          <a:cs typeface="Arial" panose="020B0604020202020204" pitchFamily="34" charset="0"/>
                        </a:rPr>
                        <a:t>2025-02-12</a:t>
                      </a:r>
                    </a:p>
                  </a:txBody>
                  <a:tcPr/>
                </a:tc>
                <a:extLst>
                  <a:ext uri="{0D108BD9-81ED-4DB2-BD59-A6C34878D82A}">
                    <a16:rowId xmlns:a16="http://schemas.microsoft.com/office/drawing/2014/main" val="2436298518"/>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2025-02-11</a:t>
                      </a:r>
                    </a:p>
                  </a:txBody>
                  <a:tcPr/>
                </a:tc>
                <a:tc>
                  <a:txBody>
                    <a:bodyPr/>
                    <a:lstStyle/>
                    <a:p>
                      <a:r>
                        <a:rPr lang="en-IN" dirty="0">
                          <a:latin typeface="Arial" panose="020B0604020202020204" pitchFamily="34" charset="0"/>
                          <a:cs typeface="Arial" panose="020B0604020202020204" pitchFamily="34" charset="0"/>
                        </a:rPr>
                        <a:t>2025-02-16</a:t>
                      </a:r>
                      <a:endParaRPr kumimoji="0" lang="en-IN"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109882220"/>
                  </a:ext>
                </a:extLst>
              </a:tr>
            </a:tbl>
          </a:graphicData>
        </a:graphic>
      </p:graphicFrame>
      <p:sp>
        <p:nvSpPr>
          <p:cNvPr id="3" name="TextBox 2">
            <a:extLst>
              <a:ext uri="{FF2B5EF4-FFF2-40B4-BE49-F238E27FC236}">
                <a16:creationId xmlns:a16="http://schemas.microsoft.com/office/drawing/2014/main" id="{A5E3E47C-C4C9-BEDA-FCF4-AB42B833B993}"/>
              </a:ext>
            </a:extLst>
          </p:cNvPr>
          <p:cNvSpPr txBox="1"/>
          <p:nvPr/>
        </p:nvSpPr>
        <p:spPr>
          <a:xfrm>
            <a:off x="4007768" y="2020778"/>
            <a:ext cx="1272686"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4" name="TextBox 3">
            <a:extLst>
              <a:ext uri="{FF2B5EF4-FFF2-40B4-BE49-F238E27FC236}">
                <a16:creationId xmlns:a16="http://schemas.microsoft.com/office/drawing/2014/main" id="{E42A26B3-7D7D-016F-FBE6-D6C4AD797257}"/>
              </a:ext>
            </a:extLst>
          </p:cNvPr>
          <p:cNvSpPr txBox="1"/>
          <p:nvPr/>
        </p:nvSpPr>
        <p:spPr>
          <a:xfrm>
            <a:off x="263352" y="777015"/>
            <a:ext cx="3024337" cy="400110"/>
          </a:xfrm>
          <a:prstGeom prst="rect">
            <a:avLst/>
          </a:prstGeom>
          <a:noFill/>
        </p:spPr>
        <p:txBody>
          <a:bodyPr wrap="square">
            <a:spAutoFit/>
          </a:bodyPr>
          <a:lstStyle/>
          <a:p>
            <a:r>
              <a:rPr lang="en-IN" sz="2000" b="1" dirty="0">
                <a:latin typeface="Liberation Mono"/>
              </a:rPr>
              <a:t>Table:- overlapping_dates</a:t>
            </a:r>
            <a:endParaRPr lang="en-IN" sz="2000" b="1" dirty="0"/>
          </a:p>
        </p:txBody>
      </p:sp>
      <p:sp>
        <p:nvSpPr>
          <p:cNvPr id="8" name="TextBox 7">
            <a:extLst>
              <a:ext uri="{FF2B5EF4-FFF2-40B4-BE49-F238E27FC236}">
                <a16:creationId xmlns:a16="http://schemas.microsoft.com/office/drawing/2014/main" id="{01C915AD-438A-8428-6FA9-4AF30EF65B9A}"/>
              </a:ext>
            </a:extLst>
          </p:cNvPr>
          <p:cNvSpPr txBox="1"/>
          <p:nvPr/>
        </p:nvSpPr>
        <p:spPr>
          <a:xfrm>
            <a:off x="5231904" y="777015"/>
            <a:ext cx="10081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9" name="Rectangle 8">
            <a:extLst>
              <a:ext uri="{FF2B5EF4-FFF2-40B4-BE49-F238E27FC236}">
                <a16:creationId xmlns:a16="http://schemas.microsoft.com/office/drawing/2014/main" id="{C94A7A7D-4C31-355A-F3C2-9249D7CCEA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graphicFrame>
        <p:nvGraphicFramePr>
          <p:cNvPr id="11" name="Table 2">
            <a:extLst>
              <a:ext uri="{FF2B5EF4-FFF2-40B4-BE49-F238E27FC236}">
                <a16:creationId xmlns:a16="http://schemas.microsoft.com/office/drawing/2014/main" id="{2FF27782-7D65-B936-71F5-C7B65287D693}"/>
              </a:ext>
            </a:extLst>
          </p:cNvPr>
          <p:cNvGraphicFramePr>
            <a:graphicFrameLocks noGrp="1"/>
          </p:cNvGraphicFramePr>
          <p:nvPr>
            <p:extLst>
              <p:ext uri="{D42A27DB-BD31-4B8C-83A1-F6EECF244321}">
                <p14:modId xmlns:p14="http://schemas.microsoft.com/office/powerpoint/2010/main" val="794962502"/>
              </p:ext>
            </p:extLst>
          </p:nvPr>
        </p:nvGraphicFramePr>
        <p:xfrm>
          <a:off x="5258400" y="1256341"/>
          <a:ext cx="6796800" cy="1483360"/>
        </p:xfrm>
        <a:graphic>
          <a:graphicData uri="http://schemas.openxmlformats.org/drawingml/2006/table">
            <a:tbl>
              <a:tblPr firstRow="1" bandRow="1">
                <a:tableStyleId>{5940675A-B579-460E-94D1-54222C63F5DA}</a:tableStyleId>
              </a:tblPr>
              <a:tblGrid>
                <a:gridCol w="489600">
                  <a:extLst>
                    <a:ext uri="{9D8B030D-6E8A-4147-A177-3AD203B41FA5}">
                      <a16:colId xmlns:a16="http://schemas.microsoft.com/office/drawing/2014/main" val="928063234"/>
                    </a:ext>
                  </a:extLst>
                </a:gridCol>
                <a:gridCol w="1454400">
                  <a:extLst>
                    <a:ext uri="{9D8B030D-6E8A-4147-A177-3AD203B41FA5}">
                      <a16:colId xmlns:a16="http://schemas.microsoft.com/office/drawing/2014/main" val="790049539"/>
                    </a:ext>
                  </a:extLst>
                </a:gridCol>
                <a:gridCol w="1454400">
                  <a:extLst>
                    <a:ext uri="{9D8B030D-6E8A-4147-A177-3AD203B41FA5}">
                      <a16:colId xmlns:a16="http://schemas.microsoft.com/office/drawing/2014/main" val="2965238667"/>
                    </a:ext>
                  </a:extLst>
                </a:gridCol>
                <a:gridCol w="489600">
                  <a:extLst>
                    <a:ext uri="{9D8B030D-6E8A-4147-A177-3AD203B41FA5}">
                      <a16:colId xmlns:a16="http://schemas.microsoft.com/office/drawing/2014/main" val="3748912335"/>
                    </a:ext>
                  </a:extLst>
                </a:gridCol>
                <a:gridCol w="1454400">
                  <a:extLst>
                    <a:ext uri="{9D8B030D-6E8A-4147-A177-3AD203B41FA5}">
                      <a16:colId xmlns:a16="http://schemas.microsoft.com/office/drawing/2014/main" val="1585569208"/>
                    </a:ext>
                  </a:extLst>
                </a:gridCol>
                <a:gridCol w="1454400">
                  <a:extLst>
                    <a:ext uri="{9D8B030D-6E8A-4147-A177-3AD203B41FA5}">
                      <a16:colId xmlns:a16="http://schemas.microsoft.com/office/drawing/2014/main" val="42939874"/>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start_Date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end_Date</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2025-01-01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3</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2025-01-15</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2025-02-07</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 2025-02-10</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8</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8</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2025-02-09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2025-02-12</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9</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2025-02-11</a:t>
                      </a:r>
                    </a:p>
                  </a:txBody>
                  <a:tcPr/>
                </a:tc>
                <a:tc>
                  <a:txBody>
                    <a:bodyPr/>
                    <a:lstStyle/>
                    <a:p>
                      <a:pPr marL="0" algn="l" rtl="0" eaLnBrk="1" latinLnBrk="0" hangingPunct="1"/>
                      <a:r>
                        <a:rPr kumimoji="0" lang="en-IN" kern="1200" dirty="0">
                          <a:solidFill>
                            <a:schemeClr val="tx1"/>
                          </a:solidFill>
                          <a:latin typeface="Arial" panose="020B0604020202020204" pitchFamily="34" charset="0"/>
                          <a:ea typeface="+mn-ea"/>
                          <a:cs typeface="Arial" panose="020B0604020202020204" pitchFamily="34" charset="0"/>
                        </a:rPr>
                        <a:t>2025-02-16</a:t>
                      </a:r>
                    </a:p>
                  </a:txBody>
                  <a:tcPr/>
                </a:tc>
                <a:extLst>
                  <a:ext uri="{0D108BD9-81ED-4DB2-BD59-A6C34878D82A}">
                    <a16:rowId xmlns:a16="http://schemas.microsoft.com/office/drawing/2014/main" val="3357013405"/>
                  </a:ext>
                </a:extLst>
              </a:tr>
            </a:tbl>
          </a:graphicData>
        </a:graphic>
      </p:graphicFrame>
      <p:sp>
        <p:nvSpPr>
          <p:cNvPr id="13" name="TextBox 12">
            <a:extLst>
              <a:ext uri="{FF2B5EF4-FFF2-40B4-BE49-F238E27FC236}">
                <a16:creationId xmlns:a16="http://schemas.microsoft.com/office/drawing/2014/main" id="{79B3DCA1-F336-4A7B-2F48-69524BB4BF33}"/>
              </a:ext>
            </a:extLst>
          </p:cNvPr>
          <p:cNvSpPr txBox="1"/>
          <p:nvPr/>
        </p:nvSpPr>
        <p:spPr>
          <a:xfrm>
            <a:off x="241200" y="6023029"/>
            <a:ext cx="11767083"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overlapping_dates a, overlapping_dates b </a:t>
            </a:r>
            <a:r>
              <a:rPr lang="en-IN" dirty="0">
                <a:solidFill>
                  <a:srgbClr val="0077AA"/>
                </a:solidFill>
                <a:latin typeface="Liberation Mono"/>
              </a:rPr>
              <a:t>WHERE</a:t>
            </a:r>
            <a:r>
              <a:rPr lang="en-IN" dirty="0">
                <a:latin typeface="Liberation Mono"/>
              </a:rPr>
              <a:t> a.start_date </a:t>
            </a:r>
            <a:r>
              <a:rPr lang="en-IN" dirty="0">
                <a:solidFill>
                  <a:schemeClr val="accent5">
                    <a:lumMod val="75000"/>
                  </a:schemeClr>
                </a:solidFill>
                <a:latin typeface="Liberation Mono"/>
              </a:rPr>
              <a:t>&lt;=</a:t>
            </a:r>
            <a:r>
              <a:rPr lang="en-IN" dirty="0">
                <a:latin typeface="Liberation Mono"/>
              </a:rPr>
              <a:t> b.end_date and b.start_date </a:t>
            </a:r>
            <a:r>
              <a:rPr lang="en-IN" dirty="0">
                <a:solidFill>
                  <a:schemeClr val="accent5">
                    <a:lumMod val="75000"/>
                  </a:schemeClr>
                </a:solidFill>
                <a:latin typeface="Liberation Mono"/>
              </a:rPr>
              <a:t>&lt;=</a:t>
            </a:r>
            <a:r>
              <a:rPr lang="en-IN" dirty="0">
                <a:latin typeface="Liberation Mono"/>
              </a:rPr>
              <a:t> a.end_date and a.id </a:t>
            </a:r>
            <a:r>
              <a:rPr lang="en-IN" dirty="0">
                <a:solidFill>
                  <a:schemeClr val="accent5">
                    <a:lumMod val="75000"/>
                  </a:schemeClr>
                </a:solidFill>
                <a:latin typeface="Liberation Mono"/>
              </a:rPr>
              <a:t>&lt;</a:t>
            </a:r>
            <a:r>
              <a:rPr lang="en-IN" dirty="0">
                <a:latin typeface="Liberation Mono"/>
              </a:rPr>
              <a:t> b.id;</a:t>
            </a:r>
          </a:p>
        </p:txBody>
      </p:sp>
      <p:sp>
        <p:nvSpPr>
          <p:cNvPr id="16" name="TextBox 15">
            <a:extLst>
              <a:ext uri="{FF2B5EF4-FFF2-40B4-BE49-F238E27FC236}">
                <a16:creationId xmlns:a16="http://schemas.microsoft.com/office/drawing/2014/main" id="{8E2097A6-86FC-4077-7887-4EFD51EC2F49}"/>
              </a:ext>
            </a:extLst>
          </p:cNvPr>
          <p:cNvSpPr txBox="1"/>
          <p:nvPr/>
        </p:nvSpPr>
        <p:spPr>
          <a:xfrm>
            <a:off x="263352" y="5118283"/>
            <a:ext cx="9217023" cy="800219"/>
          </a:xfrm>
          <a:prstGeom prst="rect">
            <a:avLst/>
          </a:prstGeom>
          <a:solidFill>
            <a:schemeClr val="bg1">
              <a:lumMod val="95000"/>
            </a:schemeClr>
          </a:solidFill>
        </p:spPr>
        <p:txBody>
          <a:bodyPr wrap="square">
            <a:spAutoFit/>
          </a:bodyPr>
          <a:lstStyle/>
          <a:p>
            <a:r>
              <a:rPr lang="en-IN" sz="2000" b="1" dirty="0">
                <a:latin typeface="Liberation Mono"/>
                <a:cs typeface="Arial" panose="020B0604020202020204" pitchFamily="34" charset="0"/>
              </a:rPr>
              <a:t>Two date ranges overlap if:</a:t>
            </a:r>
          </a:p>
          <a:p>
            <a:endParaRPr lang="en-IN" sz="400" dirty="0">
              <a:solidFill>
                <a:srgbClr val="7030A0"/>
              </a:solidFill>
              <a:latin typeface="Liberation Mono"/>
              <a:cs typeface="Arial" panose="020B0604020202020204" pitchFamily="34" charset="0"/>
            </a:endParaRPr>
          </a:p>
          <a:p>
            <a:r>
              <a:rPr lang="en-US" sz="2200" dirty="0">
                <a:solidFill>
                  <a:srgbClr val="7030A0"/>
                </a:solidFill>
                <a:latin typeface="Liberation Mono"/>
                <a:cs typeface="Arial" panose="020B0604020202020204" pitchFamily="34" charset="0"/>
              </a:rPr>
              <a:t>a.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b.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b. start_date </a:t>
            </a:r>
            <a:r>
              <a:rPr lang="en-US" sz="2200" dirty="0">
                <a:solidFill>
                  <a:srgbClr val="C00000"/>
                </a:solidFill>
                <a:latin typeface="Liberation Mono"/>
                <a:cs typeface="Arial" panose="020B0604020202020204" pitchFamily="34" charset="0"/>
              </a:rPr>
              <a:t>&lt;=</a:t>
            </a:r>
            <a:r>
              <a:rPr lang="en-US" sz="2200" dirty="0">
                <a:solidFill>
                  <a:srgbClr val="7030A0"/>
                </a:solidFill>
                <a:latin typeface="Liberation Mono"/>
                <a:cs typeface="Arial" panose="020B0604020202020204" pitchFamily="34" charset="0"/>
              </a:rPr>
              <a:t> a. end_date </a:t>
            </a:r>
            <a:r>
              <a:rPr lang="en-US" sz="2200" dirty="0">
                <a:solidFill>
                  <a:schemeClr val="accent4">
                    <a:lumMod val="50000"/>
                  </a:schemeClr>
                </a:solidFill>
                <a:latin typeface="Liberation Mono"/>
                <a:cs typeface="Arial" panose="020B0604020202020204" pitchFamily="34" charset="0"/>
              </a:rPr>
              <a:t>AND</a:t>
            </a:r>
            <a:r>
              <a:rPr lang="en-US" sz="2200" dirty="0">
                <a:solidFill>
                  <a:srgbClr val="7030A0"/>
                </a:solidFill>
                <a:latin typeface="Liberation Mono"/>
                <a:cs typeface="Arial" panose="020B0604020202020204" pitchFamily="34" charset="0"/>
              </a:rPr>
              <a:t> </a:t>
            </a:r>
            <a:r>
              <a:rPr lang="en-IN" sz="2200" dirty="0">
                <a:solidFill>
                  <a:srgbClr val="7030A0"/>
                </a:solidFill>
                <a:latin typeface="Liberation Mono"/>
                <a:cs typeface="Arial" panose="020B0604020202020204" pitchFamily="34" charset="0"/>
              </a:rPr>
              <a:t>a.id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b.id;</a:t>
            </a:r>
          </a:p>
        </p:txBody>
      </p:sp>
      <p:sp>
        <p:nvSpPr>
          <p:cNvPr id="6" name="TextBox 5">
            <a:extLst>
              <a:ext uri="{FF2B5EF4-FFF2-40B4-BE49-F238E27FC236}">
                <a16:creationId xmlns:a16="http://schemas.microsoft.com/office/drawing/2014/main" id="{C1B56B7C-805A-8E6E-4FAA-139C59463712}"/>
              </a:ext>
            </a:extLst>
          </p:cNvPr>
          <p:cNvSpPr txBox="1"/>
          <p:nvPr/>
        </p:nvSpPr>
        <p:spPr>
          <a:xfrm>
            <a:off x="5231904" y="2852936"/>
            <a:ext cx="6823296" cy="1015663"/>
          </a:xfrm>
          <a:prstGeom prst="rect">
            <a:avLst/>
          </a:prstGeom>
          <a:noFill/>
        </p:spPr>
        <p:txBody>
          <a:bodyPr wrap="square">
            <a:spAutoFit/>
          </a:bodyPr>
          <a:lstStyle/>
          <a:p>
            <a:r>
              <a:rPr lang="en-IN" sz="2000" b="1" dirty="0">
                <a:latin typeface="Liberation Mono"/>
              </a:rPr>
              <a:t>This works for:</a:t>
            </a:r>
          </a:p>
          <a:p>
            <a:endParaRPr lang="en-US" sz="400" b="1" dirty="0">
              <a:latin typeface="Liberation Mono"/>
            </a:endParaRPr>
          </a:p>
          <a:p>
            <a:r>
              <a:rPr lang="en-US" dirty="0">
                <a:latin typeface="Liberation Mono"/>
              </a:rPr>
              <a:t>Employee shifts, Batch scheduling, Room bookings, Course batches, Leave applications, Seat reservations</a:t>
            </a:r>
            <a:endParaRPr lang="en-IN" dirty="0">
              <a:latin typeface="Liberation Mono"/>
            </a:endParaRPr>
          </a:p>
        </p:txBody>
      </p:sp>
      <p:sp>
        <p:nvSpPr>
          <p:cNvPr id="7" name="TextBox 6">
            <a:extLst>
              <a:ext uri="{FF2B5EF4-FFF2-40B4-BE49-F238E27FC236}">
                <a16:creationId xmlns:a16="http://schemas.microsoft.com/office/drawing/2014/main" id="{F59C2ED0-8BFA-D09C-91EC-62CB84768E06}"/>
              </a:ext>
            </a:extLst>
          </p:cNvPr>
          <p:cNvSpPr txBox="1"/>
          <p:nvPr/>
        </p:nvSpPr>
        <p:spPr>
          <a:xfrm>
            <a:off x="4367806" y="4077072"/>
            <a:ext cx="7560840" cy="800219"/>
          </a:xfrm>
          <a:prstGeom prst="rect">
            <a:avLst/>
          </a:prstGeom>
          <a:solidFill>
            <a:schemeClr val="bg1">
              <a:lumMod val="95000"/>
            </a:schemeClr>
          </a:solidFill>
        </p:spPr>
        <p:txBody>
          <a:bodyPr wrap="square">
            <a:spAutoFit/>
          </a:bodyPr>
          <a:lstStyle/>
          <a:p>
            <a:r>
              <a:rPr lang="en-IN" sz="2000" b="1" dirty="0">
                <a:latin typeface="Liberation Mono"/>
              </a:rPr>
              <a:t>To check if this date range: ('2024-07-01', '2024-07-10') overlaps: </a:t>
            </a:r>
          </a:p>
          <a:p>
            <a:endParaRPr lang="en-IN" sz="400" b="1" dirty="0">
              <a:latin typeface="Liberation Mono"/>
            </a:endParaRPr>
          </a:p>
          <a:p>
            <a:r>
              <a:rPr lang="en-IN" sz="2200" dirty="0">
                <a:solidFill>
                  <a:srgbClr val="7030A0"/>
                </a:solidFill>
                <a:latin typeface="Liberation Mono"/>
                <a:cs typeface="Arial" panose="020B0604020202020204" pitchFamily="34" charset="0"/>
              </a:rPr>
              <a:t>start_date </a:t>
            </a:r>
            <a:r>
              <a:rPr lang="en-IN" sz="2200" dirty="0">
                <a:solidFill>
                  <a:srgbClr val="C00000"/>
                </a:solidFill>
                <a:latin typeface="Liberation Mono"/>
                <a:cs typeface="Arial" panose="020B0604020202020204" pitchFamily="34" charset="0"/>
              </a:rPr>
              <a:t>&lt;=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'2024-07-10'</a:t>
            </a:r>
            <a:r>
              <a:rPr lang="en-IN" sz="2200" dirty="0">
                <a:solidFill>
                  <a:srgbClr val="7030A0"/>
                </a:solidFill>
                <a:latin typeface="Liberation Mono"/>
                <a:cs typeface="Arial" panose="020B0604020202020204" pitchFamily="34" charset="0"/>
              </a:rPr>
              <a:t> </a:t>
            </a:r>
            <a:r>
              <a:rPr lang="en-IN" sz="2200" dirty="0">
                <a:solidFill>
                  <a:schemeClr val="accent4">
                    <a:lumMod val="50000"/>
                  </a:schemeClr>
                </a:solidFill>
                <a:latin typeface="Liberation Mono"/>
                <a:cs typeface="Arial" panose="020B0604020202020204" pitchFamily="34" charset="0"/>
              </a:rPr>
              <a:t>AND</a:t>
            </a:r>
            <a:r>
              <a:rPr lang="en-IN" sz="2200" dirty="0">
                <a:solidFill>
                  <a:srgbClr val="7030A0"/>
                </a:solidFill>
                <a:latin typeface="Liberation Mono"/>
                <a:cs typeface="Arial" panose="020B0604020202020204" pitchFamily="34" charset="0"/>
              </a:rPr>
              <a:t> end_date </a:t>
            </a:r>
            <a:r>
              <a:rPr lang="en-IN" sz="2200" dirty="0">
                <a:solidFill>
                  <a:srgbClr val="C00000"/>
                </a:solidFill>
                <a:latin typeface="Liberation Mono"/>
                <a:cs typeface="Arial" panose="020B0604020202020204" pitchFamily="34" charset="0"/>
              </a:rPr>
              <a:t>&gt;=</a:t>
            </a:r>
            <a:r>
              <a:rPr lang="en-IN" sz="2200" dirty="0">
                <a:solidFill>
                  <a:srgbClr val="7030A0"/>
                </a:solidFill>
                <a:latin typeface="Liberation Mono"/>
                <a:cs typeface="Arial" panose="020B0604020202020204" pitchFamily="34" charset="0"/>
              </a:rPr>
              <a:t> </a:t>
            </a:r>
            <a:r>
              <a:rPr lang="en-IN" sz="2200" dirty="0">
                <a:solidFill>
                  <a:srgbClr val="00B050"/>
                </a:solidFill>
                <a:latin typeface="Liberation Mono"/>
                <a:cs typeface="Arial" panose="020B0604020202020204" pitchFamily="34" charset="0"/>
              </a:rPr>
              <a:t>'2024-07-01'</a:t>
            </a:r>
            <a:r>
              <a:rPr lang="en-IN" sz="2200" dirty="0">
                <a:solidFill>
                  <a:srgbClr val="7030A0"/>
                </a:solidFill>
                <a:latin typeface="Liberation Mono"/>
                <a:cs typeface="Arial" panose="020B0604020202020204" pitchFamily="34" charset="0"/>
              </a:rPr>
              <a:t>;</a:t>
            </a:r>
          </a:p>
        </p:txBody>
      </p:sp>
      <p:sp>
        <p:nvSpPr>
          <p:cNvPr id="5" name="TextBox 4">
            <a:extLst>
              <a:ext uri="{FF2B5EF4-FFF2-40B4-BE49-F238E27FC236}">
                <a16:creationId xmlns:a16="http://schemas.microsoft.com/office/drawing/2014/main" id="{A2CA9144-1B20-5E4F-9555-77296B11679F}"/>
              </a:ext>
            </a:extLst>
          </p:cNvPr>
          <p:cNvSpPr txBox="1"/>
          <p:nvPr/>
        </p:nvSpPr>
        <p:spPr>
          <a:xfrm>
            <a:off x="8184231" y="519063"/>
            <a:ext cx="2503163"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Overlapping dates</a:t>
            </a:r>
            <a:endParaRPr lang="en-IN" sz="2200" dirty="0">
              <a:solidFill>
                <a:srgbClr val="C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985316-0D48-D5E6-41AD-1935850AC99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Overlapping date.</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9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6" grpId="0"/>
      <p:bldP spid="7" grpId="0" animBg="1"/>
    </p:bldLst>
  </p:timing>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common table expression ( CTE )</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0FCD4CF5-2697-B976-9EC9-E980871B5755}"/>
              </a:ext>
            </a:extLst>
          </p:cNvPr>
          <p:cNvSpPr txBox="1"/>
          <p:nvPr/>
        </p:nvSpPr>
        <p:spPr>
          <a:xfrm>
            <a:off x="263352" y="469121"/>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Rectangle 4">
            <a:extLst>
              <a:ext uri="{FF2B5EF4-FFF2-40B4-BE49-F238E27FC236}">
                <a16:creationId xmlns:a16="http://schemas.microsoft.com/office/drawing/2014/main" id="{D9E2A79B-DE46-81E0-07E9-58EB28BD7F41}"/>
              </a:ext>
            </a:extLst>
          </p:cNvPr>
          <p:cNvSpPr/>
          <p:nvPr/>
        </p:nvSpPr>
        <p:spPr>
          <a:xfrm>
            <a:off x="257696" y="3212976"/>
            <a:ext cx="11598943" cy="40011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TODO</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8721BE6D-5314-FC8E-EEB2-8AA790CE7533}"/>
              </a:ext>
            </a:extLst>
          </p:cNvPr>
          <p:cNvSpPr txBox="1"/>
          <p:nvPr/>
        </p:nvSpPr>
        <p:spPr>
          <a:xfrm>
            <a:off x="5226248" y="134930"/>
            <a:ext cx="6846416" cy="369332"/>
          </a:xfrm>
          <a:prstGeom prst="rect">
            <a:avLst/>
          </a:prstGeom>
          <a:solidFill>
            <a:schemeClr val="accent3">
              <a:lumMod val="40000"/>
              <a:lumOff val="60000"/>
            </a:schemeClr>
          </a:solidFill>
        </p:spPr>
        <p:txBody>
          <a:bodyPr wrap="square">
            <a:spAutoFit/>
          </a:bodyPr>
          <a:lstStyle/>
          <a:p>
            <a:r>
              <a:rPr lang="en-US" b="1" dirty="0">
                <a:latin typeface="Palatino Linotype" panose="02040502050505030304" pitchFamily="18" charset="0"/>
              </a:rPr>
              <a:t>You can define multiple CTEs by separating them with commas</a:t>
            </a:r>
            <a:endParaRPr lang="en-IN" b="1" dirty="0">
              <a:latin typeface="Palatino Linotype" panose="02040502050505030304" pitchFamily="18" charset="0"/>
            </a:endParaRPr>
          </a:p>
        </p:txBody>
      </p:sp>
    </p:spTree>
    <p:extLst>
      <p:ext uri="{BB962C8B-B14F-4D97-AF65-F5344CB8AC3E}">
        <p14:creationId xmlns:p14="http://schemas.microsoft.com/office/powerpoint/2010/main" val="1920352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78962"/>
            <a:ext cx="11665296" cy="452431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b="1" i="1" dirty="0">
                <a:solidFill>
                  <a:schemeClr val="bg1">
                    <a:lumMod val="50000"/>
                  </a:schemeClr>
                </a:solidFill>
                <a:latin typeface="Liberation Mono"/>
              </a:rPr>
              <a:t>n</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AS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 </a:t>
            </a:r>
            <a:r>
              <a:rPr lang="en-US" dirty="0">
                <a:solidFill>
                  <a:srgbClr val="990055"/>
                </a:solidFill>
                <a:latin typeface="Liberation Mono"/>
              </a:rPr>
              <a:t>50</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DD4A68"/>
                </a:solidFill>
                <a:latin typeface="Liberation Mono"/>
              </a:rPr>
              <a:t>ROUND</a:t>
            </a:r>
            <a:r>
              <a:rPr lang="en-US" dirty="0">
                <a:latin typeface="Liberation Mono"/>
              </a:rPr>
              <a:t>(</a:t>
            </a:r>
            <a:r>
              <a:rPr lang="en-US" dirty="0">
                <a:solidFill>
                  <a:srgbClr val="DD4A68"/>
                </a:solidFill>
                <a:latin typeface="Liberation Mono"/>
              </a:rPr>
              <a:t>RAND</a:t>
            </a:r>
            <a:r>
              <a:rPr lang="en-US" dirty="0">
                <a:latin typeface="Liberation Mono"/>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5</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50</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(sal) </a:t>
            </a:r>
            <a:r>
              <a:rPr lang="en-US"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(sal) </a:t>
            </a:r>
            <a:r>
              <a:rPr lang="en-US" dirty="0">
                <a:solidFill>
                  <a:schemeClr val="bg1">
                    <a:lumMod val="50000"/>
                  </a:schemeClr>
                </a:solidFill>
                <a:latin typeface="Liberation Mono"/>
              </a:rPr>
              <a:t>R2</a:t>
            </a:r>
            <a:r>
              <a:rPr lang="en-US" dirty="0">
                <a:latin typeface="Liberation Mono"/>
              </a:rPr>
              <a:t> </a:t>
            </a:r>
            <a:r>
              <a:rPr lang="en-US" dirty="0">
                <a:solidFill>
                  <a:srgbClr val="0077AA"/>
                </a:solidFill>
                <a:latin typeface="Liberation Mono"/>
              </a:rPr>
              <a:t>FROM</a:t>
            </a:r>
            <a:r>
              <a:rPr lang="en-US" dirty="0">
                <a:latin typeface="Liberation Mono"/>
              </a:rPr>
              <a:t> emp)</a:t>
            </a:r>
          </a:p>
          <a:p>
            <a:pPr marL="808038"/>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WHERE </a:t>
            </a:r>
            <a:r>
              <a:rPr lang="en-US" dirty="0">
                <a:latin typeface="Liberation Mono"/>
              </a:rPr>
              <a:t>sal </a:t>
            </a:r>
            <a:r>
              <a:rPr lang="en-US" dirty="0">
                <a:solidFill>
                  <a:srgbClr val="A67F59"/>
                </a:solidFill>
                <a:latin typeface="Liberation Mono"/>
              </a:rPr>
              <a:t>IN</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R1</a:t>
            </a:r>
            <a:r>
              <a:rPr lang="en-US" dirty="0">
                <a:solidFill>
                  <a:srgbClr val="0077AA"/>
                </a:solidFill>
                <a:latin typeface="Liberation Mono"/>
              </a:rPr>
              <a:t> 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SELECT </a:t>
            </a:r>
            <a:r>
              <a:rPr lang="en-US" i="1" dirty="0">
                <a:solidFill>
                  <a:schemeClr val="bg1">
                    <a:lumMod val="50000"/>
                  </a:schemeClr>
                </a:solidFill>
                <a:latin typeface="Liberation Mono"/>
              </a:rPr>
              <a:t>R2</a:t>
            </a:r>
            <a:r>
              <a:rPr lang="en-US" dirty="0">
                <a:solidFill>
                  <a:srgbClr val="0077AA"/>
                </a:solidFill>
                <a:latin typeface="Liberation Mono"/>
              </a:rPr>
              <a:t> FROM</a:t>
            </a:r>
            <a:r>
              <a:rPr lang="en-US" dirty="0">
                <a:latin typeface="Liberation Mono"/>
              </a:rPr>
              <a:t> </a:t>
            </a:r>
            <a:r>
              <a:rPr lang="en-US" b="1" i="1" dirty="0">
                <a:latin typeface="Liberation Mono"/>
              </a:rPr>
              <a:t>b</a:t>
            </a:r>
            <a:r>
              <a:rPr lang="en-US" dirty="0">
                <a:latin typeface="Liberation Mono"/>
              </a:rPr>
              <a:t>));</a:t>
            </a:r>
          </a:p>
          <a:p>
            <a:endParaRPr lang="en-US" sz="600" dirty="0">
              <a:latin typeface="Liberation Mono"/>
            </a:endParaRP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job, </a:t>
            </a:r>
            <a:r>
              <a:rPr lang="en-US" dirty="0">
                <a:solidFill>
                  <a:srgbClr val="DD4A68"/>
                </a:solidFill>
                <a:latin typeface="Liberation Mono"/>
              </a:rPr>
              <a:t>COUNT</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p>
          <a:p>
            <a:r>
              <a:rPr lang="en-US" dirty="0">
                <a:solidFill>
                  <a:srgbClr val="0077AA"/>
                </a:solidFill>
                <a:latin typeface="Liberation Mono"/>
              </a:rPr>
              <a:t>                SELECT</a:t>
            </a:r>
            <a:r>
              <a:rPr lang="en-US" dirty="0">
                <a:latin typeface="Liberation Mono"/>
              </a:rPr>
              <a:t> job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HAVIN </a:t>
            </a:r>
            <a:r>
              <a:rPr lang="en-US" dirty="0">
                <a:solidFill>
                  <a:srgbClr val="DD4A68"/>
                </a:solidFill>
                <a:latin typeface="Liberation Mono"/>
              </a:rPr>
              <a:t>COUNT</a:t>
            </a:r>
            <a:r>
              <a:rPr lang="en-US" dirty="0">
                <a:latin typeface="Liberation Mono"/>
              </a:rPr>
              <a:t>(job)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a:p>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1500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'low'</a:t>
            </a:r>
            <a:r>
              <a:rPr lang="en-US" dirty="0">
                <a:latin typeface="Liberation Mono"/>
              </a:rPr>
              <a:t>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 </a:t>
            </a:r>
            <a:r>
              <a:rPr lang="en-US" dirty="0">
                <a:solidFill>
                  <a:srgbClr val="990055"/>
                </a:solidFill>
                <a:latin typeface="Liberation Mono"/>
              </a:rPr>
              <a:t>1501</a:t>
            </a:r>
            <a:r>
              <a:rPr lang="en-US" dirty="0">
                <a:latin typeface="Liberation Mono"/>
              </a:rPr>
              <a:t> </a:t>
            </a:r>
            <a:r>
              <a:rPr lang="en-US" dirty="0">
                <a:solidFill>
                  <a:schemeClr val="accent5">
                    <a:lumMod val="75000"/>
                  </a:schemeClr>
                </a:solidFill>
                <a:latin typeface="Liberation Mono"/>
              </a:rPr>
              <a:t>AND</a:t>
            </a:r>
            <a:r>
              <a:rPr lang="en-US" dirty="0">
                <a:latin typeface="Liberation Mono"/>
              </a:rPr>
              <a:t> sal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'medium' </a:t>
            </a:r>
            <a:r>
              <a:rPr lang="en-US" dirty="0">
                <a:solidFill>
                  <a:srgbClr val="DB7BC9"/>
                </a:solidFill>
                <a:latin typeface="Liberation Mono"/>
              </a:rPr>
              <a:t>WHEN</a:t>
            </a:r>
            <a:r>
              <a:rPr lang="en-US" dirty="0">
                <a:latin typeface="Liberation Mono"/>
              </a:rPr>
              <a:t> sal </a:t>
            </a:r>
            <a:r>
              <a:rPr lang="en-US" dirty="0">
                <a:solidFill>
                  <a:schemeClr val="accent5">
                    <a:lumMod val="75000"/>
                  </a:schemeClr>
                </a:solidFill>
                <a:latin typeface="Liberation Mono"/>
              </a:rPr>
              <a:t>&gt;=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41C60C"/>
                </a:solidFill>
                <a:latin typeface="Liberation Mono"/>
              </a:rPr>
              <a:t>'high'</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R1</a:t>
            </a:r>
            <a:r>
              <a:rPr lang="en-US" dirty="0">
                <a:latin typeface="Liberation Mono"/>
              </a:rPr>
              <a:t>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solidFill>
                  <a:schemeClr val="bg1">
                    <a:lumMod val="50000"/>
                  </a:schemeClr>
                </a:solidFill>
                <a:latin typeface="Liberation Mono"/>
              </a:rPr>
              <a:t>R1</a:t>
            </a:r>
            <a:r>
              <a:rPr lang="en-US" dirty="0">
                <a:latin typeface="Liberation Mono"/>
              </a:rPr>
              <a:t>;</a:t>
            </a:r>
          </a:p>
        </p:txBody>
      </p:sp>
      <p:sp>
        <p:nvSpPr>
          <p:cNvPr id="3" name="TextBox 2">
            <a:extLst>
              <a:ext uri="{FF2B5EF4-FFF2-40B4-BE49-F238E27FC236}">
                <a16:creationId xmlns:a16="http://schemas.microsoft.com/office/drawing/2014/main" id="{02484FBB-3119-52B3-25E2-61AC3A40231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43500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18F0-B0D7-9276-3798-C4F2F025D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741858-6040-700B-8B86-B92E883F9A1B}"/>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a:extLst>
              <a:ext uri="{FF2B5EF4-FFF2-40B4-BE49-F238E27FC236}">
                <a16:creationId xmlns:a16="http://schemas.microsoft.com/office/drawing/2014/main" id="{318F49CA-70CE-C477-7093-5C8D9A83AC8E}"/>
              </a:ext>
            </a:extLst>
          </p:cNvPr>
          <p:cNvSpPr/>
          <p:nvPr/>
        </p:nvSpPr>
        <p:spPr>
          <a:xfrm>
            <a:off x="263352" y="1978962"/>
            <a:ext cx="11665296" cy="95410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 </a:t>
            </a:r>
            <a:r>
              <a:rPr lang="en-US" i="1" dirty="0">
                <a:solidFill>
                  <a:schemeClr val="accent4">
                    <a:lumMod val="50000"/>
                  </a:schemeClr>
                </a:solidFill>
                <a:latin typeface="Liberation Mono"/>
                <a:cs typeface="Arial" panose="020B0604020202020204" pitchFamily="34" charset="0"/>
              </a:rPr>
              <a:t>RECURSIVE</a:t>
            </a:r>
            <a:r>
              <a:rPr lang="en-US" dirty="0">
                <a:solidFill>
                  <a:srgbClr val="0077AA"/>
                </a:solidFill>
                <a:latin typeface="Liberation Mono"/>
              </a:rPr>
              <a:t> </a:t>
            </a:r>
            <a:r>
              <a:rPr lang="en-US" b="1" i="1" dirty="0">
                <a:latin typeface="Liberation Mono"/>
              </a:rPr>
              <a:t>m</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dirty="0">
                <a:latin typeface="Liberation Mono"/>
              </a:rPr>
              <a:t>(</a:t>
            </a:r>
            <a:r>
              <a:rPr lang="en-US" dirty="0">
                <a:solidFill>
                  <a:srgbClr val="0077AA"/>
                </a:solidFill>
                <a:latin typeface="Liberation Mono"/>
              </a:rPr>
              <a:t>SELECT </a:t>
            </a:r>
            <a:r>
              <a:rPr lang="en-US" dirty="0">
                <a:latin typeface="Liberation Mono"/>
              </a:rPr>
              <a:t>empno, ename, mgr, </a:t>
            </a:r>
            <a:r>
              <a:rPr lang="en-US" dirty="0">
                <a:solidFill>
                  <a:srgbClr val="990055"/>
                </a:solidFill>
                <a:latin typeface="Liberation Mono"/>
              </a:rPr>
              <a:t>1</a:t>
            </a:r>
            <a:r>
              <a:rPr lang="en-US" dirty="0">
                <a:solidFill>
                  <a:srgbClr val="0077AA"/>
                </a:solidFill>
                <a:latin typeface="Liberation Mono"/>
              </a:rPr>
              <a:t> </a:t>
            </a:r>
            <a:r>
              <a:rPr lang="en-US" dirty="0">
                <a:latin typeface="Liberation Mono"/>
              </a:rPr>
              <a:t>as</a:t>
            </a:r>
            <a:r>
              <a:rPr lang="en-US" dirty="0">
                <a:solidFill>
                  <a:srgbClr val="0077AA"/>
                </a:solidFill>
                <a:latin typeface="Liberation Mono"/>
              </a:rPr>
              <a:t> </a:t>
            </a:r>
            <a:r>
              <a:rPr lang="en-US" b="1" i="1" dirty="0">
                <a:solidFill>
                  <a:schemeClr val="bg1">
                    <a:lumMod val="50000"/>
                  </a:schemeClr>
                </a:solidFill>
                <a:latin typeface="Liberation Mono"/>
              </a:rPr>
              <a:t>level</a:t>
            </a:r>
            <a:r>
              <a:rPr lang="en-US" dirty="0">
                <a:solidFill>
                  <a:srgbClr val="0077AA"/>
                </a:solidFill>
                <a:latin typeface="Liberation Mono"/>
              </a:rPr>
              <a:t> FROM </a:t>
            </a:r>
            <a:r>
              <a:rPr lang="en-US" dirty="0">
                <a:latin typeface="Liberation Mono"/>
              </a:rPr>
              <a:t>emp</a:t>
            </a:r>
            <a:r>
              <a:rPr lang="en-US" dirty="0">
                <a:solidFill>
                  <a:srgbClr val="0077AA"/>
                </a:solidFill>
                <a:latin typeface="Liberation Mono"/>
              </a:rPr>
              <a:t> WHERE </a:t>
            </a:r>
            <a:r>
              <a:rPr lang="en-US" dirty="0">
                <a:latin typeface="Liberation Mono"/>
              </a:rPr>
              <a:t>mgr</a:t>
            </a:r>
            <a:r>
              <a:rPr lang="en-US" dirty="0">
                <a:solidFill>
                  <a:srgbClr val="0077AA"/>
                </a:solidFill>
                <a:latin typeface="Liberation Mono"/>
              </a:rPr>
              <a:t> IS NULL  </a:t>
            </a:r>
            <a:r>
              <a:rPr lang="en-US" dirty="0">
                <a:solidFill>
                  <a:schemeClr val="accent4">
                    <a:lumMod val="50000"/>
                  </a:schemeClr>
                </a:solidFill>
                <a:latin typeface="Liberation Mono"/>
              </a:rPr>
              <a:t>UNION</a:t>
            </a:r>
            <a:r>
              <a:rPr lang="en-US" dirty="0">
                <a:solidFill>
                  <a:srgbClr val="0077AA"/>
                </a:solidFill>
                <a:latin typeface="Liberation Mono"/>
              </a:rPr>
              <a:t> SELECT </a:t>
            </a:r>
          </a:p>
          <a:p>
            <a:r>
              <a:rPr lang="en-US" dirty="0">
                <a:latin typeface="Liberation Mono"/>
              </a:rPr>
              <a:t>                 e.empno, e.ename, e.mgr, </a:t>
            </a:r>
            <a:r>
              <a:rPr lang="en-US" b="1" i="1" dirty="0">
                <a:latin typeface="Liberation Mono"/>
              </a:rPr>
              <a:t>m.</a:t>
            </a:r>
            <a:r>
              <a:rPr lang="en-US" b="1" i="1" dirty="0">
                <a:solidFill>
                  <a:schemeClr val="bg1">
                    <a:lumMod val="50000"/>
                  </a:schemeClr>
                </a:solidFill>
                <a:latin typeface="Liberation Mono"/>
              </a:rPr>
              <a:t>level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solidFill>
                  <a:srgbClr val="990055"/>
                </a:solidFill>
                <a:latin typeface="Liberation Mono"/>
              </a:rPr>
              <a:t>1</a:t>
            </a:r>
            <a:r>
              <a:rPr lang="en-US" dirty="0">
                <a:solidFill>
                  <a:srgbClr val="0077AA"/>
                </a:solidFill>
                <a:latin typeface="Liberation Mono"/>
              </a:rPr>
              <a:t> FROM </a:t>
            </a:r>
            <a:r>
              <a:rPr lang="en-US" dirty="0">
                <a:latin typeface="Liberation Mono"/>
              </a:rPr>
              <a:t>emp e, </a:t>
            </a:r>
            <a:r>
              <a:rPr lang="en-US" b="1" i="1" dirty="0">
                <a:latin typeface="Liberation Mono"/>
              </a:rPr>
              <a:t>m</a:t>
            </a:r>
            <a:r>
              <a:rPr lang="en-US" dirty="0">
                <a:latin typeface="Liberation Mono"/>
              </a:rPr>
              <a:t> </a:t>
            </a:r>
            <a:r>
              <a:rPr lang="en-US" dirty="0">
                <a:solidFill>
                  <a:srgbClr val="0077AA"/>
                </a:solidFill>
                <a:latin typeface="Liberation Mono"/>
              </a:rPr>
              <a:t>WHERE </a:t>
            </a:r>
            <a:r>
              <a:rPr lang="en-US" b="1" i="1" dirty="0">
                <a:latin typeface="Liberation Mono"/>
              </a:rPr>
              <a:t>m.empno</a:t>
            </a:r>
            <a:r>
              <a:rPr lang="en-US" dirty="0">
                <a:latin typeface="Liberation Mono"/>
              </a:rPr>
              <a:t> </a:t>
            </a:r>
            <a:r>
              <a:rPr lang="en-US" dirty="0">
                <a:solidFill>
                  <a:schemeClr val="accent5">
                    <a:lumMod val="75000"/>
                  </a:schemeClr>
                </a:solidFill>
                <a:latin typeface="Liberation Mono"/>
              </a:rPr>
              <a:t>=</a:t>
            </a:r>
            <a:r>
              <a:rPr lang="en-US" dirty="0">
                <a:solidFill>
                  <a:srgbClr val="0077AA"/>
                </a:solidFill>
                <a:latin typeface="Liberation Mono"/>
              </a:rPr>
              <a:t> </a:t>
            </a:r>
            <a:r>
              <a:rPr lang="en-US" dirty="0">
                <a:latin typeface="Liberation Mono"/>
              </a:rPr>
              <a:t>e.mgr)</a:t>
            </a:r>
            <a:r>
              <a:rPr lang="en-US" dirty="0">
                <a:solidFill>
                  <a:srgbClr val="0077AA"/>
                </a:solidFill>
                <a:latin typeface="Liberation Mono"/>
              </a:rPr>
              <a:t> </a:t>
            </a:r>
          </a:p>
          <a:p>
            <a:r>
              <a:rPr lang="en-US" dirty="0">
                <a:solidFill>
                  <a:srgbClr val="0077AA"/>
                </a:solidFill>
                <a:latin typeface="Liberation Mono"/>
              </a:rPr>
              <a:t>                 SELECT * FROM </a:t>
            </a:r>
            <a:r>
              <a:rPr lang="en-US" b="1" i="1" dirty="0">
                <a:latin typeface="Liberation Mono"/>
              </a:rPr>
              <a:t>m</a:t>
            </a:r>
            <a:r>
              <a:rPr lang="en-US" dirty="0">
                <a:solidFill>
                  <a:srgbClr val="0077AA"/>
                </a:solidFill>
                <a:latin typeface="Liberation Mono"/>
              </a:rPr>
              <a:t> ORDER BY </a:t>
            </a:r>
            <a:r>
              <a:rPr lang="en-US" dirty="0">
                <a:latin typeface="Liberation Mono"/>
              </a:rPr>
              <a:t>level, </a:t>
            </a:r>
            <a:r>
              <a:rPr lang="en-US" b="1" i="1" dirty="0">
                <a:latin typeface="Liberation Mono"/>
              </a:rPr>
              <a:t>m.mgr</a:t>
            </a:r>
            <a:r>
              <a:rPr lang="en-US" dirty="0">
                <a:latin typeface="Liberation Mono"/>
              </a:rPr>
              <a:t>;</a:t>
            </a:r>
          </a:p>
        </p:txBody>
      </p:sp>
      <p:sp>
        <p:nvSpPr>
          <p:cNvPr id="5" name="Rectangle 4">
            <a:extLst>
              <a:ext uri="{FF2B5EF4-FFF2-40B4-BE49-F238E27FC236}">
                <a16:creationId xmlns:a16="http://schemas.microsoft.com/office/drawing/2014/main" id="{9BF3A361-A8C3-15B2-885A-A81F1192A825}"/>
              </a:ext>
            </a:extLst>
          </p:cNvPr>
          <p:cNvSpPr/>
          <p:nvPr/>
        </p:nvSpPr>
        <p:spPr>
          <a:xfrm>
            <a:off x="263352" y="451086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xx (c1)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R1</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NOW()</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3F6971"/>
                </a:solidFill>
                <a:latin typeface="Liberation Mono"/>
              </a:rPr>
              <a:t>INTERVAL</a:t>
            </a:r>
            <a:r>
              <a:rPr lang="en-US" dirty="0">
                <a:latin typeface="Liberation Mono"/>
              </a:rPr>
              <a:t> R1 </a:t>
            </a:r>
            <a:r>
              <a:rPr lang="en-US" dirty="0">
                <a:solidFill>
                  <a:srgbClr val="3F6971"/>
                </a:solidFill>
                <a:latin typeface="Liberation Mono"/>
              </a:rPr>
              <a:t>DAY</a:t>
            </a:r>
            <a:r>
              <a:rPr lang="en-US" dirty="0">
                <a:latin typeface="Liberation Mono"/>
              </a:rPr>
              <a:t> D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a:t>
            </a:r>
          </a:p>
        </p:txBody>
      </p:sp>
      <p:sp>
        <p:nvSpPr>
          <p:cNvPr id="6" name="Rectangle 5">
            <a:extLst>
              <a:ext uri="{FF2B5EF4-FFF2-40B4-BE49-F238E27FC236}">
                <a16:creationId xmlns:a16="http://schemas.microsoft.com/office/drawing/2014/main" id="{DEFFCD2C-9835-719F-0659-950DA377808D}"/>
              </a:ext>
            </a:extLst>
          </p:cNvPr>
          <p:cNvSpPr/>
          <p:nvPr/>
        </p:nvSpPr>
        <p:spPr>
          <a:xfrm>
            <a:off x="1524000" y="358505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with insert </a:t>
            </a:r>
          </a:p>
        </p:txBody>
      </p:sp>
      <p:sp>
        <p:nvSpPr>
          <p:cNvPr id="3" name="TextBox 2">
            <a:extLst>
              <a:ext uri="{FF2B5EF4-FFF2-40B4-BE49-F238E27FC236}">
                <a16:creationId xmlns:a16="http://schemas.microsoft.com/office/drawing/2014/main" id="{C25CA68F-D7B2-AE0F-417E-AB5D799BBBAF}"/>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19231017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73E4-2827-62DF-BF41-AA42E9914B7E}"/>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EBDE7FE-55A1-A749-1D16-CB1961B56C95}"/>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989F35C-73EE-DF50-3C6C-AC0352D3F8EC}"/>
              </a:ext>
            </a:extLst>
          </p:cNvPr>
          <p:cNvGraphicFramePr>
            <a:graphicFrameLocks noGrp="1"/>
          </p:cNvGraphicFramePr>
          <p:nvPr>
            <p:extLst>
              <p:ext uri="{D42A27DB-BD31-4B8C-83A1-F6EECF244321}">
                <p14:modId xmlns:p14="http://schemas.microsoft.com/office/powerpoint/2010/main" val="3168155383"/>
              </p:ext>
            </p:extLst>
          </p:nvPr>
        </p:nvGraphicFramePr>
        <p:xfrm>
          <a:off x="623394" y="1052736"/>
          <a:ext cx="1440000" cy="396240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sz="2000" dirty="0">
                          <a:latin typeface="Arial" panose="020B0604020202020204" pitchFamily="34" charset="0"/>
                          <a:cs typeface="Arial" panose="020B0604020202020204" pitchFamily="34" charset="0"/>
                        </a:rPr>
                        <a:t>n </a:t>
                      </a:r>
                      <a:endParaRPr lang="en-IN" sz="2000"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sz="2000" b="0" dirty="0">
                          <a:latin typeface="Arial" panose="020B0604020202020204" pitchFamily="34" charset="0"/>
                          <a:cs typeface="Arial" panose="020B0604020202020204" pitchFamily="34" charset="0"/>
                        </a:rPr>
                        <a:t>1</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sz="2000" b="0" dirty="0">
                          <a:latin typeface="Arial" panose="020B0604020202020204" pitchFamily="34" charset="0"/>
                          <a:cs typeface="Arial" panose="020B0604020202020204" pitchFamily="34" charset="0"/>
                        </a:rPr>
                        <a:t>2</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sz="2000" b="0" dirty="0">
                          <a:latin typeface="Arial" panose="020B0604020202020204" pitchFamily="34" charset="0"/>
                          <a:cs typeface="Arial" panose="020B0604020202020204" pitchFamily="34" charset="0"/>
                        </a:rPr>
                        <a:t>3</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sz="2000" b="0" dirty="0">
                          <a:latin typeface="Arial" panose="020B0604020202020204" pitchFamily="34" charset="0"/>
                          <a:cs typeface="Arial" panose="020B0604020202020204" pitchFamily="34" charset="0"/>
                        </a:rPr>
                        <a:t>4</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sz="2000" b="0" dirty="0">
                          <a:latin typeface="Arial" panose="020B0604020202020204" pitchFamily="34" charset="0"/>
                          <a:cs typeface="Arial" panose="020B0604020202020204" pitchFamily="34" charset="0"/>
                        </a:rPr>
                        <a:t>6</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0"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4050152708"/>
                  </a:ext>
                </a:extLst>
              </a:tr>
              <a:tr h="370840">
                <a:tc>
                  <a:txBody>
                    <a:bodyPr/>
                    <a:lstStyle/>
                    <a:p>
                      <a:pPr algn="ctr"/>
                      <a:r>
                        <a:rPr lang="en-US" sz="2000" b="0" dirty="0">
                          <a:latin typeface="Arial" panose="020B0604020202020204" pitchFamily="34" charset="0"/>
                          <a:cs typeface="Arial" panose="020B0604020202020204" pitchFamily="34" charset="0"/>
                        </a:rPr>
                        <a:t>8</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sz="2000" b="0" dirty="0">
                          <a:latin typeface="Arial" panose="020B0604020202020204" pitchFamily="34" charset="0"/>
                          <a:cs typeface="Arial" panose="020B0604020202020204" pitchFamily="34" charset="0"/>
                        </a:rPr>
                        <a:t>9</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r h="370840">
                <a:tc>
                  <a:txBody>
                    <a:bodyPr/>
                    <a:lstStyle/>
                    <a:p>
                      <a:pPr algn="ctr"/>
                      <a:r>
                        <a:rPr lang="en-US" sz="2000" b="0" dirty="0">
                          <a:latin typeface="Arial" panose="020B0604020202020204" pitchFamily="34" charset="0"/>
                          <a:cs typeface="Arial" panose="020B0604020202020204" pitchFamily="34" charset="0"/>
                        </a:rPr>
                        <a:t>10</a:t>
                      </a:r>
                      <a:endParaRPr lang="en-IN" sz="2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36336002"/>
                  </a:ext>
                </a:extLst>
              </a:tr>
            </a:tbl>
          </a:graphicData>
        </a:graphic>
      </p:graphicFrame>
      <p:sp>
        <p:nvSpPr>
          <p:cNvPr id="8" name="TextBox 7">
            <a:extLst>
              <a:ext uri="{FF2B5EF4-FFF2-40B4-BE49-F238E27FC236}">
                <a16:creationId xmlns:a16="http://schemas.microsoft.com/office/drawing/2014/main" id="{4F5B20F1-3CEF-CC54-4916-3B91FF09E1D4}"/>
              </a:ext>
            </a:extLst>
          </p:cNvPr>
          <p:cNvSpPr txBox="1"/>
          <p:nvPr/>
        </p:nvSpPr>
        <p:spPr>
          <a:xfrm>
            <a:off x="2423592" y="1484784"/>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5" name="Rectangle 4">
            <a:extLst>
              <a:ext uri="{FF2B5EF4-FFF2-40B4-BE49-F238E27FC236}">
                <a16:creationId xmlns:a16="http://schemas.microsoft.com/office/drawing/2014/main" id="{AC474931-C66C-DA88-EBD1-6762B6919F9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517D0C6-20C8-7820-6017-BD3BC7392F60}"/>
              </a:ext>
            </a:extLst>
          </p:cNvPr>
          <p:cNvSpPr txBox="1"/>
          <p:nvPr/>
        </p:nvSpPr>
        <p:spPr>
          <a:xfrm>
            <a:off x="241200" y="5589240"/>
            <a:ext cx="11687448"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990055"/>
                </a:solidFill>
                <a:latin typeface="Liberation Mono"/>
              </a:rPr>
              <a:t>10</a:t>
            </a:r>
            <a:r>
              <a:rPr lang="en-US" dirty="0">
                <a:latin typeface="Liberation Mono"/>
              </a:rPr>
              <a:t> )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GROUP_CONCAT</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b="1" i="1" dirty="0">
                <a:solidFill>
                  <a:schemeClr val="bg1">
                    <a:lumMod val="50000"/>
                  </a:schemeClr>
                </a:solidFill>
                <a:latin typeface="Liberation Mono"/>
              </a:rPr>
              <a:t>Output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endParaRPr lang="en-IN" dirty="0">
              <a:latin typeface="Liberation Mono"/>
            </a:endParaRPr>
          </a:p>
        </p:txBody>
      </p:sp>
      <p:sp>
        <p:nvSpPr>
          <p:cNvPr id="7" name="TextBox 6">
            <a:extLst>
              <a:ext uri="{FF2B5EF4-FFF2-40B4-BE49-F238E27FC236}">
                <a16:creationId xmlns:a16="http://schemas.microsoft.com/office/drawing/2014/main" id="{AC85FE72-AFF4-3589-058D-D753E9F1C134}"/>
              </a:ext>
            </a:extLst>
          </p:cNvPr>
          <p:cNvSpPr txBox="1"/>
          <p:nvPr/>
        </p:nvSpPr>
        <p:spPr>
          <a:xfrm>
            <a:off x="8328248" y="519063"/>
            <a:ext cx="2359146" cy="430887"/>
          </a:xfrm>
          <a:prstGeom prst="rect">
            <a:avLst/>
          </a:prstGeom>
          <a:noFill/>
        </p:spPr>
        <p:txBody>
          <a:bodyPr wrap="square">
            <a:spAutoFit/>
          </a:bodyPr>
          <a:lstStyle/>
          <a:p>
            <a:pPr algn="r"/>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graphicFrame>
        <p:nvGraphicFramePr>
          <p:cNvPr id="10" name="Table 2">
            <a:extLst>
              <a:ext uri="{FF2B5EF4-FFF2-40B4-BE49-F238E27FC236}">
                <a16:creationId xmlns:a16="http://schemas.microsoft.com/office/drawing/2014/main" id="{43497A5F-49DE-B406-BA77-2548C00CAA21}"/>
              </a:ext>
            </a:extLst>
          </p:cNvPr>
          <p:cNvGraphicFramePr>
            <a:graphicFrameLocks noGrp="1"/>
          </p:cNvGraphicFramePr>
          <p:nvPr>
            <p:extLst>
              <p:ext uri="{D42A27DB-BD31-4B8C-83A1-F6EECF244321}">
                <p14:modId xmlns:p14="http://schemas.microsoft.com/office/powerpoint/2010/main" val="2058342071"/>
              </p:ext>
            </p:extLst>
          </p:nvPr>
        </p:nvGraphicFramePr>
        <p:xfrm>
          <a:off x="3913768" y="1052736"/>
          <a:ext cx="6070664" cy="792480"/>
        </p:xfrm>
        <a:graphic>
          <a:graphicData uri="http://schemas.openxmlformats.org/drawingml/2006/table">
            <a:tbl>
              <a:tblPr firstRow="1" bandRow="1">
                <a:tableStyleId>{5940675A-B579-460E-94D1-54222C63F5DA}</a:tableStyleId>
              </a:tblPr>
              <a:tblGrid>
                <a:gridCol w="6070664">
                  <a:extLst>
                    <a:ext uri="{9D8B030D-6E8A-4147-A177-3AD203B41FA5}">
                      <a16:colId xmlns:a16="http://schemas.microsoft.com/office/drawing/2014/main" val="928063234"/>
                    </a:ext>
                  </a:extLst>
                </a:gridCol>
              </a:tblGrid>
              <a:tr h="370840">
                <a:tc>
                  <a:txBody>
                    <a:bodyPr/>
                    <a:lstStyle/>
                    <a:p>
                      <a:pPr algn="ctr"/>
                      <a:r>
                        <a:rPr lang="en-US" sz="2000" b="1" dirty="0">
                          <a:latin typeface="Arial" panose="020B0604020202020204" pitchFamily="34" charset="0"/>
                          <a:cs typeface="Arial" panose="020B0604020202020204" pitchFamily="34" charset="0"/>
                        </a:rPr>
                        <a:t>Output</a:t>
                      </a: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sz="2000" b="0" dirty="0">
                          <a:solidFill>
                            <a:srgbClr val="B212AA"/>
                          </a:solidFill>
                          <a:latin typeface="Arial" panose="020B0604020202020204" pitchFamily="34" charset="0"/>
                          <a:cs typeface="Arial" panose="020B0604020202020204" pitchFamily="34" charset="0"/>
                        </a:rPr>
                        <a:t>1</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2</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3</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4</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5</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6</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7</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8</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9</a:t>
                      </a:r>
                      <a:r>
                        <a:rPr lang="en-IN" sz="2000" b="0" dirty="0">
                          <a:latin typeface="Arial" panose="020B0604020202020204" pitchFamily="34" charset="0"/>
                          <a:cs typeface="Arial" panose="020B0604020202020204" pitchFamily="34" charset="0"/>
                        </a:rPr>
                        <a:t>,</a:t>
                      </a:r>
                      <a:r>
                        <a:rPr kumimoji="0" lang="en-IN" sz="2000" b="0" kern="1200" dirty="0">
                          <a:solidFill>
                            <a:srgbClr val="B212AA"/>
                          </a:solidFill>
                          <a:latin typeface="Arial" panose="020B0604020202020204" pitchFamily="34" charset="0"/>
                          <a:ea typeface="+mn-ea"/>
                          <a:cs typeface="Arial" panose="020B0604020202020204" pitchFamily="34" charset="0"/>
                        </a:rPr>
                        <a:t>10</a:t>
                      </a:r>
                    </a:p>
                  </a:txBody>
                  <a:tcPr/>
                </a:tc>
                <a:extLst>
                  <a:ext uri="{0D108BD9-81ED-4DB2-BD59-A6C34878D82A}">
                    <a16:rowId xmlns:a16="http://schemas.microsoft.com/office/drawing/2014/main" val="3858505310"/>
                  </a:ext>
                </a:extLst>
              </a:tr>
            </a:tbl>
          </a:graphicData>
        </a:graphic>
      </p:graphicFrame>
      <p:sp>
        <p:nvSpPr>
          <p:cNvPr id="6" name="Rectangle 5">
            <a:extLst>
              <a:ext uri="{FF2B5EF4-FFF2-40B4-BE49-F238E27FC236}">
                <a16:creationId xmlns:a16="http://schemas.microsoft.com/office/drawing/2014/main" id="{12A0D183-39DA-0B84-9365-A01128D65B15}"/>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numbers between 1 to 10</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4DAC-DE14-E55B-C4C1-50B40546862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1878C2E-22BF-6089-7ADB-86E3593D0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9E8DD689-7D6D-96DB-CDD1-E62643B47F39}"/>
              </a:ext>
            </a:extLst>
          </p:cNvPr>
          <p:cNvGraphicFramePr>
            <a:graphicFrameLocks noGrp="1"/>
          </p:cNvGraphicFramePr>
          <p:nvPr>
            <p:extLst>
              <p:ext uri="{D42A27DB-BD31-4B8C-83A1-F6EECF244321}">
                <p14:modId xmlns:p14="http://schemas.microsoft.com/office/powerpoint/2010/main" val="1700808610"/>
              </p:ext>
            </p:extLst>
          </p:nvPr>
        </p:nvGraphicFramePr>
        <p:xfrm>
          <a:off x="623394" y="1346815"/>
          <a:ext cx="1440000" cy="39725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b="0" dirty="0">
                          <a:latin typeface="Arial" panose="020B0604020202020204" pitchFamily="34" charset="0"/>
                          <a:cs typeface="Arial" panose="020B0604020202020204" pitchFamily="34" charset="0"/>
                        </a:rPr>
                        <a:t>1</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b="0" dirty="0">
                          <a:latin typeface="Arial" panose="020B0604020202020204" pitchFamily="34" charset="0"/>
                          <a:cs typeface="Arial" panose="020B0604020202020204" pitchFamily="34" charset="0"/>
                        </a:rPr>
                        <a:t>2</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b="0" dirty="0">
                          <a:latin typeface="Arial" panose="020B0604020202020204" pitchFamily="34" charset="0"/>
                          <a:cs typeface="Arial" panose="020B0604020202020204" pitchFamily="34" charset="0"/>
                        </a:rPr>
                        <a:t>3</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b="0" dirty="0">
                          <a:latin typeface="Arial" panose="020B0604020202020204" pitchFamily="34" charset="0"/>
                          <a:cs typeface="Arial" panose="020B0604020202020204" pitchFamily="34" charset="0"/>
                        </a:rPr>
                        <a:t>4</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b="0" dirty="0">
                          <a:latin typeface="Arial" panose="020B0604020202020204" pitchFamily="34" charset="0"/>
                          <a:cs typeface="Arial" panose="020B0604020202020204" pitchFamily="34" charset="0"/>
                        </a:rPr>
                        <a:t>6</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0152708"/>
                  </a:ext>
                </a:extLst>
              </a:tr>
              <a:tr h="370840">
                <a:tc>
                  <a:txBody>
                    <a:bodyPr/>
                    <a:lstStyle/>
                    <a:p>
                      <a:pPr algn="ctr"/>
                      <a:r>
                        <a:rPr lang="en-US" b="0" dirty="0">
                          <a:latin typeface="Arial" panose="020B0604020202020204" pitchFamily="34" charset="0"/>
                          <a:cs typeface="Arial" panose="020B0604020202020204" pitchFamily="34" charset="0"/>
                        </a:rPr>
                        <a:t>7</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376637"/>
                  </a:ext>
                </a:extLst>
              </a:tr>
              <a:tr h="370840">
                <a:tc>
                  <a:txBody>
                    <a:bodyPr/>
                    <a:lstStyle/>
                    <a:p>
                      <a:pPr algn="ctr"/>
                      <a:r>
                        <a:rPr lang="en-US" b="0" dirty="0">
                          <a:latin typeface="Arial" panose="020B0604020202020204" pitchFamily="34" charset="0"/>
                          <a:cs typeface="Arial" panose="020B0604020202020204" pitchFamily="34" charset="0"/>
                        </a:rPr>
                        <a:t>8</a:t>
                      </a:r>
                      <a:endParaRPr lang="en-IN"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73576900"/>
                  </a:ext>
                </a:extLst>
              </a:tr>
            </a:tbl>
          </a:graphicData>
        </a:graphic>
      </p:graphicFrame>
      <p:sp>
        <p:nvSpPr>
          <p:cNvPr id="8" name="TextBox 7">
            <a:extLst>
              <a:ext uri="{FF2B5EF4-FFF2-40B4-BE49-F238E27FC236}">
                <a16:creationId xmlns:a16="http://schemas.microsoft.com/office/drawing/2014/main" id="{80E22A99-16C1-0461-BACE-6A97FA601C34}"/>
              </a:ext>
            </a:extLst>
          </p:cNvPr>
          <p:cNvSpPr txBox="1"/>
          <p:nvPr/>
        </p:nvSpPr>
        <p:spPr>
          <a:xfrm>
            <a:off x="2569156" y="151760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3F1F8FA9-298F-7178-95CF-B848B433BD4A}"/>
              </a:ext>
            </a:extLst>
          </p:cNvPr>
          <p:cNvSpPr txBox="1"/>
          <p:nvPr/>
        </p:nvSpPr>
        <p:spPr>
          <a:xfrm>
            <a:off x="623392" y="867489"/>
            <a:ext cx="2736305" cy="400110"/>
          </a:xfrm>
          <a:prstGeom prst="rect">
            <a:avLst/>
          </a:prstGeom>
          <a:noFill/>
        </p:spPr>
        <p:txBody>
          <a:bodyPr wrap="square">
            <a:spAutoFit/>
          </a:bodyPr>
          <a:lstStyle/>
          <a:p>
            <a:r>
              <a:rPr lang="en-IN" sz="2000" b="1" dirty="0">
                <a:latin typeface="Liberation Mono"/>
              </a:rPr>
              <a:t>Table:- missingNumbers</a:t>
            </a:r>
            <a:endParaRPr lang="en-IN" sz="2000" b="1" dirty="0"/>
          </a:p>
        </p:txBody>
      </p:sp>
      <p:sp>
        <p:nvSpPr>
          <p:cNvPr id="14" name="TextBox 13">
            <a:extLst>
              <a:ext uri="{FF2B5EF4-FFF2-40B4-BE49-F238E27FC236}">
                <a16:creationId xmlns:a16="http://schemas.microsoft.com/office/drawing/2014/main" id="{35780707-D5CC-6B03-DBE1-FE18E0ECF622}"/>
              </a:ext>
            </a:extLst>
          </p:cNvPr>
          <p:cNvSpPr txBox="1"/>
          <p:nvPr/>
        </p:nvSpPr>
        <p:spPr>
          <a:xfrm>
            <a:off x="4439818" y="867489"/>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C910972-CEAF-9091-9395-185B80A9F09C}"/>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9DA6E8F6-415A-391B-08F1-89A78541130F}"/>
              </a:ext>
            </a:extLst>
          </p:cNvPr>
          <p:cNvGraphicFramePr>
            <a:graphicFrameLocks noGrp="1"/>
          </p:cNvGraphicFramePr>
          <p:nvPr>
            <p:extLst>
              <p:ext uri="{D42A27DB-BD31-4B8C-83A1-F6EECF244321}">
                <p14:modId xmlns:p14="http://schemas.microsoft.com/office/powerpoint/2010/main" val="3238633461"/>
              </p:ext>
            </p:extLst>
          </p:nvPr>
        </p:nvGraphicFramePr>
        <p:xfrm>
          <a:off x="4511986" y="1346815"/>
          <a:ext cx="2520120" cy="3972560"/>
        </p:xfrm>
        <a:graphic>
          <a:graphicData uri="http://schemas.openxmlformats.org/drawingml/2006/table">
            <a:tbl>
              <a:tblPr firstRow="1" bandRow="1">
                <a:tableStyleId>{5940675A-B579-460E-94D1-54222C63F5DA}</a:tableStyleId>
              </a:tblPr>
              <a:tblGrid>
                <a:gridCol w="252012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missingNumbers</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10</a:t>
                      </a:r>
                    </a:p>
                  </a:txBody>
                  <a:tcPr/>
                </a:tc>
                <a:extLst>
                  <a:ext uri="{0D108BD9-81ED-4DB2-BD59-A6C34878D82A}">
                    <a16:rowId xmlns:a16="http://schemas.microsoft.com/office/drawing/2014/main" val="1513959125"/>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11</a:t>
                      </a:r>
                    </a:p>
                  </a:txBody>
                  <a:tcPr/>
                </a:tc>
                <a:extLst>
                  <a:ext uri="{0D108BD9-81ED-4DB2-BD59-A6C34878D82A}">
                    <a16:rowId xmlns:a16="http://schemas.microsoft.com/office/drawing/2014/main" val="315416682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350497263"/>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880349541"/>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sz="2000"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46764263"/>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23</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133875"/>
                  </a:ext>
                </a:extLst>
              </a:tr>
              <a:tr h="370840">
                <a:tc>
                  <a:txBody>
                    <a:bodyPr/>
                    <a:lstStyle/>
                    <a:p>
                      <a:pPr algn="ctr"/>
                      <a:r>
                        <a:rPr lang="en-US" dirty="0">
                          <a:solidFill>
                            <a:srgbClr val="B212AA"/>
                          </a:solidFill>
                          <a:latin typeface="Arial" panose="020B0604020202020204" pitchFamily="34" charset="0"/>
                          <a:cs typeface="Arial" panose="020B0604020202020204" pitchFamily="34" charset="0"/>
                        </a:rPr>
                        <a:t>24</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12231642"/>
                  </a:ext>
                </a:extLst>
              </a:tr>
            </a:tbl>
          </a:graphicData>
        </a:graphic>
      </p:graphicFrame>
      <p:sp>
        <p:nvSpPr>
          <p:cNvPr id="11" name="TextBox 10">
            <a:extLst>
              <a:ext uri="{FF2B5EF4-FFF2-40B4-BE49-F238E27FC236}">
                <a16:creationId xmlns:a16="http://schemas.microsoft.com/office/drawing/2014/main" id="{39E89A4C-CD78-0147-826E-684D839D0865}"/>
              </a:ext>
            </a:extLst>
          </p:cNvPr>
          <p:cNvSpPr txBox="1"/>
          <p:nvPr/>
        </p:nvSpPr>
        <p:spPr>
          <a:xfrm>
            <a:off x="241200" y="5589240"/>
            <a:ext cx="1183146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(id) </a:t>
            </a:r>
            <a:r>
              <a:rPr lang="en-US" dirty="0">
                <a:solidFill>
                  <a:srgbClr val="0077AA"/>
                </a:solidFill>
                <a:latin typeface="Liberation Mono"/>
              </a:rPr>
              <a:t>FROM</a:t>
            </a:r>
            <a:r>
              <a:rPr lang="en-US" dirty="0">
                <a:latin typeface="Liberation Mono"/>
              </a:rPr>
              <a:t> missingNumbers ) )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missingNumbers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rPr>
              <a:t>True</a:t>
            </a:r>
            <a:r>
              <a:rPr lang="en-US" dirty="0">
                <a:latin typeface="Liberation Mono"/>
              </a:rPr>
              <a:t> </a:t>
            </a:r>
            <a:r>
              <a:rPr lang="en-US" dirty="0">
                <a:solidFill>
                  <a:srgbClr val="0077AA"/>
                </a:solidFill>
                <a:latin typeface="Liberation Mono"/>
              </a:rPr>
              <a:t>FROM</a:t>
            </a:r>
            <a:r>
              <a:rPr lang="en-US" dirty="0">
                <a:latin typeface="Liberation Mono"/>
              </a:rPr>
              <a:t> missingNumbers </a:t>
            </a:r>
            <a:r>
              <a:rPr lang="en-US" dirty="0">
                <a:solidFill>
                  <a:srgbClr val="0077AA"/>
                </a:solidFill>
                <a:latin typeface="Liberation Mono"/>
              </a:rPr>
              <a:t>WHERE</a:t>
            </a:r>
            <a:r>
              <a:rPr lang="en-US" dirty="0">
                <a:latin typeface="Liberation Mono"/>
              </a:rPr>
              <a:t> </a:t>
            </a:r>
            <a:r>
              <a:rPr lang="en-US" b="1" i="1" dirty="0">
                <a:latin typeface="Liberation Mono"/>
              </a:rPr>
              <a:t>cte</a:t>
            </a:r>
            <a:r>
              <a:rPr lang="en-US" dirty="0">
                <a:latin typeface="Liberation Mono"/>
              </a:rPr>
              <a:t>.</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a:t>
            </a:r>
            <a:r>
              <a:rPr lang="en-US" dirty="0">
                <a:latin typeface="Liberation Mono"/>
              </a:rPr>
              <a:t> missingnumbers.id);</a:t>
            </a:r>
            <a:endParaRPr lang="en-IN" dirty="0">
              <a:latin typeface="Liberation Mono"/>
            </a:endParaRPr>
          </a:p>
        </p:txBody>
      </p:sp>
      <p:sp>
        <p:nvSpPr>
          <p:cNvPr id="13" name="TextBox 12">
            <a:extLst>
              <a:ext uri="{FF2B5EF4-FFF2-40B4-BE49-F238E27FC236}">
                <a16:creationId xmlns:a16="http://schemas.microsoft.com/office/drawing/2014/main" id="{86DA8717-2D67-0EC7-7E74-679CF551E760}"/>
              </a:ext>
            </a:extLst>
          </p:cNvPr>
          <p:cNvSpPr txBox="1"/>
          <p:nvPr/>
        </p:nvSpPr>
        <p:spPr>
          <a:xfrm>
            <a:off x="5447930" y="836712"/>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B82E1F3-0209-9CF7-0E92-50B292ADD71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DAF36FB-C790-C418-19BF-BD160E99531C}"/>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1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4DCC-5993-7401-9A61-B60BE5C7689A}"/>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25A6324A-5B7B-21B1-CC12-FD33980378AF}"/>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1E94E5C2-F9E7-30E4-CCBB-5ED42C963430}"/>
              </a:ext>
            </a:extLst>
          </p:cNvPr>
          <p:cNvGraphicFramePr>
            <a:graphicFrameLocks noGrp="1"/>
          </p:cNvGraphicFramePr>
          <p:nvPr>
            <p:extLst>
              <p:ext uri="{D42A27DB-BD31-4B8C-83A1-F6EECF244321}">
                <p14:modId xmlns:p14="http://schemas.microsoft.com/office/powerpoint/2010/main" val="2526326306"/>
              </p:ext>
            </p:extLst>
          </p:nvPr>
        </p:nvGraphicFramePr>
        <p:xfrm>
          <a:off x="2063552" y="1593856"/>
          <a:ext cx="1440000" cy="3042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a:latin typeface="Arial" panose="020B0604020202020204" pitchFamily="34" charset="0"/>
                          <a:cs typeface="Arial" panose="020B0604020202020204" pitchFamily="34" charset="0"/>
                        </a:rPr>
                        <a:t>601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602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603</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631</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7883660F-DF55-A5BC-3EAD-1AF56C4CFDB8}"/>
              </a:ext>
            </a:extLst>
          </p:cNvPr>
          <p:cNvSpPr txBox="1"/>
          <p:nvPr/>
        </p:nvSpPr>
        <p:spPr>
          <a:xfrm>
            <a:off x="4009314" y="176464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D7F60E7E-BF73-ECC7-3F94-ECD87027524C}"/>
              </a:ext>
            </a:extLst>
          </p:cNvPr>
          <p:cNvSpPr txBox="1"/>
          <p:nvPr/>
        </p:nvSpPr>
        <p:spPr>
          <a:xfrm>
            <a:off x="2063551" y="1114530"/>
            <a:ext cx="1439936" cy="400110"/>
          </a:xfrm>
          <a:prstGeom prst="rect">
            <a:avLst/>
          </a:prstGeom>
          <a:noFill/>
        </p:spPr>
        <p:txBody>
          <a:bodyPr wrap="square">
            <a:spAutoFit/>
          </a:bodyPr>
          <a:lstStyle/>
          <a:p>
            <a:r>
              <a:rPr lang="en-IN" sz="2000" b="1" dirty="0">
                <a:latin typeface="Liberation Mono"/>
              </a:rPr>
              <a:t>Table:- ord</a:t>
            </a:r>
            <a:endParaRPr lang="en-IN" sz="2000" b="1" dirty="0"/>
          </a:p>
        </p:txBody>
      </p:sp>
      <p:sp>
        <p:nvSpPr>
          <p:cNvPr id="14" name="TextBox 13">
            <a:extLst>
              <a:ext uri="{FF2B5EF4-FFF2-40B4-BE49-F238E27FC236}">
                <a16:creationId xmlns:a16="http://schemas.microsoft.com/office/drawing/2014/main" id="{8E19064B-56A4-FA84-67EC-E120BADB5211}"/>
              </a:ext>
            </a:extLst>
          </p:cNvPr>
          <p:cNvSpPr txBox="1"/>
          <p:nvPr/>
        </p:nvSpPr>
        <p:spPr>
          <a:xfrm>
            <a:off x="5879976" y="111453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78EE6F58-1806-8DC0-8516-730B75747A1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AB04FF3C-7CCE-629D-791D-8C3065C91486}"/>
              </a:ext>
            </a:extLst>
          </p:cNvPr>
          <p:cNvGraphicFramePr>
            <a:graphicFrameLocks noGrp="1"/>
          </p:cNvGraphicFramePr>
          <p:nvPr>
            <p:extLst>
              <p:ext uri="{D42A27DB-BD31-4B8C-83A1-F6EECF244321}">
                <p14:modId xmlns:p14="http://schemas.microsoft.com/office/powerpoint/2010/main" val="3410574594"/>
              </p:ext>
            </p:extLst>
          </p:nvPr>
        </p:nvGraphicFramePr>
        <p:xfrm>
          <a:off x="5906070" y="1593856"/>
          <a:ext cx="1440000" cy="74168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ordid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623</a:t>
                      </a:r>
                    </a:p>
                  </a:txBody>
                  <a:tcPr/>
                </a:tc>
                <a:extLst>
                  <a:ext uri="{0D108BD9-81ED-4DB2-BD59-A6C34878D82A}">
                    <a16:rowId xmlns:a16="http://schemas.microsoft.com/office/drawing/2014/main" val="3858505310"/>
                  </a:ext>
                </a:extLst>
              </a:tr>
            </a:tbl>
          </a:graphicData>
        </a:graphic>
      </p:graphicFrame>
      <p:sp>
        <p:nvSpPr>
          <p:cNvPr id="11" name="TextBox 10">
            <a:extLst>
              <a:ext uri="{FF2B5EF4-FFF2-40B4-BE49-F238E27FC236}">
                <a16:creationId xmlns:a16="http://schemas.microsoft.com/office/drawing/2014/main" id="{34106219-6C91-4124-4088-96C357CD9C54}"/>
              </a:ext>
            </a:extLst>
          </p:cNvPr>
          <p:cNvSpPr txBox="1"/>
          <p:nvPr/>
        </p:nvSpPr>
        <p:spPr>
          <a:xfrm>
            <a:off x="335360" y="5086925"/>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MIN</a:t>
            </a:r>
            <a:r>
              <a:rPr lang="en-IN" dirty="0">
                <a:latin typeface="Liberation Mono"/>
              </a:rPr>
              <a:t>(ordid)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ord </a:t>
            </a:r>
            <a:r>
              <a:rPr lang="en-US" dirty="0">
                <a:solidFill>
                  <a:schemeClr val="accent4">
                    <a:lumMod val="50000"/>
                  </a:schemeClr>
                </a:solidFill>
                <a:latin typeface="Liberation Mono"/>
                <a:ea typeface="Times New Roman" panose="02020603050405020304" pitchFamily="18" charset="0"/>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&lt;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MAX</a:t>
            </a:r>
            <a:r>
              <a:rPr lang="en-IN" dirty="0">
                <a:latin typeface="Liberation Mono"/>
              </a:rPr>
              <a:t>(ordid)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SELECT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 EXISTS </a:t>
            </a:r>
            <a:r>
              <a:rPr lang="en-IN" dirty="0">
                <a:latin typeface="Liberation Mono"/>
              </a:rPr>
              <a:t>(</a:t>
            </a: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rPr>
              <a:t>True</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WHERE</a:t>
            </a:r>
            <a:r>
              <a:rPr lang="en-IN" dirty="0">
                <a:latin typeface="Liberation Mono"/>
              </a:rPr>
              <a:t> ord.ordid </a:t>
            </a:r>
            <a:r>
              <a:rPr lang="en-IN" dirty="0">
                <a:solidFill>
                  <a:schemeClr val="accent5">
                    <a:lumMod val="75000"/>
                  </a:schemeClr>
                </a:solidFill>
                <a:latin typeface="Liberation Mono"/>
              </a:rPr>
              <a:t>=</a:t>
            </a:r>
            <a:r>
              <a:rPr lang="en-IN" dirty="0">
                <a:latin typeface="Liberation Mono"/>
              </a:rPr>
              <a:t> </a:t>
            </a:r>
            <a:r>
              <a:rPr lang="en-IN" b="1" i="1" dirty="0">
                <a:solidFill>
                  <a:schemeClr val="bg1">
                    <a:lumMod val="50000"/>
                  </a:schemeClr>
                </a:solidFill>
                <a:latin typeface="Liberation Mono"/>
              </a:rPr>
              <a:t>n</a:t>
            </a:r>
            <a:r>
              <a:rPr lang="en-IN" dirty="0">
                <a:latin typeface="Liberation Mono"/>
              </a:rPr>
              <a:t>);</a:t>
            </a:r>
          </a:p>
        </p:txBody>
      </p:sp>
      <p:sp>
        <p:nvSpPr>
          <p:cNvPr id="13" name="TextBox 12">
            <a:extLst>
              <a:ext uri="{FF2B5EF4-FFF2-40B4-BE49-F238E27FC236}">
                <a16:creationId xmlns:a16="http://schemas.microsoft.com/office/drawing/2014/main" id="{728AC521-B04B-7B77-22FF-617AAFDF0B36}"/>
              </a:ext>
            </a:extLst>
          </p:cNvPr>
          <p:cNvSpPr txBox="1"/>
          <p:nvPr/>
        </p:nvSpPr>
        <p:spPr>
          <a:xfrm>
            <a:off x="6888088" y="1083753"/>
            <a:ext cx="2196435" cy="430887"/>
          </a:xfrm>
          <a:prstGeom prst="rect">
            <a:avLst/>
          </a:prstGeom>
          <a:noFill/>
        </p:spPr>
        <p:txBody>
          <a:bodyPr wrap="none" rtlCol="0">
            <a:spAutoFit/>
          </a:bodyPr>
          <a:lstStyle/>
          <a:p>
            <a:r>
              <a:rPr lang="en-US" sz="2200" dirty="0">
                <a:solidFill>
                  <a:srgbClr val="0070C0"/>
                </a:solidFill>
                <a:latin typeface="Liberation Mono"/>
              </a:rPr>
              <a:t>(Missing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942ED5F7-65A2-87C6-819B-FE8E18AA484F}"/>
              </a:ext>
            </a:extLst>
          </p:cNvPr>
          <p:cNvSpPr txBox="1"/>
          <p:nvPr/>
        </p:nvSpPr>
        <p:spPr>
          <a:xfrm>
            <a:off x="8328248" y="519063"/>
            <a:ext cx="2359146"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Missing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94CBB15-A24A-FAE0-523C-6739AE174AA7}"/>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missing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6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A6E-C618-0E36-2067-FD35FB18FE7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D60CF69-17C8-2AF1-9C81-88EAE0989207}"/>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D5E6A386-60E7-2C09-7E00-8E7B3B06C03A}"/>
              </a:ext>
            </a:extLst>
          </p:cNvPr>
          <p:cNvGraphicFramePr>
            <a:graphicFrameLocks noGrp="1"/>
          </p:cNvGraphicFramePr>
          <p:nvPr>
            <p:extLst>
              <p:ext uri="{D42A27DB-BD31-4B8C-83A1-F6EECF244321}">
                <p14:modId xmlns:p14="http://schemas.microsoft.com/office/powerpoint/2010/main" val="3809939073"/>
              </p:ext>
            </p:extLst>
          </p:nvPr>
        </p:nvGraphicFramePr>
        <p:xfrm>
          <a:off x="2063552" y="1577816"/>
          <a:ext cx="1440000" cy="341376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num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821612650"/>
                  </a:ext>
                </a:extLst>
              </a:tr>
              <a:tr h="370840">
                <a:tc>
                  <a:txBody>
                    <a:bodyPr/>
                    <a:lstStyle/>
                    <a:p>
                      <a:pPr algn="ctr"/>
                      <a:r>
                        <a:rPr lang="en-IN" dirty="0">
                          <a:latin typeface="Arial" panose="020B0604020202020204" pitchFamily="34" charset="0"/>
                          <a:cs typeface="Arial" panose="020B0604020202020204" pitchFamily="34" charset="0"/>
                        </a:rPr>
                        <a:t>4</a:t>
                      </a:r>
                    </a:p>
                  </a:txBody>
                  <a:tcPr/>
                </a:tc>
                <a:extLst>
                  <a:ext uri="{0D108BD9-81ED-4DB2-BD59-A6C34878D82A}">
                    <a16:rowId xmlns:a16="http://schemas.microsoft.com/office/drawing/2014/main" val="3357013405"/>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n</a:t>
                      </a: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9E3932A2-18FE-E61B-EAFC-D59DE0EFFEC1}"/>
              </a:ext>
            </a:extLst>
          </p:cNvPr>
          <p:cNvSpPr txBox="1"/>
          <p:nvPr/>
        </p:nvSpPr>
        <p:spPr>
          <a:xfrm>
            <a:off x="4009314" y="1748601"/>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875DC635-E48F-8E7A-56E9-11597AE69890}"/>
              </a:ext>
            </a:extLst>
          </p:cNvPr>
          <p:cNvSpPr txBox="1"/>
          <p:nvPr/>
        </p:nvSpPr>
        <p:spPr>
          <a:xfrm>
            <a:off x="2063550" y="1098490"/>
            <a:ext cx="2952330" cy="400110"/>
          </a:xfrm>
          <a:prstGeom prst="rect">
            <a:avLst/>
          </a:prstGeom>
          <a:noFill/>
        </p:spPr>
        <p:txBody>
          <a:bodyPr wrap="square">
            <a:spAutoFit/>
          </a:bodyPr>
          <a:lstStyle/>
          <a:p>
            <a:r>
              <a:rPr lang="en-IN" sz="2000" b="1" dirty="0">
                <a:latin typeface="Liberation Mono"/>
              </a:rPr>
              <a:t>Table:- </a:t>
            </a:r>
            <a:r>
              <a:rPr lang="en-US" sz="2000" dirty="0">
                <a:latin typeface="Liberation Mono"/>
              </a:rPr>
              <a:t>repeatingNumbers</a:t>
            </a:r>
            <a:endParaRPr lang="en-IN" sz="2000" b="1" dirty="0"/>
          </a:p>
        </p:txBody>
      </p:sp>
      <p:sp>
        <p:nvSpPr>
          <p:cNvPr id="14" name="TextBox 13">
            <a:extLst>
              <a:ext uri="{FF2B5EF4-FFF2-40B4-BE49-F238E27FC236}">
                <a16:creationId xmlns:a16="http://schemas.microsoft.com/office/drawing/2014/main" id="{7D42E91E-08CB-0166-5531-8332AE28FA0E}"/>
              </a:ext>
            </a:extLst>
          </p:cNvPr>
          <p:cNvSpPr txBox="1"/>
          <p:nvPr/>
        </p:nvSpPr>
        <p:spPr>
          <a:xfrm>
            <a:off x="5879976" y="1098490"/>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0DA8FCC1-D860-59AA-6173-3DC8BB14880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39DD8FCF-F1F4-47E1-35FF-F575D863B7F7}"/>
              </a:ext>
            </a:extLst>
          </p:cNvPr>
          <p:cNvGraphicFramePr>
            <a:graphicFrameLocks noGrp="1"/>
          </p:cNvGraphicFramePr>
          <p:nvPr>
            <p:extLst>
              <p:ext uri="{D42A27DB-BD31-4B8C-83A1-F6EECF244321}">
                <p14:modId xmlns:p14="http://schemas.microsoft.com/office/powerpoint/2010/main" val="3224124016"/>
              </p:ext>
            </p:extLst>
          </p:nvPr>
        </p:nvGraphicFramePr>
        <p:xfrm>
          <a:off x="5906070" y="1577816"/>
          <a:ext cx="1440000" cy="41554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num</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1</a:t>
                      </a:r>
                    </a:p>
                  </a:txBody>
                  <a:tcPr>
                    <a:solidFill>
                      <a:schemeClr val="bg2"/>
                    </a:solidFill>
                  </a:tcPr>
                </a:tc>
                <a:extLst>
                  <a:ext uri="{0D108BD9-81ED-4DB2-BD59-A6C34878D82A}">
                    <a16:rowId xmlns:a16="http://schemas.microsoft.com/office/drawing/2014/main" val="38585053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66551359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a:t>
                      </a:r>
                    </a:p>
                  </a:txBody>
                  <a:tcPr>
                    <a:solidFill>
                      <a:schemeClr val="accent3">
                        <a:lumMod val="40000"/>
                        <a:lumOff val="60000"/>
                      </a:schemeClr>
                    </a:solidFill>
                  </a:tcPr>
                </a:tc>
                <a:extLst>
                  <a:ext uri="{0D108BD9-81ED-4DB2-BD59-A6C34878D82A}">
                    <a16:rowId xmlns:a16="http://schemas.microsoft.com/office/drawing/2014/main" val="1943996029"/>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9540254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2604555796"/>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3</a:t>
                      </a:r>
                    </a:p>
                  </a:txBody>
                  <a:tcPr>
                    <a:solidFill>
                      <a:schemeClr val="tx2">
                        <a:lumMod val="20000"/>
                        <a:lumOff val="80000"/>
                      </a:schemeClr>
                    </a:solidFill>
                  </a:tcPr>
                </a:tc>
                <a:extLst>
                  <a:ext uri="{0D108BD9-81ED-4DB2-BD59-A6C34878D82A}">
                    <a16:rowId xmlns:a16="http://schemas.microsoft.com/office/drawing/2014/main" val="1130913176"/>
                  </a:ext>
                </a:extLst>
              </a:tr>
              <a:tr h="370840">
                <a:tc>
                  <a:txBody>
                    <a:bodyPr/>
                    <a:lstStyle/>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241907"/>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n</a:t>
                      </a:r>
                    </a:p>
                  </a:txBody>
                  <a:tcPr>
                    <a:solidFill>
                      <a:schemeClr val="accent5">
                        <a:lumMod val="20000"/>
                        <a:lumOff val="80000"/>
                      </a:schemeClr>
                    </a:solidFill>
                  </a:tcPr>
                </a:tc>
                <a:extLst>
                  <a:ext uri="{0D108BD9-81ED-4DB2-BD59-A6C34878D82A}">
                    <a16:rowId xmlns:a16="http://schemas.microsoft.com/office/drawing/2014/main" val="3786232839"/>
                  </a:ext>
                </a:extLst>
              </a:tr>
            </a:tbl>
          </a:graphicData>
        </a:graphic>
      </p:graphicFrame>
      <p:sp>
        <p:nvSpPr>
          <p:cNvPr id="11" name="TextBox 10">
            <a:extLst>
              <a:ext uri="{FF2B5EF4-FFF2-40B4-BE49-F238E27FC236}">
                <a16:creationId xmlns:a16="http://schemas.microsoft.com/office/drawing/2014/main" id="{BA801929-B486-199B-6BAB-05D6AC84F593}"/>
              </a:ext>
            </a:extLst>
          </p:cNvPr>
          <p:cNvSpPr txBox="1"/>
          <p:nvPr/>
        </p:nvSpPr>
        <p:spPr>
          <a:xfrm>
            <a:off x="407368" y="5879013"/>
            <a:ext cx="1140358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US"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IN"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5">
                    <a:lumMod val="75000"/>
                  </a:schemeClr>
                </a:solidFill>
                <a:latin typeface="Liberation Mono"/>
              </a:rPr>
              <a:t>&lt;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(num) </a:t>
            </a:r>
            <a:r>
              <a:rPr lang="en-US" dirty="0">
                <a:solidFill>
                  <a:srgbClr val="0077AA"/>
                </a:solidFill>
                <a:latin typeface="Liberation Mono"/>
              </a:rPr>
              <a:t>FROM</a:t>
            </a:r>
            <a:r>
              <a:rPr lang="en-US" dirty="0">
                <a:latin typeface="Liberation Mono"/>
              </a:rPr>
              <a:t> repeatingNumbers)) </a:t>
            </a:r>
            <a:r>
              <a:rPr lang="en-US" dirty="0">
                <a:solidFill>
                  <a:srgbClr val="0077AA"/>
                </a:solidFill>
                <a:latin typeface="Liberation Mono"/>
              </a:rPr>
              <a:t>SELECT</a:t>
            </a:r>
            <a:r>
              <a:rPr lang="en-US" dirty="0">
                <a:latin typeface="Liberation Mono"/>
              </a:rPr>
              <a:t> num </a:t>
            </a:r>
            <a:r>
              <a:rPr lang="en-US" dirty="0">
                <a:solidFill>
                  <a:srgbClr val="0077AA"/>
                </a:solidFill>
                <a:latin typeface="Liberation Mono"/>
              </a:rPr>
              <a:t>FROM</a:t>
            </a:r>
            <a:r>
              <a:rPr lang="en-US" dirty="0">
                <a:latin typeface="Liberation Mono"/>
              </a:rPr>
              <a:t> repeatingNumbers,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num </a:t>
            </a:r>
            <a:r>
              <a:rPr lang="en-US" dirty="0">
                <a:solidFill>
                  <a:schemeClr val="accent5">
                    <a:lumMod val="75000"/>
                  </a:schemeClr>
                </a:solidFill>
                <a:latin typeface="Liberation Mono"/>
              </a:rPr>
              <a:t>&gt;=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DE1CEFA9-F962-FE3E-F176-772789660733}"/>
              </a:ext>
            </a:extLst>
          </p:cNvPr>
          <p:cNvSpPr txBox="1"/>
          <p:nvPr/>
        </p:nvSpPr>
        <p:spPr>
          <a:xfrm>
            <a:off x="6888088" y="1067713"/>
            <a:ext cx="2475806" cy="430887"/>
          </a:xfrm>
          <a:prstGeom prst="rect">
            <a:avLst/>
          </a:prstGeom>
          <a:noFill/>
        </p:spPr>
        <p:txBody>
          <a:bodyPr wrap="none" rtlCol="0">
            <a:spAutoFit/>
          </a:bodyPr>
          <a:lstStyle/>
          <a:p>
            <a:r>
              <a:rPr lang="en-US" sz="2200" dirty="0">
                <a:solidFill>
                  <a:srgbClr val="0070C0"/>
                </a:solidFill>
                <a:latin typeface="Liberation Mono"/>
              </a:rPr>
              <a:t>(</a:t>
            </a:r>
            <a:r>
              <a:rPr lang="en-IN" sz="2200" dirty="0">
                <a:solidFill>
                  <a:srgbClr val="0070C0"/>
                </a:solidFill>
                <a:latin typeface="Liberation Mono"/>
              </a:rPr>
              <a:t>Repeating</a:t>
            </a:r>
            <a:r>
              <a:rPr lang="en-US" sz="2200" dirty="0">
                <a:solidFill>
                  <a:srgbClr val="0070C0"/>
                </a:solidFill>
                <a:latin typeface="Liberation Mono"/>
              </a:rPr>
              <a:t> number)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8AEF583E-8ED0-6F3F-E53B-4F46F192CB6E}"/>
              </a:ext>
            </a:extLst>
          </p:cNvPr>
          <p:cNvSpPr txBox="1"/>
          <p:nvPr/>
        </p:nvSpPr>
        <p:spPr>
          <a:xfrm>
            <a:off x="8040216" y="519063"/>
            <a:ext cx="2647178"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Repeating numbers</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1C1EBC1-171C-1C91-85EA-7C87EF4AF484}"/>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Generate repeating numbers.</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1AA5-3AD6-FB6F-9A59-247CD999FC8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8B0BD21-31C6-92E9-64DF-8589E35382D9}"/>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EAD04F6-2518-EE4E-C25D-031BE12C0FB9}"/>
              </a:ext>
            </a:extLst>
          </p:cNvPr>
          <p:cNvGraphicFramePr>
            <a:graphicFrameLocks noGrp="1"/>
          </p:cNvGraphicFramePr>
          <p:nvPr>
            <p:extLst>
              <p:ext uri="{D42A27DB-BD31-4B8C-83A1-F6EECF244321}">
                <p14:modId xmlns:p14="http://schemas.microsoft.com/office/powerpoint/2010/main" val="3390680688"/>
              </p:ext>
            </p:extLst>
          </p:nvPr>
        </p:nvGraphicFramePr>
        <p:xfrm>
          <a:off x="1703512" y="1538704"/>
          <a:ext cx="1440000" cy="38049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2002</a:t>
                      </a:r>
                    </a:p>
                  </a:txBody>
                  <a:tcPr/>
                </a:tc>
                <a:extLst>
                  <a:ext uri="{0D108BD9-81ED-4DB2-BD59-A6C34878D82A}">
                    <a16:rowId xmlns:a16="http://schemas.microsoft.com/office/drawing/2014/main" val="3357013405"/>
                  </a:ext>
                </a:extLst>
              </a:tr>
              <a:tr h="370840">
                <a:tc>
                  <a:txBody>
                    <a:bodyPr/>
                    <a:lstStyle/>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p>
                    <a:p>
                      <a:pPr algn="ctr"/>
                      <a:r>
                        <a:rPr lang="en-US"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2025</a:t>
                      </a:r>
                    </a:p>
                  </a:txBody>
                  <a:tcPr/>
                </a:tc>
                <a:extLst>
                  <a:ext uri="{0D108BD9-81ED-4DB2-BD59-A6C34878D82A}">
                    <a16:rowId xmlns:a16="http://schemas.microsoft.com/office/drawing/2014/main" val="22938209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Till system year</a:t>
                      </a:r>
                    </a:p>
                  </a:txBody>
                  <a:tcPr/>
                </a:tc>
                <a:extLst>
                  <a:ext uri="{0D108BD9-81ED-4DB2-BD59-A6C34878D82A}">
                    <a16:rowId xmlns:a16="http://schemas.microsoft.com/office/drawing/2014/main" val="2847675339"/>
                  </a:ext>
                </a:extLst>
              </a:tr>
            </a:tbl>
          </a:graphicData>
        </a:graphic>
      </p:graphicFrame>
      <p:sp>
        <p:nvSpPr>
          <p:cNvPr id="8" name="TextBox 7">
            <a:extLst>
              <a:ext uri="{FF2B5EF4-FFF2-40B4-BE49-F238E27FC236}">
                <a16:creationId xmlns:a16="http://schemas.microsoft.com/office/drawing/2014/main" id="{A21DDA42-D9A5-AB16-9827-FB9ABD74D9F3}"/>
              </a:ext>
            </a:extLst>
          </p:cNvPr>
          <p:cNvSpPr txBox="1"/>
          <p:nvPr/>
        </p:nvSpPr>
        <p:spPr>
          <a:xfrm>
            <a:off x="3649274" y="32411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2E224B23-C893-0C49-0C15-9132DFBFA4FE}"/>
              </a:ext>
            </a:extLst>
          </p:cNvPr>
          <p:cNvSpPr txBox="1"/>
          <p:nvPr/>
        </p:nvSpPr>
        <p:spPr>
          <a:xfrm>
            <a:off x="1703510" y="1071429"/>
            <a:ext cx="2580834" cy="400110"/>
          </a:xfrm>
          <a:prstGeom prst="rect">
            <a:avLst/>
          </a:prstGeom>
          <a:noFill/>
        </p:spPr>
        <p:txBody>
          <a:bodyPr wrap="square">
            <a:spAutoFit/>
          </a:bodyPr>
          <a:lstStyle/>
          <a:p>
            <a:r>
              <a:rPr lang="en-IN" sz="2000" b="1" dirty="0">
                <a:latin typeface="Liberation Mono"/>
              </a:rPr>
              <a:t>Table:- find_leap_year</a:t>
            </a:r>
            <a:endParaRPr lang="en-IN" sz="2000" b="1" dirty="0"/>
          </a:p>
        </p:txBody>
      </p:sp>
      <p:sp>
        <p:nvSpPr>
          <p:cNvPr id="14" name="TextBox 13">
            <a:extLst>
              <a:ext uri="{FF2B5EF4-FFF2-40B4-BE49-F238E27FC236}">
                <a16:creationId xmlns:a16="http://schemas.microsoft.com/office/drawing/2014/main" id="{B5932989-2439-CC66-CC8A-36907E88D089}"/>
              </a:ext>
            </a:extLst>
          </p:cNvPr>
          <p:cNvSpPr txBox="1"/>
          <p:nvPr/>
        </p:nvSpPr>
        <p:spPr>
          <a:xfrm>
            <a:off x="5519936" y="105937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D6409B5F-F792-6FAE-E2F4-9A8C8ED465F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0C6620C2-2AA2-53A1-72FC-465DF9E8077C}"/>
              </a:ext>
            </a:extLst>
          </p:cNvPr>
          <p:cNvGraphicFramePr>
            <a:graphicFrameLocks noGrp="1"/>
          </p:cNvGraphicFramePr>
          <p:nvPr>
            <p:extLst>
              <p:ext uri="{D42A27DB-BD31-4B8C-83A1-F6EECF244321}">
                <p14:modId xmlns:p14="http://schemas.microsoft.com/office/powerpoint/2010/main" val="796179318"/>
              </p:ext>
            </p:extLst>
          </p:nvPr>
        </p:nvGraphicFramePr>
        <p:xfrm>
          <a:off x="5546030" y="1538704"/>
          <a:ext cx="4006354" cy="3906520"/>
        </p:xfrm>
        <a:graphic>
          <a:graphicData uri="http://schemas.openxmlformats.org/drawingml/2006/table">
            <a:tbl>
              <a:tblPr firstRow="1" bandRow="1">
                <a:tableStyleId>{5940675A-B579-460E-94D1-54222C63F5DA}</a:tableStyleId>
              </a:tblPr>
              <a:tblGrid>
                <a:gridCol w="2003177">
                  <a:extLst>
                    <a:ext uri="{9D8B030D-6E8A-4147-A177-3AD203B41FA5}">
                      <a16:colId xmlns:a16="http://schemas.microsoft.com/office/drawing/2014/main" val="928063234"/>
                    </a:ext>
                  </a:extLst>
                </a:gridCol>
                <a:gridCol w="2003177">
                  <a:extLst>
                    <a:ext uri="{9D8B030D-6E8A-4147-A177-3AD203B41FA5}">
                      <a16:colId xmlns:a16="http://schemas.microsoft.com/office/drawing/2014/main" val="3888223718"/>
                    </a:ext>
                  </a:extLst>
                </a:gridCol>
              </a:tblGrid>
              <a:tr h="370840">
                <a:tc>
                  <a:txBody>
                    <a:bodyPr/>
                    <a:lstStyle/>
                    <a:p>
                      <a:pPr algn="ctr"/>
                      <a:r>
                        <a:rPr lang="en-US" dirty="0">
                          <a:latin typeface="Arial" panose="020B0604020202020204" pitchFamily="34" charset="0"/>
                          <a:cs typeface="Arial" panose="020B0604020202020204" pitchFamily="34" charset="0"/>
                        </a:rPr>
                        <a:t>year </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2001</a:t>
                      </a:r>
                      <a:endParaRPr lang="en-IN" dirty="0">
                        <a:latin typeface="Arial" panose="020B0604020202020204" pitchFamily="34" charset="0"/>
                        <a:cs typeface="Arial" panose="020B0604020202020204" pitchFamily="34" charset="0"/>
                      </a:endParaRP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421159875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4072541029"/>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Not a leap year...</a:t>
                      </a:r>
                    </a:p>
                  </a:txBody>
                  <a:tcPr/>
                </a:tc>
                <a:extLst>
                  <a:ext uri="{0D108BD9-81ED-4DB2-BD59-A6C34878D82A}">
                    <a16:rowId xmlns:a16="http://schemas.microsoft.com/office/drawing/2014/main" val="28834040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223865"/>
                  </a:ext>
                </a:extLst>
              </a:tr>
              <a:tr h="370840">
                <a:tc>
                  <a:txBody>
                    <a:bodyPr/>
                    <a:lstStyle/>
                    <a:p>
                      <a:pPr algn="ctr"/>
                      <a:r>
                        <a:rPr lang="en-IN" dirty="0">
                          <a:latin typeface="Arial" panose="020B0604020202020204" pitchFamily="34" charset="0"/>
                          <a:cs typeface="Arial" panose="020B0604020202020204" pitchFamily="34" charset="0"/>
                        </a:rPr>
                        <a:t>2024</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Leap Year</a:t>
                      </a:r>
                    </a:p>
                  </a:txBody>
                  <a:tcPr/>
                </a:tc>
                <a:extLst>
                  <a:ext uri="{0D108BD9-81ED-4DB2-BD59-A6C34878D82A}">
                    <a16:rowId xmlns:a16="http://schemas.microsoft.com/office/drawing/2014/main" val="2234991133"/>
                  </a:ext>
                </a:extLst>
              </a:tr>
              <a:tr h="370840">
                <a:tc>
                  <a:txBody>
                    <a:bodyPr/>
                    <a:lstStyle/>
                    <a:p>
                      <a:pPr algn="ctr"/>
                      <a:r>
                        <a:rPr lang="en-IN" dirty="0">
                          <a:latin typeface="Arial" panose="020B0604020202020204" pitchFamily="34" charset="0"/>
                          <a:cs typeface="Arial" panose="020B0604020202020204" pitchFamily="34" charset="0"/>
                        </a:rPr>
                        <a:t>2025</a:t>
                      </a:r>
                    </a:p>
                  </a:txBody>
                  <a:tcPr/>
                </a:tc>
                <a:tc>
                  <a:txBody>
                    <a:bodyPr/>
                    <a:lstStyle/>
                    <a:p>
                      <a:pPr algn="l"/>
                      <a:r>
                        <a:rPr lang="en-IN" dirty="0">
                          <a:solidFill>
                            <a:srgbClr val="B212AA"/>
                          </a:solidFill>
                          <a:latin typeface="Arial" panose="020B0604020202020204" pitchFamily="34" charset="0"/>
                          <a:cs typeface="Arial" panose="020B0604020202020204" pitchFamily="34" charset="0"/>
                        </a:rPr>
                        <a:t>Not a leap year...</a:t>
                      </a:r>
                    </a:p>
                  </a:txBody>
                  <a:tcPr/>
                </a:tc>
                <a:extLst>
                  <a:ext uri="{0D108BD9-81ED-4DB2-BD59-A6C34878D82A}">
                    <a16:rowId xmlns:a16="http://schemas.microsoft.com/office/drawing/2014/main" val="767440574"/>
                  </a:ext>
                </a:extLst>
              </a:tr>
            </a:tbl>
          </a:graphicData>
        </a:graphic>
      </p:graphicFrame>
      <p:sp>
        <p:nvSpPr>
          <p:cNvPr id="11" name="TextBox 10">
            <a:extLst>
              <a:ext uri="{FF2B5EF4-FFF2-40B4-BE49-F238E27FC236}">
                <a16:creationId xmlns:a16="http://schemas.microsoft.com/office/drawing/2014/main" id="{25818C25-709F-A718-5E83-C2D0D1FBE5BA}"/>
              </a:ext>
            </a:extLst>
          </p:cNvPr>
          <p:cNvSpPr txBox="1"/>
          <p:nvPr/>
        </p:nvSpPr>
        <p:spPr>
          <a:xfrm>
            <a:off x="241200" y="5674022"/>
            <a:ext cx="1161544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MIN</a:t>
            </a:r>
            <a:r>
              <a:rPr lang="en-US" dirty="0">
                <a:latin typeface="Liberation Mono"/>
              </a:rPr>
              <a:t>(c1) </a:t>
            </a:r>
            <a:r>
              <a:rPr lang="en-US" b="1" i="1" dirty="0">
                <a:solidFill>
                  <a:schemeClr val="bg1">
                    <a:lumMod val="50000"/>
                  </a:schemeClr>
                </a:solidFill>
                <a:latin typeface="Liberation Mono"/>
              </a:rPr>
              <a:t>n</a:t>
            </a:r>
            <a:r>
              <a:rPr lang="en-US" dirty="0">
                <a:latin typeface="Liberation Mono"/>
              </a:rPr>
              <a:t>  </a:t>
            </a:r>
            <a:r>
              <a:rPr lang="en-US" dirty="0">
                <a:solidFill>
                  <a:srgbClr val="0077AA"/>
                </a:solidFill>
                <a:latin typeface="Liberation Mono"/>
              </a:rPr>
              <a:t>FROM</a:t>
            </a:r>
            <a:r>
              <a:rPr lang="en-US" dirty="0">
                <a:latin typeface="Liberation Mono"/>
              </a:rPr>
              <a:t> find_leap_year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&lt;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MAX</a:t>
            </a:r>
            <a:r>
              <a:rPr lang="en-US" dirty="0">
                <a:latin typeface="Liberation Mono"/>
              </a:rPr>
              <a:t>(c1) </a:t>
            </a:r>
            <a:r>
              <a:rPr lang="en-US" dirty="0">
                <a:solidFill>
                  <a:srgbClr val="0077AA"/>
                </a:solidFill>
                <a:latin typeface="Liberation Mono"/>
              </a:rPr>
              <a:t>FROM</a:t>
            </a:r>
            <a:r>
              <a:rPr lang="en-US" dirty="0">
                <a:latin typeface="Liberation Mono"/>
              </a:rPr>
              <a:t> find_leap_year)) </a:t>
            </a:r>
            <a:r>
              <a:rPr lang="en-US" dirty="0">
                <a:solidFill>
                  <a:srgbClr val="0077AA"/>
                </a:solidFill>
                <a:latin typeface="Liberation Mono"/>
              </a:rPr>
              <a:t>SELECT</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year,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 </a:t>
            </a:r>
            <a:r>
              <a:rPr lang="en-US" dirty="0">
                <a:solidFill>
                  <a:schemeClr val="accent5">
                    <a:lumMod val="75000"/>
                  </a:schemeClr>
                </a:solidFill>
                <a:latin typeface="Liberation Mono"/>
              </a:rPr>
              <a:t>= </a:t>
            </a:r>
            <a:r>
              <a:rPr lang="en-US" dirty="0">
                <a:solidFill>
                  <a:srgbClr val="990055"/>
                </a:solidFill>
                <a:latin typeface="Liberation Mono"/>
              </a:rPr>
              <a:t>0</a:t>
            </a:r>
            <a:r>
              <a:rPr lang="en-US" dirty="0">
                <a:latin typeface="Liberation Mono"/>
              </a:rPr>
              <a:t> AND </a:t>
            </a:r>
            <a:r>
              <a:rPr lang="en-US" b="1" i="1" dirty="0">
                <a:solidFill>
                  <a:schemeClr val="bg1">
                    <a:lumMod val="50000"/>
                  </a:schemeClr>
                </a:solidFill>
                <a:latin typeface="Liberation Mono"/>
              </a:rPr>
              <a:t>n</a:t>
            </a:r>
            <a:r>
              <a:rPr lang="en-US" dirty="0">
                <a:latin typeface="Liberation Mono"/>
              </a:rPr>
              <a:t>%</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chemeClr val="accent5">
                    <a:lumMod val="75000"/>
                  </a:schemeClr>
                </a:solidFill>
                <a:latin typeface="Liberation Mono"/>
              </a:rPr>
              <a:t>OR</a:t>
            </a:r>
            <a:r>
              <a:rPr lang="en-US" dirty="0">
                <a:latin typeface="Liberation Mono"/>
              </a:rPr>
              <a:t> (</a:t>
            </a:r>
            <a:r>
              <a:rPr lang="en-US" b="1" i="1" dirty="0">
                <a:solidFill>
                  <a:schemeClr val="bg1">
                    <a:lumMod val="50000"/>
                  </a:schemeClr>
                </a:solidFill>
                <a:latin typeface="Liberation Mono"/>
              </a:rPr>
              <a:t>n</a:t>
            </a:r>
            <a:r>
              <a:rPr lang="en-US" dirty="0">
                <a:solidFill>
                  <a:schemeClr val="accent5">
                    <a:lumMod val="75000"/>
                  </a:schemeClr>
                </a:solidFill>
                <a:latin typeface="Liberation Mono"/>
              </a:rPr>
              <a:t>%</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THEN</a:t>
            </a:r>
            <a:r>
              <a:rPr lang="en-US" dirty="0">
                <a:latin typeface="Liberation Mono"/>
              </a:rPr>
              <a:t> </a:t>
            </a:r>
            <a:r>
              <a:rPr lang="en-US" dirty="0">
                <a:solidFill>
                  <a:srgbClr val="00B050"/>
                </a:solidFill>
                <a:latin typeface="Liberation Mono"/>
              </a:rPr>
              <a:t>'Leap Year'</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00B050"/>
                </a:solidFill>
                <a:latin typeface="Liberation Mono"/>
              </a:rPr>
              <a:t>'Not leap year... '</a:t>
            </a:r>
            <a:r>
              <a:rPr lang="en-US" dirty="0">
                <a:solidFill>
                  <a:srgbClr val="DB7BC9"/>
                </a:solidFill>
                <a:latin typeface="Liberation Mono"/>
              </a:rPr>
              <a:t> END</a:t>
            </a:r>
            <a:r>
              <a:rPr lang="en-US" dirty="0">
                <a:latin typeface="Liberation Mono"/>
              </a:rPr>
              <a:t> Output  </a:t>
            </a:r>
            <a:r>
              <a:rPr lang="en-US" dirty="0">
                <a:solidFill>
                  <a:srgbClr val="0077AA"/>
                </a:solidFill>
                <a:latin typeface="Liberation Mono"/>
              </a:rPr>
              <a:t>FROM</a:t>
            </a:r>
            <a:r>
              <a:rPr lang="en-US" dirty="0">
                <a:latin typeface="Liberation Mono"/>
              </a:rPr>
              <a:t> </a:t>
            </a:r>
            <a:r>
              <a:rPr lang="en-US" b="1" i="1" dirty="0">
                <a:latin typeface="Liberation Mono"/>
              </a:rPr>
              <a:t>cte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844AE1C2-A544-EBAC-50F0-DFB15C68DD2B}"/>
              </a:ext>
            </a:extLst>
          </p:cNvPr>
          <p:cNvSpPr txBox="1"/>
          <p:nvPr/>
        </p:nvSpPr>
        <p:spPr>
          <a:xfrm>
            <a:off x="6456040" y="1043989"/>
            <a:ext cx="1451616" cy="430887"/>
          </a:xfrm>
          <a:prstGeom prst="rect">
            <a:avLst/>
          </a:prstGeom>
          <a:noFill/>
        </p:spPr>
        <p:txBody>
          <a:bodyPr wrap="none" rtlCol="0">
            <a:spAutoFit/>
          </a:bodyPr>
          <a:lstStyle/>
          <a:p>
            <a:r>
              <a:rPr lang="en-US" sz="2200" dirty="0">
                <a:solidFill>
                  <a:srgbClr val="0070C0"/>
                </a:solidFill>
                <a:latin typeface="Liberation Mono"/>
              </a:rPr>
              <a:t>(Leap Year)</a:t>
            </a:r>
            <a:endParaRPr lang="en-IN" sz="2200" dirty="0">
              <a:solidFill>
                <a:srgbClr val="0070C0"/>
              </a:solidFill>
              <a:latin typeface="Liberation Mono"/>
            </a:endParaRPr>
          </a:p>
        </p:txBody>
      </p:sp>
      <p:sp>
        <p:nvSpPr>
          <p:cNvPr id="7" name="TextBox 6">
            <a:extLst>
              <a:ext uri="{FF2B5EF4-FFF2-40B4-BE49-F238E27FC236}">
                <a16:creationId xmlns:a16="http://schemas.microsoft.com/office/drawing/2014/main" id="{6785776E-5105-FD39-04E7-A953788C4BCA}"/>
              </a:ext>
            </a:extLst>
          </p:cNvPr>
          <p:cNvSpPr txBox="1"/>
          <p:nvPr/>
        </p:nvSpPr>
        <p:spPr>
          <a:xfrm>
            <a:off x="8472264" y="519063"/>
            <a:ext cx="221513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Find Leap year</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6E73E24-2807-5D7B-90FA-04983666C583}"/>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Find leap year.</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7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557A-0D70-0086-9DE8-5CE779A2E875}"/>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145B192C-807E-4A27-DF6B-B762B1994E4B}"/>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8CCDE4F5-EFEA-480F-53EE-9ECEB2E676A2}"/>
              </a:ext>
            </a:extLst>
          </p:cNvPr>
          <p:cNvGraphicFramePr>
            <a:graphicFrameLocks noGrp="1"/>
          </p:cNvGraphicFramePr>
          <p:nvPr>
            <p:extLst>
              <p:ext uri="{D42A27DB-BD31-4B8C-83A1-F6EECF244321}">
                <p14:modId xmlns:p14="http://schemas.microsoft.com/office/powerpoint/2010/main" val="971818033"/>
              </p:ext>
            </p:extLst>
          </p:nvPr>
        </p:nvGraphicFramePr>
        <p:xfrm>
          <a:off x="1991545" y="1460054"/>
          <a:ext cx="1440000" cy="3708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dirty="0">
                          <a:latin typeface="Arial" panose="020B0604020202020204" pitchFamily="34" charset="0"/>
                          <a:cs typeface="Arial" panose="020B0604020202020204" pitchFamily="34" charset="0"/>
                        </a:rPr>
                        <a:t>c1 </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bl>
          </a:graphicData>
        </a:graphic>
      </p:graphicFrame>
      <p:sp>
        <p:nvSpPr>
          <p:cNvPr id="8" name="TextBox 7">
            <a:extLst>
              <a:ext uri="{FF2B5EF4-FFF2-40B4-BE49-F238E27FC236}">
                <a16:creationId xmlns:a16="http://schemas.microsoft.com/office/drawing/2014/main" id="{009A5DFE-5026-669A-D6E3-F7E992E6767E}"/>
              </a:ext>
            </a:extLst>
          </p:cNvPr>
          <p:cNvSpPr txBox="1"/>
          <p:nvPr/>
        </p:nvSpPr>
        <p:spPr>
          <a:xfrm>
            <a:off x="3937307" y="163083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F944B141-0B75-ABC8-E5C0-2DCC7D7BF5BD}"/>
              </a:ext>
            </a:extLst>
          </p:cNvPr>
          <p:cNvSpPr txBox="1"/>
          <p:nvPr/>
        </p:nvSpPr>
        <p:spPr>
          <a:xfrm>
            <a:off x="1991544" y="980728"/>
            <a:ext cx="1439936" cy="400110"/>
          </a:xfrm>
          <a:prstGeom prst="rect">
            <a:avLst/>
          </a:prstGeom>
          <a:noFill/>
        </p:spPr>
        <p:txBody>
          <a:bodyPr wrap="square">
            <a:spAutoFit/>
          </a:bodyPr>
          <a:lstStyle/>
          <a:p>
            <a:r>
              <a:rPr lang="en-IN" sz="2000" b="1" dirty="0">
                <a:latin typeface="Liberation Mono"/>
              </a:rPr>
              <a:t>Table:- x</a:t>
            </a:r>
            <a:endParaRPr lang="en-IN" sz="2000" b="1" dirty="0"/>
          </a:p>
        </p:txBody>
      </p:sp>
      <p:sp>
        <p:nvSpPr>
          <p:cNvPr id="14" name="TextBox 13">
            <a:extLst>
              <a:ext uri="{FF2B5EF4-FFF2-40B4-BE49-F238E27FC236}">
                <a16:creationId xmlns:a16="http://schemas.microsoft.com/office/drawing/2014/main" id="{EFAA2FE0-A2A2-E158-2370-CC81DBCD80E3}"/>
              </a:ext>
            </a:extLst>
          </p:cNvPr>
          <p:cNvSpPr txBox="1"/>
          <p:nvPr/>
        </p:nvSpPr>
        <p:spPr>
          <a:xfrm>
            <a:off x="5807969" y="980728"/>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EB8CA5EF-5E62-10A6-B357-341D44A2B24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CTE</a:t>
            </a:r>
            <a:endParaRPr lang="en-IN" sz="3200" i="1" dirty="0">
              <a:solidFill>
                <a:srgbClr val="FF9900"/>
              </a:solidFill>
              <a:latin typeface="Arial" pitchFamily="34" charset="0"/>
              <a:cs typeface="Arial" pitchFamily="34" charset="0"/>
            </a:endParaRPr>
          </a:p>
        </p:txBody>
      </p:sp>
      <p:graphicFrame>
        <p:nvGraphicFramePr>
          <p:cNvPr id="6" name="Table 2">
            <a:extLst>
              <a:ext uri="{FF2B5EF4-FFF2-40B4-BE49-F238E27FC236}">
                <a16:creationId xmlns:a16="http://schemas.microsoft.com/office/drawing/2014/main" id="{7C1535F4-946F-C35C-C3D3-A1C0FBD99542}"/>
              </a:ext>
            </a:extLst>
          </p:cNvPr>
          <p:cNvGraphicFramePr>
            <a:graphicFrameLocks noGrp="1"/>
          </p:cNvGraphicFramePr>
          <p:nvPr>
            <p:extLst>
              <p:ext uri="{D42A27DB-BD31-4B8C-83A1-F6EECF244321}">
                <p14:modId xmlns:p14="http://schemas.microsoft.com/office/powerpoint/2010/main" val="1772895184"/>
              </p:ext>
            </p:extLst>
          </p:nvPr>
        </p:nvGraphicFramePr>
        <p:xfrm>
          <a:off x="5834063" y="1460054"/>
          <a:ext cx="1440000" cy="40792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tblGrid>
              <a:tr h="370840">
                <a:tc>
                  <a:txBody>
                    <a:bodyPr/>
                    <a:lstStyle/>
                    <a:p>
                      <a:pPr algn="ctr"/>
                      <a:r>
                        <a:rPr lang="en-US" b="1" dirty="0">
                          <a:latin typeface="Arial" panose="020B0604020202020204" pitchFamily="34" charset="0"/>
                          <a:cs typeface="Arial" panose="020B0604020202020204" pitchFamily="34" charset="0"/>
                        </a:rPr>
                        <a:t>c1</a:t>
                      </a: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solidFill>
                            <a:srgbClr val="B212AA"/>
                          </a:solidFill>
                          <a:latin typeface="Arial" panose="020B0604020202020204" pitchFamily="34" charset="0"/>
                          <a:cs typeface="Arial" panose="020B0604020202020204" pitchFamily="34" charset="0"/>
                        </a:rPr>
                        <a:t>2025-06-15</a:t>
                      </a:r>
                    </a:p>
                  </a:txBody>
                  <a:tcPr/>
                </a:tc>
                <a:extLst>
                  <a:ext uri="{0D108BD9-81ED-4DB2-BD59-A6C34878D82A}">
                    <a16:rowId xmlns:a16="http://schemas.microsoft.com/office/drawing/2014/main" val="3858505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B212AA"/>
                          </a:solidFill>
                          <a:latin typeface="Arial" panose="020B0604020202020204" pitchFamily="34" charset="0"/>
                          <a:cs typeface="Arial" panose="020B0604020202020204" pitchFamily="34" charset="0"/>
                        </a:rPr>
                        <a:t>2025-06-16</a:t>
                      </a:r>
                    </a:p>
                  </a:txBody>
                  <a:tcPr/>
                </a:tc>
                <a:extLst>
                  <a:ext uri="{0D108BD9-81ED-4DB2-BD59-A6C34878D82A}">
                    <a16:rowId xmlns:a16="http://schemas.microsoft.com/office/drawing/2014/main" val="3037007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2025-06-17</a:t>
                      </a:r>
                    </a:p>
                  </a:txBody>
                  <a:tcPr/>
                </a:tc>
                <a:extLst>
                  <a:ext uri="{0D108BD9-81ED-4DB2-BD59-A6C34878D82A}">
                    <a16:rowId xmlns:a16="http://schemas.microsoft.com/office/drawing/2014/main" val="12899736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2025-06-18</a:t>
                      </a:r>
                    </a:p>
                  </a:txBody>
                  <a:tcPr/>
                </a:tc>
                <a:extLst>
                  <a:ext uri="{0D108BD9-81ED-4DB2-BD59-A6C34878D82A}">
                    <a16:rowId xmlns:a16="http://schemas.microsoft.com/office/drawing/2014/main" val="100116744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2025-06-19</a:t>
                      </a:r>
                    </a:p>
                  </a:txBody>
                  <a:tcPr/>
                </a:tc>
                <a:extLst>
                  <a:ext uri="{0D108BD9-81ED-4DB2-BD59-A6C34878D82A}">
                    <a16:rowId xmlns:a16="http://schemas.microsoft.com/office/drawing/2014/main" val="22111507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2025-06-20</a:t>
                      </a:r>
                    </a:p>
                  </a:txBody>
                  <a:tcPr/>
                </a:tc>
                <a:extLst>
                  <a:ext uri="{0D108BD9-81ED-4DB2-BD59-A6C34878D82A}">
                    <a16:rowId xmlns:a16="http://schemas.microsoft.com/office/drawing/2014/main" val="20918217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2025-06-21</a:t>
                      </a:r>
                    </a:p>
                  </a:txBody>
                  <a:tcPr/>
                </a:tc>
                <a:extLst>
                  <a:ext uri="{0D108BD9-81ED-4DB2-BD59-A6C34878D82A}">
                    <a16:rowId xmlns:a16="http://schemas.microsoft.com/office/drawing/2014/main" val="191001424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2025-06-22</a:t>
                      </a:r>
                    </a:p>
                  </a:txBody>
                  <a:tcPr/>
                </a:tc>
                <a:extLst>
                  <a:ext uri="{0D108BD9-81ED-4DB2-BD59-A6C34878D82A}">
                    <a16:rowId xmlns:a16="http://schemas.microsoft.com/office/drawing/2014/main" val="31813093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2025-06-23</a:t>
                      </a:r>
                    </a:p>
                  </a:txBody>
                  <a:tcPr/>
                </a:tc>
                <a:extLst>
                  <a:ext uri="{0D108BD9-81ED-4DB2-BD59-A6C34878D82A}">
                    <a16:rowId xmlns:a16="http://schemas.microsoft.com/office/drawing/2014/main" val="31866129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B212AA"/>
                          </a:solidFill>
                          <a:effectLst/>
                          <a:uLnTx/>
                          <a:uFillTx/>
                          <a:latin typeface="Arial" panose="020B0604020202020204" pitchFamily="34" charset="0"/>
                          <a:ea typeface="+mn-ea"/>
                          <a:cs typeface="Arial" panose="020B0604020202020204" pitchFamily="34" charset="0"/>
                        </a:rPr>
                        <a:t>2025-06-24</a:t>
                      </a:r>
                    </a:p>
                  </a:txBody>
                  <a:tcPr/>
                </a:tc>
                <a:extLst>
                  <a:ext uri="{0D108BD9-81ED-4DB2-BD59-A6C34878D82A}">
                    <a16:rowId xmlns:a16="http://schemas.microsoft.com/office/drawing/2014/main" val="4012612507"/>
                  </a:ext>
                </a:extLst>
              </a:tr>
            </a:tbl>
          </a:graphicData>
        </a:graphic>
      </p:graphicFrame>
      <p:sp>
        <p:nvSpPr>
          <p:cNvPr id="11" name="TextBox 10">
            <a:extLst>
              <a:ext uri="{FF2B5EF4-FFF2-40B4-BE49-F238E27FC236}">
                <a16:creationId xmlns:a16="http://schemas.microsoft.com/office/drawing/2014/main" id="{332DFCD4-A83C-ED9F-A216-75D7A5C6F42B}"/>
              </a:ext>
            </a:extLst>
          </p:cNvPr>
          <p:cNvSpPr txBox="1"/>
          <p:nvPr/>
        </p:nvSpPr>
        <p:spPr>
          <a:xfrm>
            <a:off x="407368" y="5581689"/>
            <a:ext cx="11403582" cy="101566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x(c1 </a:t>
            </a:r>
            <a:r>
              <a:rPr lang="en-IN" dirty="0">
                <a:solidFill>
                  <a:srgbClr val="834689"/>
                </a:solidFill>
                <a:latin typeface="Liberation Mono"/>
                <a:cs typeface="Arial" panose="020B0604020202020204" pitchFamily="34" charset="0"/>
              </a:rPr>
              <a:t>DATE</a:t>
            </a:r>
            <a:r>
              <a:rPr lang="en-IN" dirty="0">
                <a:latin typeface="Liberation Mono"/>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INSERT</a:t>
            </a:r>
            <a:r>
              <a:rPr lang="en-US" dirty="0">
                <a:latin typeface="Liberation Mono"/>
              </a:rPr>
              <a:t> </a:t>
            </a:r>
            <a:r>
              <a:rPr lang="en-US" dirty="0">
                <a:solidFill>
                  <a:srgbClr val="0077AA"/>
                </a:solidFill>
                <a:latin typeface="Liberation Mono"/>
              </a:rPr>
              <a:t>INTO</a:t>
            </a:r>
            <a:r>
              <a:rPr lang="en-US" dirty="0">
                <a:latin typeface="Liberation Mono"/>
              </a:rPr>
              <a:t> x </a:t>
            </a:r>
            <a:r>
              <a:rPr lang="en-US" dirty="0">
                <a:solidFill>
                  <a:srgbClr val="0077AA"/>
                </a:solidFill>
                <a:latin typeface="Liberation Mono"/>
              </a:rPr>
              <a:t>WITH</a:t>
            </a:r>
            <a:r>
              <a:rPr lang="en-US" dirty="0">
                <a:latin typeface="Liberation Mono"/>
              </a:rPr>
              <a:t> </a:t>
            </a:r>
            <a:r>
              <a:rPr lang="en-US" i="1" dirty="0">
                <a:solidFill>
                  <a:schemeClr val="accent4">
                    <a:lumMod val="50000"/>
                  </a:schemeClr>
                </a:solidFill>
                <a:latin typeface="Liberation Mono"/>
                <a:cs typeface="Arial" panose="020B0604020202020204" pitchFamily="34" charset="0"/>
              </a:rPr>
              <a:t>RECURSIVE</a:t>
            </a:r>
            <a:r>
              <a:rPr lang="en-US" dirty="0">
                <a:latin typeface="Liberation Mono"/>
              </a:rPr>
              <a:t> </a:t>
            </a:r>
            <a:r>
              <a:rPr lang="en-IN" b="1" i="1" dirty="0">
                <a:latin typeface="Liberation Mono"/>
              </a:rPr>
              <a:t>cte</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990055"/>
                </a:solidFill>
                <a:latin typeface="Liberation Mono"/>
              </a:rPr>
              <a:t>1</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IN" b="1" i="1" dirty="0">
                <a:solidFill>
                  <a:schemeClr val="bg1">
                    <a:lumMod val="50000"/>
                  </a:schemeClr>
                </a:solidFill>
                <a:latin typeface="Liberation Mono"/>
              </a:rPr>
              <a:t>n</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 </a:t>
            </a:r>
            <a:r>
              <a:rPr lang="en-US" dirty="0">
                <a:solidFill>
                  <a:srgbClr val="0077AA"/>
                </a:solidFill>
                <a:latin typeface="Liberation Mono"/>
              </a:rPr>
              <a:t>FROM</a:t>
            </a:r>
            <a:r>
              <a:rPr lang="en-US" dirty="0">
                <a:latin typeface="Liberation Mono"/>
              </a:rPr>
              <a:t> </a:t>
            </a:r>
            <a:r>
              <a:rPr lang="en-IN" b="1" i="1" dirty="0">
                <a:latin typeface="Liberation Mono"/>
              </a:rPr>
              <a:t>cte</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solidFill>
                  <a:schemeClr val="bg1">
                    <a:lumMod val="50000"/>
                  </a:schemeClr>
                </a:solidFill>
                <a:latin typeface="Liberation Mono"/>
              </a:rPr>
              <a:t>n </a:t>
            </a:r>
            <a:r>
              <a:rPr lang="en-US" dirty="0">
                <a:solidFill>
                  <a:schemeClr val="accent5">
                    <a:lumMod val="75000"/>
                  </a:schemeClr>
                </a:solidFill>
                <a:latin typeface="Liberation Mono"/>
              </a:rPr>
              <a:t>&lt; </a:t>
            </a:r>
            <a:r>
              <a:rPr lang="en-US" dirty="0">
                <a:solidFill>
                  <a:srgbClr val="990055"/>
                </a:solidFill>
                <a:latin typeface="Liberation Mono"/>
              </a:rPr>
              <a:t>10</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3F6971"/>
                </a:solidFill>
                <a:latin typeface="Liberation Mono"/>
              </a:rPr>
              <a:t>CURDATE</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IN" dirty="0">
                <a:solidFill>
                  <a:srgbClr val="DD4A68"/>
                </a:solidFill>
                <a:latin typeface="Liberation Mono"/>
              </a:rPr>
              <a:t>INTERVAL</a:t>
            </a:r>
            <a:r>
              <a:rPr lang="en-US" dirty="0">
                <a:latin typeface="Liberation Mono"/>
              </a:rPr>
              <a:t> </a:t>
            </a:r>
            <a:r>
              <a:rPr lang="en-US" b="1" i="1" dirty="0">
                <a:solidFill>
                  <a:schemeClr val="bg1">
                    <a:lumMod val="50000"/>
                  </a:schemeClr>
                </a:solidFill>
                <a:latin typeface="Liberation Mono"/>
              </a:rPr>
              <a:t>n</a:t>
            </a:r>
            <a:r>
              <a:rPr lang="en-US" dirty="0">
                <a:latin typeface="Liberation Mono"/>
              </a:rPr>
              <a:t> </a:t>
            </a:r>
            <a:r>
              <a:rPr lang="en-IN" dirty="0">
                <a:solidFill>
                  <a:srgbClr val="0077AA"/>
                </a:solidFill>
                <a:latin typeface="Liberation Mono"/>
              </a:rPr>
              <a:t>DAY</a:t>
            </a:r>
            <a:r>
              <a:rPr lang="en-US" dirty="0">
                <a:solidFill>
                  <a:srgbClr val="0077AA"/>
                </a:solidFill>
                <a:latin typeface="Liberation Mono"/>
              </a:rPr>
              <a:t> FROM</a:t>
            </a:r>
            <a:r>
              <a:rPr lang="en-US" dirty="0">
                <a:latin typeface="Liberation Mono"/>
              </a:rPr>
              <a:t> </a:t>
            </a:r>
            <a:r>
              <a:rPr lang="en-IN" b="1" i="1" dirty="0">
                <a:latin typeface="Liberation Mono"/>
              </a:rPr>
              <a:t>cte</a:t>
            </a:r>
            <a:r>
              <a:rPr lang="en-US" dirty="0">
                <a:latin typeface="Liberation Mono"/>
              </a:rPr>
              <a:t>;</a:t>
            </a:r>
          </a:p>
        </p:txBody>
      </p:sp>
      <p:sp>
        <p:nvSpPr>
          <p:cNvPr id="7" name="TextBox 6">
            <a:extLst>
              <a:ext uri="{FF2B5EF4-FFF2-40B4-BE49-F238E27FC236}">
                <a16:creationId xmlns:a16="http://schemas.microsoft.com/office/drawing/2014/main" id="{101E6BC3-DFF3-6208-0CA1-2ABB2CD979A6}"/>
              </a:ext>
            </a:extLst>
          </p:cNvPr>
          <p:cNvSpPr txBox="1"/>
          <p:nvPr/>
        </p:nvSpPr>
        <p:spPr>
          <a:xfrm>
            <a:off x="7392144" y="519063"/>
            <a:ext cx="329525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Fill Dates using INSERT</a:t>
            </a:r>
            <a:endParaRPr lang="en-IN" sz="2200" dirty="0">
              <a:solidFill>
                <a:srgbClr val="C0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B16A4D9-1894-0303-81D1-D3355CDF387A}"/>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Fill dates using INSERT statement.</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4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35D1-25CA-BAB1-0C04-1C3FFC5CCE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1D8EA0-630B-7F90-0F07-B12A7A45681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 assignments</a:t>
            </a:r>
          </a:p>
        </p:txBody>
      </p:sp>
      <p:sp>
        <p:nvSpPr>
          <p:cNvPr id="3" name="TextBox 2">
            <a:extLst>
              <a:ext uri="{FF2B5EF4-FFF2-40B4-BE49-F238E27FC236}">
                <a16:creationId xmlns:a16="http://schemas.microsoft.com/office/drawing/2014/main" id="{C0955450-1CA2-7500-4A86-93FC4216465D}"/>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F9BBF691-5B99-DAA1-0959-C688DAA1851B}"/>
              </a:ext>
            </a:extLst>
          </p:cNvPr>
          <p:cNvSpPr txBox="1"/>
          <p:nvPr/>
        </p:nvSpPr>
        <p:spPr>
          <a:xfrm>
            <a:off x="47328" y="2494637"/>
            <a:ext cx="12072664" cy="2215991"/>
          </a:xfrm>
          <a:prstGeom prst="rect">
            <a:avLst/>
          </a:prstGeom>
          <a:noFill/>
        </p:spPr>
        <p:txBody>
          <a:bodyPr wrap="square">
            <a:spAutoFit/>
          </a:bodyPr>
          <a:lstStyle/>
          <a:p>
            <a:r>
              <a:rPr lang="en-US" b="1" dirty="0">
                <a:latin typeface="Liberation Mono"/>
              </a:rPr>
              <a:t>Which customer spent the most.</a:t>
            </a:r>
          </a:p>
          <a:p>
            <a:endParaRPr lang="en-IN" sz="600" dirty="0">
              <a:latin typeface="Liberation Mono"/>
            </a:endParaRPr>
          </a:p>
          <a:p>
            <a:pPr marL="622300" indent="-534988"/>
            <a:r>
              <a:rPr lang="en-IN" dirty="0">
                <a:solidFill>
                  <a:srgbClr val="0077AA"/>
                </a:solidFill>
                <a:latin typeface="Liberation Mono"/>
              </a:rPr>
              <a:t>WITH</a:t>
            </a:r>
            <a:r>
              <a:rPr lang="en-IN" dirty="0">
                <a:latin typeface="Liberation Mono"/>
              </a:rPr>
              <a:t> </a:t>
            </a:r>
            <a:r>
              <a:rPr lang="en-IN" b="1" i="1" dirty="0">
                <a:latin typeface="Liberation Mono"/>
              </a:rPr>
              <a:t>cte</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distinct cname, </a:t>
            </a:r>
            <a:r>
              <a:rPr lang="en-IN" dirty="0">
                <a:solidFill>
                  <a:srgbClr val="DD4A68"/>
                </a:solidFill>
                <a:latin typeface="Liberation Mono"/>
              </a:rPr>
              <a:t>ROUND</a:t>
            </a:r>
            <a:r>
              <a:rPr lang="en-IN" dirty="0">
                <a:latin typeface="Liberation Mono"/>
              </a:rPr>
              <a:t>(sum(amt) over(partition by o.cnum), </a:t>
            </a:r>
            <a:r>
              <a:rPr lang="en-IN" dirty="0">
                <a:solidFill>
                  <a:srgbClr val="990055"/>
                </a:solidFill>
                <a:latin typeface="Liberation Mono"/>
              </a:rPr>
              <a:t>0</a:t>
            </a:r>
            <a:r>
              <a:rPr lang="en-IN" dirty="0">
                <a:latin typeface="Liberation Mono"/>
              </a:rPr>
              <a:t>) R1 </a:t>
            </a:r>
            <a:r>
              <a:rPr lang="en-IN" dirty="0">
                <a:solidFill>
                  <a:srgbClr val="0077AA"/>
                </a:solidFill>
                <a:latin typeface="Liberation Mono"/>
              </a:rPr>
              <a:t>FROM</a:t>
            </a:r>
            <a:r>
              <a:rPr lang="en-IN" dirty="0">
                <a:latin typeface="Liberation Mono"/>
              </a:rPr>
              <a:t> customers c, orders o </a:t>
            </a:r>
            <a:r>
              <a:rPr lang="en-IN" dirty="0">
                <a:solidFill>
                  <a:srgbClr val="0077AA"/>
                </a:solidFill>
                <a:latin typeface="Liberation Mono"/>
              </a:rPr>
              <a:t>WHERE</a:t>
            </a:r>
            <a:r>
              <a:rPr lang="en-IN" dirty="0">
                <a:latin typeface="Liberation Mono"/>
              </a:rPr>
              <a:t> c.cnum </a:t>
            </a:r>
            <a:r>
              <a:rPr lang="en-IN" dirty="0">
                <a:solidFill>
                  <a:schemeClr val="accent5">
                    <a:lumMod val="75000"/>
                  </a:schemeClr>
                </a:solidFill>
                <a:latin typeface="Liberation Mono"/>
              </a:rPr>
              <a:t>=</a:t>
            </a:r>
            <a:r>
              <a:rPr lang="en-IN" dirty="0">
                <a:latin typeface="Liberation Mono"/>
              </a:rPr>
              <a:t> o.cnum), </a:t>
            </a:r>
          </a:p>
          <a:p>
            <a:pPr marL="622300"/>
            <a:r>
              <a:rPr lang="en-IN" b="1" i="1" dirty="0">
                <a:latin typeface="Liberation Mono"/>
              </a:rPr>
              <a:t>cte1</a:t>
            </a:r>
            <a:r>
              <a:rPr lang="en-IN" dirty="0">
                <a:latin typeface="Liberation Mono"/>
              </a:rPr>
              <a:t> </a:t>
            </a:r>
            <a:r>
              <a:rPr lang="en-US" dirty="0">
                <a:latin typeface="Liberation Mono"/>
              </a:rPr>
              <a:t>AS</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row_number() over(order by R1 desc) rnk </a:t>
            </a:r>
            <a:r>
              <a:rPr lang="en-IN" dirty="0">
                <a:solidFill>
                  <a:srgbClr val="0077AA"/>
                </a:solidFill>
                <a:latin typeface="Liberation Mono"/>
              </a:rPr>
              <a:t>FROM</a:t>
            </a:r>
            <a:r>
              <a:rPr lang="en-IN" dirty="0">
                <a:latin typeface="Liberation Mono"/>
              </a:rPr>
              <a:t> </a:t>
            </a:r>
            <a:r>
              <a:rPr lang="en-IN" b="1" i="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i="1" dirty="0">
                <a:latin typeface="Liberation Mono"/>
              </a:rPr>
              <a:t>cte1</a:t>
            </a:r>
            <a:r>
              <a:rPr lang="en-IN" dirty="0">
                <a:latin typeface="Liberation Mono"/>
              </a:rPr>
              <a:t> </a:t>
            </a:r>
            <a:r>
              <a:rPr lang="en-IN" dirty="0">
                <a:solidFill>
                  <a:srgbClr val="0077AA"/>
                </a:solidFill>
                <a:latin typeface="Liberation Mono"/>
              </a:rPr>
              <a:t>WHERE</a:t>
            </a:r>
            <a:r>
              <a:rPr lang="en-IN" dirty="0">
                <a:latin typeface="Liberation Mono"/>
              </a:rPr>
              <a:t> rnk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622300"/>
            <a:endParaRPr lang="en-IN" dirty="0">
              <a:latin typeface="Liberation Mono"/>
            </a:endParaRPr>
          </a:p>
          <a:p>
            <a:r>
              <a:rPr lang="en-IN" b="1" dirty="0">
                <a:latin typeface="Liberation Mono"/>
              </a:rPr>
              <a:t>Repeat Customers</a:t>
            </a:r>
          </a:p>
          <a:p>
            <a:endParaRPr lang="en-IN" sz="600" dirty="0">
              <a:latin typeface="Liberation Mono"/>
            </a:endParaRPr>
          </a:p>
          <a:p>
            <a:endParaRPr lang="en-IN" dirty="0">
              <a:latin typeface="Liberation Mono"/>
            </a:endParaRPr>
          </a:p>
        </p:txBody>
      </p:sp>
      <p:sp>
        <p:nvSpPr>
          <p:cNvPr id="7" name="TextBox 6">
            <a:extLst>
              <a:ext uri="{FF2B5EF4-FFF2-40B4-BE49-F238E27FC236}">
                <a16:creationId xmlns:a16="http://schemas.microsoft.com/office/drawing/2014/main" id="{4DFF8328-C374-996B-09C5-CCAC7286F9FC}"/>
              </a:ext>
            </a:extLst>
          </p:cNvPr>
          <p:cNvSpPr txBox="1"/>
          <p:nvPr/>
        </p:nvSpPr>
        <p:spPr>
          <a:xfrm>
            <a:off x="263352" y="1889745"/>
            <a:ext cx="6094378" cy="369332"/>
          </a:xfrm>
          <a:prstGeom prst="rect">
            <a:avLst/>
          </a:prstGeom>
          <a:noFill/>
        </p:spPr>
        <p:txBody>
          <a:bodyPr wrap="square">
            <a:spAutoFit/>
          </a:bodyPr>
          <a:lstStyle/>
          <a:p>
            <a:r>
              <a:rPr lang="en-IN" sz="1800" b="1" i="1" dirty="0">
                <a:latin typeface="Liberation Mono"/>
              </a:rPr>
              <a:t>Customers and orders table.</a:t>
            </a:r>
            <a:endParaRPr lang="en-IN" dirty="0"/>
          </a:p>
        </p:txBody>
      </p:sp>
    </p:spTree>
    <p:extLst>
      <p:ext uri="{BB962C8B-B14F-4D97-AF65-F5344CB8AC3E}">
        <p14:creationId xmlns:p14="http://schemas.microsoft.com/office/powerpoint/2010/main" val="32466079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origin, destination </a:t>
            </a:r>
            <a:r>
              <a:rPr lang="en-US" dirty="0">
                <a:solidFill>
                  <a:srgbClr val="0077AA"/>
                </a:solidFill>
                <a:latin typeface="Liberation Mono"/>
              </a:rPr>
              <a:t>FROM</a:t>
            </a:r>
            <a:r>
              <a:rPr lang="en-US" dirty="0">
                <a:latin typeface="Liberation Mono"/>
              </a:rPr>
              <a:t> rockets)</a:t>
            </a:r>
          </a:p>
          <a:p>
            <a:r>
              <a:rPr lang="en-US" dirty="0">
                <a:solidFill>
                  <a:srgbClr val="0077AA"/>
                </a:solidFill>
                <a:latin typeface="Liberation Mono"/>
              </a:rPr>
              <a:t>                SELECT</a:t>
            </a:r>
            <a:r>
              <a:rPr lang="en-US" dirty="0">
                <a:latin typeface="Liberation Mono"/>
              </a:rPr>
              <a:t> </a:t>
            </a:r>
            <a:r>
              <a:rPr lang="en-US" b="1" i="1" dirty="0">
                <a:latin typeface="Liberation Mono"/>
              </a:rPr>
              <a:t>a</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.origin, </a:t>
            </a:r>
            <a:r>
              <a:rPr lang="en-US" b="1" i="1" dirty="0">
                <a:latin typeface="Liberation Mono"/>
              </a:rPr>
              <a:t>a</a:t>
            </a:r>
            <a:r>
              <a:rPr lang="en-US" dirty="0">
                <a:latin typeface="Liberation Mono"/>
              </a:rPr>
              <a:t>.destination)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b</a:t>
            </a:r>
            <a:r>
              <a:rPr lang="en-US" dirty="0">
                <a:latin typeface="Liberation Mono"/>
              </a:rPr>
              <a:t>.destination,</a:t>
            </a:r>
            <a:r>
              <a:rPr lang="en-US" b="1" i="1" dirty="0">
                <a:latin typeface="Liberation Mono"/>
              </a:rPr>
              <a:t>b</a:t>
            </a:r>
            <a:r>
              <a:rPr lang="en-US" dirty="0">
                <a:latin typeface="Liberation Mono"/>
              </a:rPr>
              <a:t>.origin)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buFont typeface="Arial" panose="020B0604020202020204" pitchFamily="34" charset="0"/>
              <a:buChar char="•"/>
            </a:pPr>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channel </a:t>
            </a:r>
            <a:r>
              <a:rPr lang="en-US" dirty="0">
                <a:solidFill>
                  <a:srgbClr val="0077AA"/>
                </a:solidFill>
                <a:latin typeface="Liberation Mono"/>
              </a:rPr>
              <a:t>FROM</a:t>
            </a:r>
            <a:r>
              <a:rPr lang="en-US" dirty="0">
                <a:latin typeface="Liberation Mono"/>
              </a:rPr>
              <a:t> sales_channel), </a:t>
            </a:r>
          </a:p>
          <a:p>
            <a:r>
              <a:rPr lang="en-US" dirty="0">
                <a:latin typeface="Liberation Mono"/>
              </a:rPr>
              <a:t>                </a:t>
            </a:r>
            <a:r>
              <a:rPr lang="en-US" b="1" i="1" dirty="0">
                <a:latin typeface="Liberation Mono"/>
              </a:rPr>
              <a:t>b</a:t>
            </a:r>
            <a:r>
              <a:rPr lang="en-US" dirty="0">
                <a:latin typeface="Liberation Mono"/>
              </a:rPr>
              <a:t> AS (</a:t>
            </a:r>
            <a:r>
              <a:rPr lang="en-US" dirty="0">
                <a:solidFill>
                  <a:srgbClr val="0077AA"/>
                </a:solidFill>
                <a:latin typeface="Liberation Mono"/>
              </a:rPr>
              <a:t>SELECT</a:t>
            </a:r>
            <a:r>
              <a:rPr lang="en-US" dirty="0">
                <a:latin typeface="Liberation Mono"/>
              </a:rPr>
              <a:t> warehouse_Name </a:t>
            </a:r>
            <a:r>
              <a:rPr lang="en-US" dirty="0">
                <a:solidFill>
                  <a:srgbClr val="0077AA"/>
                </a:solidFill>
                <a:latin typeface="Liberation Mono"/>
              </a:rPr>
              <a:t>FROM</a:t>
            </a:r>
            <a:r>
              <a:rPr lang="en-US" dirty="0">
                <a:latin typeface="Liberation Mono"/>
              </a:rPr>
              <a:t> warehouse),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channel, warehouse_Name </a:t>
            </a:r>
            <a:r>
              <a:rPr lang="en-US" dirty="0">
                <a:solidFill>
                  <a:srgbClr val="0077AA"/>
                </a:solidFill>
                <a:latin typeface="Liberation Mono"/>
              </a:rPr>
              <a:t>FROM</a:t>
            </a:r>
            <a:r>
              <a:rPr lang="en-US" dirty="0">
                <a:latin typeface="Liberation Mono"/>
              </a:rPr>
              <a:t> sales_channel, warehouse </a:t>
            </a:r>
            <a:r>
              <a:rPr lang="en-US" dirty="0">
                <a:solidFill>
                  <a:srgbClr val="0077AA"/>
                </a:solidFill>
                <a:latin typeface="Liberation Mono"/>
              </a:rPr>
              <a:t>WHERE</a:t>
            </a:r>
            <a:r>
              <a:rPr lang="en-US" dirty="0">
                <a:latin typeface="Liberation Mono"/>
              </a:rPr>
              <a:t> sales_channel.channel_ID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warehouse.channel_id)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US" b="1" i="1" dirty="0">
                <a:latin typeface="Liberation Mono"/>
              </a:rPr>
              <a:t>b</a:t>
            </a:r>
            <a:r>
              <a:rPr lang="en-US" dirty="0">
                <a:latin typeface="Liberation Mono"/>
              </a:rPr>
              <a:t>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b="1" i="1" dirty="0">
                <a:latin typeface="Liberation Mono"/>
              </a:rPr>
              <a:t>a</a:t>
            </a:r>
            <a:r>
              <a:rPr lang="en-US" dirty="0">
                <a:latin typeface="Liberation Mono"/>
              </a:rPr>
              <a:t>.channel, </a:t>
            </a:r>
            <a:r>
              <a:rPr lang="en-US" b="1" i="1" dirty="0">
                <a:latin typeface="Liberation Mono"/>
              </a:rPr>
              <a:t>b</a:t>
            </a:r>
            <a:r>
              <a:rPr lang="en-US" dirty="0">
                <a:latin typeface="Liberation Mono"/>
              </a:rPr>
              <a:t>.warehouse_Name)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.channel, </a:t>
            </a:r>
            <a:r>
              <a:rPr lang="en-US" b="1" i="1" dirty="0">
                <a:latin typeface="Liberation Mono"/>
              </a:rPr>
              <a:t>c</a:t>
            </a:r>
            <a:r>
              <a:rPr lang="en-US" dirty="0">
                <a:latin typeface="Liberation Mono"/>
              </a:rPr>
              <a:t>.warehouse_Name))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dirty="0">
                <a:solidFill>
                  <a:srgbClr val="990055"/>
                </a:solidFill>
                <a:latin typeface="Liberation Mono"/>
              </a:rPr>
              <a:t>1</a:t>
            </a:r>
            <a:r>
              <a:rPr lang="en-US" dirty="0">
                <a:latin typeface="Liberation Mono"/>
              </a:rPr>
              <a:t>;</a:t>
            </a:r>
          </a:p>
          <a:p>
            <a:endParaRPr lang="en-US" sz="600" dirty="0">
              <a:solidFill>
                <a:srgbClr val="0077AA"/>
              </a:solidFill>
              <a:latin typeface="Liberation Mono"/>
            </a:endParaRPr>
          </a:p>
          <a:p>
            <a:endParaRPr lang="en-US" sz="6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productName </a:t>
            </a:r>
            <a:r>
              <a:rPr lang="en-US" dirty="0">
                <a:solidFill>
                  <a:srgbClr val="0077AA"/>
                </a:solidFill>
                <a:latin typeface="Liberation Mono"/>
              </a:rPr>
              <a:t>FROM</a:t>
            </a:r>
            <a:r>
              <a:rPr lang="en-US" dirty="0">
                <a:latin typeface="Liberation Mono"/>
              </a:rPr>
              <a:t> pivot_table),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DISTINCT</a:t>
            </a:r>
            <a:r>
              <a:rPr lang="en-US" dirty="0">
                <a:latin typeface="Liberation Mono"/>
              </a:rPr>
              <a:t> storeLocation </a:t>
            </a:r>
            <a:r>
              <a:rPr lang="en-US" dirty="0">
                <a:solidFill>
                  <a:srgbClr val="0077AA"/>
                </a:solidFill>
                <a:latin typeface="Liberation Mono"/>
              </a:rPr>
              <a:t>FROM</a:t>
            </a:r>
            <a:r>
              <a:rPr lang="en-US" dirty="0">
                <a:latin typeface="Liberation Mono"/>
              </a:rPr>
              <a:t> pivot_table),</a:t>
            </a:r>
          </a:p>
          <a:p>
            <a:r>
              <a:rPr lang="en-US" b="1" i="1" dirty="0">
                <a:latin typeface="Liberation Mono"/>
              </a:rPr>
              <a:t>                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 b)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c </a:t>
            </a:r>
            <a:r>
              <a:rPr lang="en-US" dirty="0">
                <a:solidFill>
                  <a:srgbClr val="0077AA"/>
                </a:solidFill>
                <a:latin typeface="Liberation Mono"/>
              </a:rPr>
              <a:t>WHERE</a:t>
            </a:r>
            <a:r>
              <a:rPr lang="en-US" dirty="0">
                <a:latin typeface="Liberation Mono"/>
              </a:rPr>
              <a:t> </a:t>
            </a:r>
            <a:r>
              <a:rPr lang="en-US" dirty="0">
                <a:solidFill>
                  <a:schemeClr val="accent5">
                    <a:lumMod val="75000"/>
                  </a:schemeClr>
                </a:solidFill>
                <a:latin typeface="Liberation Mono"/>
                <a:cs typeface="Arial" panose="020B0604020202020204" pitchFamily="34" charset="0"/>
              </a:rPr>
              <a:t>NOT</a:t>
            </a:r>
            <a:r>
              <a:rPr lang="en-US" dirty="0">
                <a:latin typeface="Liberation Mono"/>
              </a:rPr>
              <a:t> </a:t>
            </a:r>
            <a:r>
              <a:rPr lang="en-US" dirty="0">
                <a:solidFill>
                  <a:schemeClr val="accent5">
                    <a:lumMod val="75000"/>
                  </a:schemeClr>
                </a:solidFill>
                <a:latin typeface="Liberation Mono"/>
                <a:cs typeface="Arial" panose="020B0604020202020204" pitchFamily="34" charset="0"/>
              </a:rPr>
              <a:t>EXISTS</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pivot_Table </a:t>
            </a:r>
            <a:r>
              <a:rPr lang="en-US" dirty="0">
                <a:solidFill>
                  <a:srgbClr val="0077AA"/>
                </a:solidFill>
                <a:latin typeface="Liberation Mono"/>
              </a:rPr>
              <a:t>WHERE</a:t>
            </a:r>
            <a:r>
              <a:rPr lang="en-US" dirty="0">
                <a:latin typeface="Liberation Mono"/>
              </a:rPr>
              <a:t> (c.productName, c.storeLocation) </a:t>
            </a:r>
            <a:r>
              <a:rPr lang="en-US" dirty="0">
                <a:solidFill>
                  <a:schemeClr val="accent5">
                    <a:lumMod val="75000"/>
                  </a:schemeClr>
                </a:solidFill>
                <a:latin typeface="Liberation Mono"/>
              </a:rPr>
              <a:t>=</a:t>
            </a:r>
            <a:r>
              <a:rPr lang="en-US" dirty="0">
                <a:latin typeface="Liberation Mono"/>
              </a:rPr>
              <a:t>  </a:t>
            </a:r>
          </a:p>
          <a:p>
            <a:r>
              <a:rPr lang="en-US" dirty="0">
                <a:latin typeface="Liberation Mono"/>
              </a:rPr>
              <a:t>               (productName, storeLocation));</a:t>
            </a:r>
          </a:p>
        </p:txBody>
      </p:sp>
      <p:sp>
        <p:nvSpPr>
          <p:cNvPr id="3" name="TextBox 2">
            <a:extLst>
              <a:ext uri="{FF2B5EF4-FFF2-40B4-BE49-F238E27FC236}">
                <a16:creationId xmlns:a16="http://schemas.microsoft.com/office/drawing/2014/main" id="{030DFFA6-8867-61C2-B1E1-578343F4A922}"/>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34693554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8" name="Rectangle 7"/>
          <p:cNvSpPr/>
          <p:nvPr/>
        </p:nvSpPr>
        <p:spPr>
          <a:xfrm>
            <a:off x="263352" y="1980000"/>
            <a:ext cx="1166529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WITH</a:t>
            </a:r>
            <a:r>
              <a:rPr lang="en-US" dirty="0">
                <a:latin typeface="Liberation Mono"/>
              </a:rPr>
              <a:t> </a:t>
            </a:r>
            <a:r>
              <a:rPr lang="en-US" b="1" i="1" dirty="0">
                <a:latin typeface="Liberation Mono"/>
              </a:rPr>
              <a:t>a</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e1</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e2</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e1</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e2</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e2</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'F'</a:t>
            </a:r>
            <a:r>
              <a:rPr lang="en-US" dirty="0">
                <a:latin typeface="Liberation Mono"/>
              </a:rPr>
              <a:t>)), </a:t>
            </a:r>
          </a:p>
          <a:p>
            <a:r>
              <a:rPr lang="en-US" dirty="0">
                <a:latin typeface="Liberation Mono"/>
              </a:rPr>
              <a:t>                </a:t>
            </a:r>
          </a:p>
          <a:p>
            <a:r>
              <a:rPr lang="en-US" b="1" i="1" dirty="0">
                <a:latin typeface="Liberation Mono"/>
              </a:rPr>
              <a:t>                b</a:t>
            </a:r>
            <a:r>
              <a:rPr lang="en-US" dirty="0">
                <a:latin typeface="Liberation Mono"/>
              </a:rPr>
              <a:t> AS (</a:t>
            </a:r>
            <a:r>
              <a:rPr lang="en-US" dirty="0">
                <a:solidFill>
                  <a:srgbClr val="0077AA"/>
                </a:solidFill>
                <a:latin typeface="Liberation Mono"/>
              </a:rPr>
              <a:t>SELECT</a:t>
            </a:r>
            <a:r>
              <a:rPr lang="en-US" dirty="0">
                <a:latin typeface="Liberation Mono"/>
              </a:rPr>
              <a:t> ename, deptno, gender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e3</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e4</a:t>
            </a:r>
            <a:r>
              <a:rPr lang="en-US" dirty="0">
                <a:latin typeface="Liberation Mono"/>
              </a:rPr>
              <a:t> </a:t>
            </a:r>
            <a:r>
              <a:rPr lang="en-US" dirty="0">
                <a:solidFill>
                  <a:srgbClr val="0077AA"/>
                </a:solidFill>
                <a:latin typeface="Liberation Mono"/>
              </a:rPr>
              <a:t>WHERE</a:t>
            </a:r>
            <a:r>
              <a:rPr lang="en-US" dirty="0">
                <a:latin typeface="Liberation Mono"/>
              </a:rPr>
              <a:t>       </a:t>
            </a:r>
          </a:p>
          <a:p>
            <a:r>
              <a:rPr lang="en-US" dirty="0">
                <a:latin typeface="Liberation Mono"/>
              </a:rPr>
              <a:t>                </a:t>
            </a:r>
            <a:r>
              <a:rPr lang="en-US" i="1" dirty="0">
                <a:solidFill>
                  <a:schemeClr val="bg1">
                    <a:lumMod val="50000"/>
                  </a:schemeClr>
                </a:solidFill>
                <a:latin typeface="Liberation Mono"/>
              </a:rPr>
              <a:t>e3</a:t>
            </a:r>
            <a:r>
              <a:rPr lang="en-US" dirty="0">
                <a:latin typeface="Liberation Mono"/>
              </a:rPr>
              <a:t>.deptno </a:t>
            </a:r>
            <a:r>
              <a:rPr lang="en-US" dirty="0">
                <a:solidFill>
                  <a:schemeClr val="accent5">
                    <a:lumMod val="75000"/>
                  </a:schemeClr>
                </a:solidFill>
                <a:latin typeface="Liberation Mono"/>
              </a:rPr>
              <a:t>=</a:t>
            </a:r>
            <a:r>
              <a:rPr lang="en-US" dirty="0">
                <a:latin typeface="Liberation Mono"/>
              </a:rPr>
              <a:t> </a:t>
            </a:r>
            <a:r>
              <a:rPr lang="en-US" i="1" dirty="0">
                <a:solidFill>
                  <a:schemeClr val="bg1">
                    <a:lumMod val="50000"/>
                  </a:schemeClr>
                </a:solidFill>
                <a:latin typeface="Liberation Mono"/>
              </a:rPr>
              <a:t>e4</a:t>
            </a:r>
            <a:r>
              <a:rPr lang="en-US" dirty="0">
                <a:latin typeface="Liberation Mono"/>
              </a:rPr>
              <a:t>.deptno </a:t>
            </a:r>
            <a:r>
              <a:rPr lang="en-US" dirty="0">
                <a:solidFill>
                  <a:schemeClr val="accent5">
                    <a:lumMod val="75000"/>
                  </a:schemeClr>
                </a:solidFill>
                <a:latin typeface="Liberation Mono"/>
              </a:rPr>
              <a:t>AND</a:t>
            </a:r>
            <a:r>
              <a:rPr lang="en-US" dirty="0">
                <a:latin typeface="Liberation Mono"/>
              </a:rPr>
              <a:t> </a:t>
            </a:r>
            <a:r>
              <a:rPr lang="en-US" i="1" dirty="0">
                <a:solidFill>
                  <a:schemeClr val="bg1">
                    <a:lumMod val="50000"/>
                  </a:schemeClr>
                </a:solidFill>
                <a:latin typeface="Liberation Mono"/>
              </a:rPr>
              <a:t>e4</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IN" dirty="0">
                <a:solidFill>
                  <a:srgbClr val="669900"/>
                </a:solidFill>
                <a:latin typeface="Liberation Mono"/>
              </a:rPr>
              <a:t>'M'</a:t>
            </a:r>
            <a:r>
              <a:rPr lang="en-US" dirty="0">
                <a:latin typeface="Liberation Mono"/>
              </a:rPr>
              <a:t>)), </a:t>
            </a:r>
          </a:p>
          <a:p>
            <a:r>
              <a:rPr lang="en-US" dirty="0">
                <a:latin typeface="Liberation Mono"/>
              </a:rPr>
              <a:t>               </a:t>
            </a:r>
          </a:p>
          <a:p>
            <a:r>
              <a:rPr lang="en-US" dirty="0">
                <a:latin typeface="Liberation Mono"/>
              </a:rPr>
              <a:t>                </a:t>
            </a:r>
            <a:r>
              <a:rPr lang="en-US" b="1" i="1" dirty="0">
                <a:latin typeface="Liberation Mono"/>
              </a:rPr>
              <a:t>c</a:t>
            </a:r>
            <a:r>
              <a:rPr lang="en-US" dirty="0">
                <a:latin typeface="Liberation Mono"/>
              </a:rPr>
              <a:t> AS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a</a:t>
            </a:r>
            <a:r>
              <a:rPr lang="en-US" dirty="0">
                <a:latin typeface="Liberation Mono"/>
              </a:rPr>
              <a:t> </a:t>
            </a:r>
            <a:r>
              <a:rPr lang="en-IN" sz="1800"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b</a:t>
            </a:r>
            <a:r>
              <a:rPr lang="en-US" dirty="0">
                <a:latin typeface="Liberation Mono"/>
              </a:rPr>
              <a:t>) </a:t>
            </a:r>
          </a:p>
          <a:p>
            <a:r>
              <a:rPr lang="en-US" dirty="0">
                <a:solidFill>
                  <a:srgbClr val="0077AA"/>
                </a:solidFill>
                <a:latin typeface="Liberation Mono"/>
              </a:rPr>
              <a:t>                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a:t>
            </a:r>
            <a:r>
              <a:rPr lang="en-US" i="1" dirty="0">
                <a:solidFill>
                  <a:schemeClr val="bg1">
                    <a:lumMod val="50000"/>
                  </a:schemeClr>
                </a:solidFill>
                <a:latin typeface="Liberation Mono"/>
              </a:rPr>
              <a:t>e</a:t>
            </a:r>
            <a:r>
              <a:rPr lang="en-US" dirty="0">
                <a:latin typeface="Liberation Mono"/>
              </a:rPr>
              <a:t>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US" dirty="0">
                <a:latin typeface="Liberation Mono"/>
              </a:rPr>
              <a:t>(</a:t>
            </a:r>
            <a:r>
              <a:rPr lang="en-US" dirty="0">
                <a:solidFill>
                  <a:srgbClr val="0077AA"/>
                </a:solidFill>
                <a:latin typeface="Liberation Mono"/>
              </a:rPr>
              <a:t>SELECT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US" dirty="0">
                <a:solidFill>
                  <a:srgbClr val="0077AA"/>
                </a:solidFill>
                <a:latin typeface="Liberation Mono"/>
              </a:rPr>
              <a:t>FROM</a:t>
            </a:r>
            <a:r>
              <a:rPr lang="en-US" dirty="0">
                <a:latin typeface="Liberation Mono"/>
              </a:rPr>
              <a:t> </a:t>
            </a:r>
            <a:r>
              <a:rPr lang="en-US" b="1" i="1" dirty="0">
                <a:latin typeface="Liberation Mono"/>
              </a:rPr>
              <a:t>c</a:t>
            </a:r>
            <a:r>
              <a:rPr lang="en-US" dirty="0">
                <a:latin typeface="Liberation Mono"/>
              </a:rPr>
              <a:t> </a:t>
            </a:r>
            <a:r>
              <a:rPr lang="en-US" dirty="0">
                <a:solidFill>
                  <a:srgbClr val="0077AA"/>
                </a:solidFill>
                <a:latin typeface="Liberation Mono"/>
              </a:rPr>
              <a:t>WHERE</a:t>
            </a:r>
            <a:r>
              <a:rPr lang="en-US" dirty="0">
                <a:latin typeface="Liberation Mono"/>
              </a:rPr>
              <a:t> (</a:t>
            </a:r>
            <a:r>
              <a:rPr lang="en-US" i="1" dirty="0">
                <a:solidFill>
                  <a:schemeClr val="bg1">
                    <a:lumMod val="50000"/>
                  </a:schemeClr>
                </a:solidFill>
                <a:latin typeface="Liberation Mono"/>
              </a:rPr>
              <a:t>e</a:t>
            </a:r>
            <a:r>
              <a:rPr lang="en-US" dirty="0">
                <a:latin typeface="Liberation Mono"/>
              </a:rPr>
              <a:t>.deptno, </a:t>
            </a:r>
            <a:r>
              <a:rPr lang="en-US" i="1" dirty="0">
                <a:solidFill>
                  <a:schemeClr val="bg1">
                    <a:lumMod val="50000"/>
                  </a:schemeClr>
                </a:solidFill>
                <a:latin typeface="Liberation Mono"/>
              </a:rPr>
              <a:t>e</a:t>
            </a:r>
            <a:r>
              <a:rPr lang="en-US" dirty="0">
                <a:latin typeface="Liberation Mono"/>
              </a:rPr>
              <a:t>.gender) </a:t>
            </a:r>
            <a:r>
              <a:rPr lang="en-US" dirty="0">
                <a:solidFill>
                  <a:schemeClr val="accent5">
                    <a:lumMod val="75000"/>
                  </a:schemeClr>
                </a:solidFill>
                <a:latin typeface="Liberation Mono"/>
              </a:rPr>
              <a:t>=</a:t>
            </a:r>
            <a:r>
              <a:rPr lang="en-US" dirty="0">
                <a:latin typeface="Liberation Mono"/>
              </a:rPr>
              <a:t> (</a:t>
            </a:r>
            <a:r>
              <a:rPr lang="en-US" b="1" i="1" dirty="0">
                <a:latin typeface="Liberation Mono"/>
              </a:rPr>
              <a:t>c</a:t>
            </a:r>
            <a:r>
              <a:rPr lang="en-US" dirty="0">
                <a:latin typeface="Liberation Mono"/>
              </a:rPr>
              <a:t>.deptno, </a:t>
            </a:r>
          </a:p>
          <a:p>
            <a:r>
              <a:rPr lang="en-US" dirty="0">
                <a:latin typeface="Liberation Mono"/>
              </a:rPr>
              <a:t>                </a:t>
            </a:r>
            <a:r>
              <a:rPr lang="en-US" b="1" i="1" dirty="0">
                <a:latin typeface="Liberation Mono"/>
              </a:rPr>
              <a:t>c</a:t>
            </a:r>
            <a:r>
              <a:rPr lang="en-US" dirty="0">
                <a:latin typeface="Liberation Mono"/>
              </a:rPr>
              <a:t>.gender));</a:t>
            </a:r>
          </a:p>
        </p:txBody>
      </p:sp>
      <p:sp>
        <p:nvSpPr>
          <p:cNvPr id="3" name="TextBox 2">
            <a:extLst>
              <a:ext uri="{FF2B5EF4-FFF2-40B4-BE49-F238E27FC236}">
                <a16:creationId xmlns:a16="http://schemas.microsoft.com/office/drawing/2014/main" id="{C391C3FD-B5AB-D94B-6FD8-884600BF220B}"/>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Tree>
    <p:extLst>
      <p:ext uri="{BB962C8B-B14F-4D97-AF65-F5344CB8AC3E}">
        <p14:creationId xmlns:p14="http://schemas.microsoft.com/office/powerpoint/2010/main" val="322090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4" name="Rectangle 3">
            <a:extLst>
              <a:ext uri="{FF2B5EF4-FFF2-40B4-BE49-F238E27FC236}">
                <a16:creationId xmlns:a16="http://schemas.microsoft.com/office/drawing/2014/main" id="{7EAC3D1F-F685-55C9-173D-6CB3BF2E8926}"/>
              </a:ext>
            </a:extLst>
          </p:cNvPr>
          <p:cNvSpPr/>
          <p:nvPr/>
        </p:nvSpPr>
        <p:spPr>
          <a:xfrm>
            <a:off x="191344" y="964777"/>
            <a:ext cx="11737304" cy="2246769"/>
          </a:xfrm>
          <a:prstGeom prst="rect">
            <a:avLst/>
          </a:prstGeom>
        </p:spPr>
        <p:txBody>
          <a:bodyPr wrap="square">
            <a:spAutoFit/>
          </a:bodyPr>
          <a:lstStyle/>
          <a:p>
            <a:r>
              <a:rPr lang="en-IN" sz="2000" b="1" dirty="0">
                <a:latin typeface="Palatino Linotype" panose="02040502050505030304" pitchFamily="18" charset="0"/>
              </a:rPr>
              <a:t>Strong Entity</a:t>
            </a:r>
            <a:r>
              <a:rPr lang="en-IN" sz="2000" dirty="0">
                <a:latin typeface="Palatino Linotype" panose="02040502050505030304" pitchFamily="18" charset="0"/>
              </a:rPr>
              <a:t>: </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sz="2000" dirty="0">
              <a:latin typeface="Palatino Linotype" panose="02040502050505030304" pitchFamily="18" charset="0"/>
              <a:cs typeface="Arial" panose="020B0604020202020204" pitchFamily="34" charset="0"/>
            </a:endParaRPr>
          </a:p>
          <a:p>
            <a:r>
              <a:rPr lang="en-IN" sz="2000" b="1" dirty="0">
                <a:latin typeface="Palatino Linotype" panose="02040502050505030304" pitchFamily="18" charset="0"/>
              </a:rPr>
              <a:t>Weak Entity</a:t>
            </a:r>
            <a:r>
              <a:rPr lang="en-IN" sz="2000"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a:t>
            </a:r>
            <a:r>
              <a:rPr lang="en-IN" sz="2000" b="1" i="1" dirty="0">
                <a:latin typeface="Palatino Linotype" panose="02040502050505030304" pitchFamily="18" charset="0"/>
                <a:cs typeface="Arial" panose="020B0604020202020204" pitchFamily="34" charset="0"/>
              </a:rPr>
              <a:t>identifying relationship</a:t>
            </a:r>
            <a:r>
              <a:rPr lang="en-IN" sz="2000" dirty="0">
                <a:latin typeface="Palatino Linotype" panose="02040502050505030304" pitchFamily="18" charset="0"/>
                <a:cs typeface="Arial" panose="020B0604020202020204" pitchFamily="34" charset="0"/>
              </a:rPr>
              <a:t>.</a:t>
            </a:r>
          </a:p>
        </p:txBody>
      </p:sp>
      <p:sp>
        <p:nvSpPr>
          <p:cNvPr id="6" name="TextBox 5">
            <a:extLst>
              <a:ext uri="{FF2B5EF4-FFF2-40B4-BE49-F238E27FC236}">
                <a16:creationId xmlns:a16="http://schemas.microsoft.com/office/drawing/2014/main" id="{4DF2AC29-AAB3-76E7-4DA0-A051637DB4FE}"/>
              </a:ext>
            </a:extLst>
          </p:cNvPr>
          <p:cNvSpPr txBox="1"/>
          <p:nvPr/>
        </p:nvSpPr>
        <p:spPr>
          <a:xfrm>
            <a:off x="191344" y="3652746"/>
            <a:ext cx="11737304" cy="1792478"/>
          </a:xfrm>
          <a:prstGeom prst="rect">
            <a:avLst/>
          </a:prstGeom>
          <a:noFill/>
        </p:spPr>
        <p:txBody>
          <a:bodyPr wrap="square">
            <a:spAutoFit/>
          </a:bodyPr>
          <a:lstStyle/>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1 – </a:t>
            </a:r>
            <a:r>
              <a:rPr lang="en-US" sz="1900"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2 –</a:t>
            </a:r>
            <a:r>
              <a:rPr lang="en-US" sz="1900"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3 –</a:t>
            </a:r>
            <a:r>
              <a:rPr lang="en-US" sz="1900" b="0" i="0" dirty="0">
                <a:solidFill>
                  <a:srgbClr val="343434"/>
                </a:solidFill>
                <a:effectLst/>
                <a:latin typeface="Arial" panose="020B0604020202020204" pitchFamily="34" charset="0"/>
                <a:cs typeface="Arial" panose="020B0604020202020204" pitchFamily="34" charset="0"/>
              </a:rPr>
              <a:t> A customer address entity can </a:t>
            </a:r>
            <a:r>
              <a:rPr lang="en-US" sz="1900" dirty="0">
                <a:solidFill>
                  <a:srgbClr val="343434"/>
                </a:solidFill>
                <a:latin typeface="Arial" panose="020B0604020202020204" pitchFamily="34" charset="0"/>
                <a:cs typeface="Arial" panose="020B0604020202020204" pitchFamily="34" charset="0"/>
              </a:rPr>
              <a:t>not be created for the customer if the customer doesn’t exist</a:t>
            </a:r>
            <a:endParaRPr lang="en-US" sz="1900"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sz="1900" b="1" i="0" dirty="0">
                <a:solidFill>
                  <a:srgbClr val="343434"/>
                </a:solidFill>
                <a:effectLst/>
                <a:latin typeface="Arial" panose="020B0604020202020204" pitchFamily="34" charset="0"/>
                <a:cs typeface="Arial" panose="020B0604020202020204" pitchFamily="34" charset="0"/>
              </a:rPr>
              <a:t>Example 4 –</a:t>
            </a:r>
            <a:r>
              <a:rPr lang="en-US" sz="1900" b="0" i="0" dirty="0">
                <a:solidFill>
                  <a:srgbClr val="343434"/>
                </a:solidFill>
                <a:effectLst/>
                <a:latin typeface="Arial" panose="020B0604020202020204" pitchFamily="34" charset="0"/>
                <a:cs typeface="Arial" panose="020B0604020202020204" pitchFamily="34" charset="0"/>
              </a:rPr>
              <a:t> A </a:t>
            </a:r>
            <a:r>
              <a:rPr lang="en-IN" sz="1900" dirty="0">
                <a:solidFill>
                  <a:srgbClr val="374151"/>
                </a:solidFill>
                <a:latin typeface="Arial" panose="020B0604020202020204" pitchFamily="34" charset="0"/>
                <a:cs typeface="Arial" panose="020B0604020202020204" pitchFamily="34" charset="0"/>
              </a:rPr>
              <a:t>p</a:t>
            </a:r>
            <a:r>
              <a:rPr lang="en-IN" sz="1900" b="0" i="0" dirty="0">
                <a:solidFill>
                  <a:srgbClr val="374151"/>
                </a:solidFill>
                <a:effectLst/>
                <a:latin typeface="Arial" panose="020B0604020202020204" pitchFamily="34" charset="0"/>
                <a:cs typeface="Arial" panose="020B0604020202020204" pitchFamily="34" charset="0"/>
              </a:rPr>
              <a:t>rescription </a:t>
            </a:r>
            <a:r>
              <a:rPr lang="en-US" sz="1900" b="0" i="0" dirty="0">
                <a:solidFill>
                  <a:srgbClr val="343434"/>
                </a:solidFill>
                <a:effectLst/>
                <a:latin typeface="Arial" panose="020B0604020202020204" pitchFamily="34" charset="0"/>
                <a:cs typeface="Arial" panose="020B0604020202020204" pitchFamily="34" charset="0"/>
              </a:rPr>
              <a:t>entity can not be created for a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if the </a:t>
            </a:r>
            <a:r>
              <a:rPr lang="en-IN" sz="1900" b="0" i="0" dirty="0">
                <a:solidFill>
                  <a:srgbClr val="374151"/>
                </a:solidFill>
                <a:effectLst/>
                <a:latin typeface="Arial" panose="020B0604020202020204" pitchFamily="34" charset="0"/>
                <a:cs typeface="Arial" panose="020B0604020202020204" pitchFamily="34" charset="0"/>
              </a:rPr>
              <a:t>patient</a:t>
            </a:r>
            <a:r>
              <a:rPr lang="en-US" sz="1900"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table expression ( CTE )</a:t>
            </a:r>
          </a:p>
        </p:txBody>
      </p:sp>
      <p:sp>
        <p:nvSpPr>
          <p:cNvPr id="2" name="TextBox 1">
            <a:extLst>
              <a:ext uri="{FF2B5EF4-FFF2-40B4-BE49-F238E27FC236}">
                <a16:creationId xmlns:a16="http://schemas.microsoft.com/office/drawing/2014/main" id="{04347516-E353-7C0D-4722-2AD286DC7231}"/>
              </a:ext>
            </a:extLst>
          </p:cNvPr>
          <p:cNvSpPr txBox="1"/>
          <p:nvPr/>
        </p:nvSpPr>
        <p:spPr>
          <a:xfrm>
            <a:off x="263352" y="613137"/>
            <a:ext cx="11593288" cy="1015663"/>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WITH</a:t>
            </a:r>
            <a:r>
              <a:rPr lang="en-IN" sz="2000" dirty="0">
                <a:latin typeface="Liberation Mono"/>
              </a:rPr>
              <a:t> [</a:t>
            </a:r>
            <a:r>
              <a:rPr lang="en-IN" sz="2000" i="1" dirty="0">
                <a:solidFill>
                  <a:schemeClr val="accent4">
                    <a:lumMod val="50000"/>
                  </a:schemeClr>
                </a:solidFill>
                <a:latin typeface="Liberation Mono"/>
                <a:cs typeface="Arial" panose="020B0604020202020204" pitchFamily="34" charset="0"/>
              </a:rPr>
              <a:t>RECURSIVE</a:t>
            </a:r>
            <a:r>
              <a:rPr lang="en-IN" sz="2000" dirty="0">
                <a:latin typeface="Liberation Mono"/>
              </a:rPr>
              <a:t>]</a:t>
            </a:r>
          </a:p>
          <a:p>
            <a:r>
              <a:rPr lang="en-IN" sz="2000" dirty="0">
                <a:latin typeface="Liberation Mono"/>
              </a:rPr>
              <a:t>        </a:t>
            </a:r>
            <a:r>
              <a:rPr lang="en-IN" sz="2000" b="1" i="1" dirty="0">
                <a:latin typeface="Liberation Mono"/>
              </a:rPr>
              <a:t>cte_name </a:t>
            </a:r>
            <a:r>
              <a:rPr lang="en-IN" sz="2000" dirty="0">
                <a:latin typeface="Liberation Mono"/>
              </a:rPr>
              <a:t>[(</a:t>
            </a:r>
            <a:r>
              <a:rPr lang="en-IN" sz="2000" i="1" dirty="0">
                <a:latin typeface="Liberation Mono"/>
              </a:rPr>
              <a:t>col_name </a:t>
            </a:r>
            <a:r>
              <a:rPr lang="en-IN" sz="2000" dirty="0">
                <a:latin typeface="Liberation Mono"/>
              </a:rPr>
              <a:t>[,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a:t>
            </a:r>
          </a:p>
          <a:p>
            <a:r>
              <a:rPr lang="en-IN" sz="2000" dirty="0">
                <a:latin typeface="Liberation Mono"/>
              </a:rPr>
              <a:t>        [, </a:t>
            </a:r>
            <a:r>
              <a:rPr lang="en-IN" sz="2000" b="1" i="1" dirty="0">
                <a:latin typeface="Liberation Mono"/>
              </a:rPr>
              <a:t>cte_name </a:t>
            </a:r>
            <a:r>
              <a:rPr lang="en-IN" sz="2000" dirty="0">
                <a:latin typeface="Liberation Mono"/>
              </a:rPr>
              <a:t>[(</a:t>
            </a:r>
            <a:r>
              <a:rPr lang="en-IN" sz="2000" i="1" dirty="0">
                <a:latin typeface="Liberation Mono"/>
              </a:rPr>
              <a:t>col_name</a:t>
            </a:r>
            <a:r>
              <a:rPr lang="en-IN" sz="2000" dirty="0">
                <a:latin typeface="Liberation Mono"/>
              </a:rPr>
              <a:t> [, </a:t>
            </a:r>
            <a:r>
              <a:rPr lang="en-IN" sz="2000" i="1" dirty="0">
                <a:latin typeface="Liberation Mono"/>
              </a:rPr>
              <a:t>col_name</a:t>
            </a:r>
            <a:r>
              <a:rPr lang="en-IN" sz="2000" dirty="0">
                <a:latin typeface="Liberation Mono"/>
              </a:rPr>
              <a:t>] . . . AS (</a:t>
            </a:r>
            <a:r>
              <a:rPr lang="en-IN" sz="2000" i="1" dirty="0">
                <a:solidFill>
                  <a:schemeClr val="accent4">
                    <a:lumMod val="50000"/>
                  </a:schemeClr>
                </a:solidFill>
                <a:latin typeface="Liberation Mono"/>
                <a:cs typeface="Arial" panose="020B0604020202020204" pitchFamily="34" charset="0"/>
              </a:rPr>
              <a:t>subquery</a:t>
            </a:r>
            <a:r>
              <a:rPr lang="en-IN" sz="2000" dirty="0">
                <a:latin typeface="Liberation Mono"/>
              </a:rPr>
              <a:t>)] . . .</a:t>
            </a:r>
          </a:p>
        </p:txBody>
      </p:sp>
      <p:sp>
        <p:nvSpPr>
          <p:cNvPr id="5" name="TextBox 4">
            <a:extLst>
              <a:ext uri="{FF2B5EF4-FFF2-40B4-BE49-F238E27FC236}">
                <a16:creationId xmlns:a16="http://schemas.microsoft.com/office/drawing/2014/main" id="{8CD812C5-8C6E-BA0E-4BA3-DA3BCCD6A0CA}"/>
              </a:ext>
            </a:extLst>
          </p:cNvPr>
          <p:cNvSpPr txBox="1"/>
          <p:nvPr/>
        </p:nvSpPr>
        <p:spPr>
          <a:xfrm>
            <a:off x="262800" y="1980000"/>
            <a:ext cx="1173785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ename, </a:t>
            </a:r>
            <a:r>
              <a:rPr lang="en-IN" dirty="0">
                <a:solidFill>
                  <a:srgbClr val="DD4A68"/>
                </a:solidFill>
                <a:latin typeface="Liberation Mono"/>
              </a:rPr>
              <a:t>LENGTH</a:t>
            </a:r>
            <a:r>
              <a:rPr lang="en-IN" dirty="0">
                <a:latin typeface="Liberation Mono"/>
              </a:rPr>
              <a:t>(ename)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latin typeface="Liberation Mono"/>
              </a:rPr>
              <a:t>(</a:t>
            </a:r>
            <a:r>
              <a:rPr lang="en-IN" dirty="0">
                <a:solidFill>
                  <a:srgbClr val="DD4A68"/>
                </a:solidFill>
                <a:latin typeface="Liberation Mono"/>
              </a:rPr>
              <a:t>REPLACE</a:t>
            </a:r>
            <a:r>
              <a:rPr lang="en-IN" dirty="0">
                <a:latin typeface="Liberation Mono"/>
              </a:rPr>
              <a:t>(ename , ' ', '')) </a:t>
            </a:r>
            <a:r>
              <a:rPr lang="en-IN" i="1" dirty="0">
                <a:solidFill>
                  <a:schemeClr val="bg1">
                    <a:lumMod val="50000"/>
                  </a:schemeClr>
                </a:solidFill>
                <a:latin typeface="Liberation Mono"/>
              </a:rPr>
              <a:t>R1</a:t>
            </a:r>
            <a:r>
              <a:rPr lang="en-IN" dirty="0">
                <a:latin typeface="Liberation Mono"/>
              </a:rPr>
              <a:t>, </a:t>
            </a:r>
            <a:r>
              <a:rPr lang="en-IN" dirty="0">
                <a:solidFill>
                  <a:srgbClr val="DD4A68"/>
                </a:solidFill>
                <a:latin typeface="Liberation Mono"/>
              </a:rPr>
              <a:t>REGEXP_INSTR</a:t>
            </a:r>
            <a:r>
              <a:rPr lang="en-IN" dirty="0">
                <a:latin typeface="Liberation Mono"/>
              </a:rPr>
              <a:t>(ename, ' ') </a:t>
            </a:r>
          </a:p>
          <a:p>
            <a:r>
              <a:rPr lang="en-IN" i="1" dirty="0">
                <a:solidFill>
                  <a:schemeClr val="bg1">
                    <a:lumMod val="50000"/>
                  </a:schemeClr>
                </a:solidFill>
                <a:latin typeface="Liberation Mono"/>
              </a:rPr>
              <a:t>                 firstSpace</a:t>
            </a:r>
            <a:r>
              <a:rPr lang="en-IN" dirty="0">
                <a:latin typeface="Liberation Mono"/>
              </a:rPr>
              <a:t>, </a:t>
            </a:r>
            <a:r>
              <a:rPr lang="en-IN" dirty="0">
                <a:solidFill>
                  <a:srgbClr val="DD4A68"/>
                </a:solidFill>
                <a:latin typeface="Liberation Mono"/>
              </a:rPr>
              <a:t>REGEXP_INSTR</a:t>
            </a:r>
            <a:r>
              <a:rPr lang="en-IN" dirty="0">
                <a:latin typeface="Liberation Mono"/>
              </a:rPr>
              <a:t>(ename, ' ', </a:t>
            </a:r>
            <a:r>
              <a:rPr lang="en-IN" dirty="0">
                <a:solidFill>
                  <a:srgbClr val="DD4A68"/>
                </a:solidFill>
                <a:latin typeface="Liberation Mono"/>
              </a:rPr>
              <a:t>REGEXP_INSTR</a:t>
            </a:r>
            <a:r>
              <a:rPr lang="en-IN" dirty="0">
                <a:latin typeface="Liberation Mono"/>
              </a:rPr>
              <a:t>(ename, ' ‘)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i="1" dirty="0">
                <a:solidFill>
                  <a:schemeClr val="bg1">
                    <a:lumMod val="50000"/>
                  </a:schemeClr>
                </a:solidFill>
                <a:latin typeface="Liberation Mono"/>
              </a:rPr>
              <a:t>secondSpace</a:t>
            </a:r>
            <a:r>
              <a:rPr lang="en-IN" dirty="0">
                <a:latin typeface="Liberation Mono"/>
              </a:rPr>
              <a:t> </a:t>
            </a:r>
            <a:r>
              <a:rPr lang="en-IN" dirty="0">
                <a:solidFill>
                  <a:srgbClr val="0077AA"/>
                </a:solidFill>
                <a:latin typeface="Liberation Mono"/>
              </a:rPr>
              <a:t>FROM</a:t>
            </a:r>
            <a:r>
              <a:rPr lang="en-IN" dirty="0">
                <a:latin typeface="Liberation Mono"/>
              </a:rPr>
              <a:t> fullname) </a:t>
            </a:r>
            <a:r>
              <a:rPr lang="en-IN" dirty="0">
                <a:solidFill>
                  <a:srgbClr val="0077AA"/>
                </a:solidFill>
                <a:latin typeface="Liberation Mono"/>
              </a:rPr>
              <a:t>SELECT</a:t>
            </a:r>
            <a:r>
              <a:rPr lang="en-IN" dirty="0">
                <a:latin typeface="Liberation Mono"/>
              </a:rPr>
              <a:t> </a:t>
            </a:r>
            <a:r>
              <a:rPr lang="en-IN" b="1" dirty="0">
                <a:latin typeface="Liberation Mono"/>
              </a:rPr>
              <a:t>cte</a:t>
            </a:r>
            <a:r>
              <a:rPr lang="en-IN" dirty="0">
                <a:latin typeface="Liberation Mono"/>
              </a:rPr>
              <a:t>.</a:t>
            </a:r>
            <a:r>
              <a:rPr lang="en-IN" dirty="0">
                <a:solidFill>
                  <a:srgbClr val="A67F59"/>
                </a:solidFill>
                <a:latin typeface="Liberation Mono"/>
              </a:rPr>
              <a:t>*</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rPr>
              <a:t> </a:t>
            </a:r>
            <a:r>
              <a:rPr lang="en-IN" dirty="0">
                <a:solidFill>
                  <a:srgbClr val="DB7BC9"/>
                </a:solidFill>
                <a:latin typeface="Liberation Mono"/>
              </a:rPr>
              <a:t>THEN</a:t>
            </a:r>
            <a:r>
              <a:rPr lang="en-IN" dirty="0">
                <a:latin typeface="Liberation Mono"/>
              </a:rPr>
              <a:t> ename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firstName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 </a:t>
            </a:r>
            <a:r>
              <a:rPr lang="en-IN" dirty="0">
                <a:solidFill>
                  <a:srgbClr val="990055"/>
                </a:solidFill>
                <a:latin typeface="Liberation Mono"/>
              </a:rPr>
              <a:t>1</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chemeClr val="accent5">
                    <a:lumMod val="75000"/>
                  </a:schemeClr>
                </a:solidFill>
                <a:latin typeface="Liberation Mono"/>
              </a:rPr>
              <a:t>NULL</a:t>
            </a:r>
            <a:r>
              <a:rPr lang="en-IN" dirty="0">
                <a:latin typeface="Liberation Mono"/>
              </a:rPr>
              <a:t> </a:t>
            </a:r>
            <a:r>
              <a:rPr lang="en-IN" dirty="0">
                <a:solidFill>
                  <a:srgbClr val="DB7BC9"/>
                </a:solidFill>
                <a:latin typeface="Liberation Mono"/>
              </a:rPr>
              <a:t>ELSE</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i="1" dirty="0">
                <a:solidFill>
                  <a:schemeClr val="bg1">
                    <a:lumMod val="50000"/>
                  </a:schemeClr>
                </a:solidFill>
                <a:latin typeface="Liberation Mono"/>
              </a:rPr>
              <a:t>secondSpace</a:t>
            </a:r>
            <a:r>
              <a:rPr lang="en-IN" dirty="0">
                <a:latin typeface="Liberation Mono"/>
              </a:rPr>
              <a:t> - </a:t>
            </a:r>
            <a:r>
              <a:rPr lang="en-IN" i="1" dirty="0">
                <a:solidFill>
                  <a:schemeClr val="bg1">
                    <a:lumMod val="50000"/>
                  </a:schemeClr>
                </a:solidFill>
                <a:latin typeface="Liberation Mono"/>
              </a:rPr>
              <a:t>firstSpace</a:t>
            </a:r>
            <a:r>
              <a:rPr lang="en-IN" dirty="0">
                <a:latin typeface="Liberation Mono"/>
              </a:rPr>
              <a:t> </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middleName</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2</a:t>
            </a:r>
            <a:r>
              <a:rPr lang="en-IN" dirty="0">
                <a:latin typeface="Liberation Mono"/>
              </a:rPr>
              <a:t> </a:t>
            </a:r>
          </a:p>
          <a:p>
            <a:r>
              <a:rPr lang="en-IN" dirty="0">
                <a:solidFill>
                  <a:srgbClr val="0077AA"/>
                </a:solidFill>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secondSpace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 </a:t>
            </a:r>
            <a:r>
              <a:rPr lang="en-IN" dirty="0">
                <a:solidFill>
                  <a:srgbClr val="DB7BC9"/>
                </a:solidFill>
                <a:latin typeface="Liberation Mono"/>
              </a:rPr>
              <a:t>WHEN</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a:t>
            </a:r>
            <a:r>
              <a:rPr lang="en-IN" dirty="0">
                <a:solidFill>
                  <a:srgbClr val="DD4A68"/>
                </a:solidFill>
                <a:latin typeface="Liberation Mono"/>
              </a:rPr>
              <a:t>SUBSTR</a:t>
            </a:r>
            <a:r>
              <a:rPr lang="en-IN" dirty="0">
                <a:latin typeface="Liberation Mono"/>
              </a:rPr>
              <a:t>(ename, </a:t>
            </a:r>
            <a:r>
              <a:rPr lang="en-IN" i="1" dirty="0">
                <a:solidFill>
                  <a:schemeClr val="bg1">
                    <a:lumMod val="50000"/>
                  </a:schemeClr>
                </a:solidFill>
                <a:latin typeface="Liberation Mono"/>
              </a:rPr>
              <a:t>firstSpace</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lastName</a:t>
            </a:r>
            <a:r>
              <a:rPr lang="en-IN" dirty="0">
                <a:latin typeface="Liberation Mono"/>
              </a:rPr>
              <a:t> </a:t>
            </a:r>
            <a:r>
              <a:rPr lang="en-IN" dirty="0">
                <a:solidFill>
                  <a:srgbClr val="0077AA"/>
                </a:solidFill>
                <a:latin typeface="Liberation Mono"/>
              </a:rPr>
              <a:t>FROM</a:t>
            </a:r>
            <a:r>
              <a:rPr lang="en-IN" dirty="0">
                <a:latin typeface="Liberation Mono"/>
              </a:rPr>
              <a:t> </a:t>
            </a:r>
          </a:p>
          <a:p>
            <a:r>
              <a:rPr lang="en-IN" b="1" dirty="0">
                <a:latin typeface="Liberation Mono"/>
              </a:rPr>
              <a:t>                 cte</a:t>
            </a:r>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6" name="TextBox 5">
            <a:extLst>
              <a:ext uri="{FF2B5EF4-FFF2-40B4-BE49-F238E27FC236}">
                <a16:creationId xmlns:a16="http://schemas.microsoft.com/office/drawing/2014/main" id="{F0FBD70B-85ED-26E0-E045-4CB533835542}"/>
              </a:ext>
            </a:extLst>
          </p:cNvPr>
          <p:cNvSpPr txBox="1"/>
          <p:nvPr/>
        </p:nvSpPr>
        <p:spPr>
          <a:xfrm>
            <a:off x="257628" y="3895888"/>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LEFT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a:t>
            </a:r>
          </a:p>
          <a:p>
            <a:r>
              <a:rPr lang="en-IN" dirty="0">
                <a:latin typeface="Liberation Mono"/>
              </a:rPr>
              <a:t>                 targetNames tn </a:t>
            </a:r>
            <a:r>
              <a:rPr lang="en-IN" dirty="0">
                <a:solidFill>
                  <a:srgbClr val="0077AA"/>
                </a:solidFill>
                <a:latin typeface="Liberation Mono"/>
              </a:rPr>
              <a:t>ON</a:t>
            </a:r>
            <a:r>
              <a:rPr lang="en-IN" dirty="0">
                <a:latin typeface="Liberation Mono"/>
              </a:rPr>
              <a:t> sn.id </a:t>
            </a:r>
            <a:r>
              <a:rPr lang="en-IN" dirty="0">
                <a:solidFill>
                  <a:schemeClr val="accent5">
                    <a:lumMod val="75000"/>
                  </a:schemeClr>
                </a:solidFill>
                <a:latin typeface="Liberation Mono"/>
              </a:rPr>
              <a:t>= </a:t>
            </a:r>
            <a:r>
              <a:rPr lang="en-IN" dirty="0">
                <a:latin typeface="Liberation Mono"/>
              </a:rPr>
              <a:t>tn.id </a:t>
            </a:r>
            <a:r>
              <a:rPr lang="en-IN" dirty="0">
                <a:solidFill>
                  <a:schemeClr val="accent4">
                    <a:lumMod val="50000"/>
                  </a:schemeClr>
                </a:solidFill>
                <a:latin typeface="Liberation Mono"/>
              </a:rPr>
              <a:t>UNION</a:t>
            </a:r>
            <a:r>
              <a:rPr lang="en-IN" dirty="0">
                <a:latin typeface="Liberation Mono"/>
              </a:rPr>
              <a:t> </a:t>
            </a:r>
            <a:r>
              <a:rPr lang="en-IN" dirty="0">
                <a:solidFill>
                  <a:schemeClr val="accent4">
                    <a:lumMod val="50000"/>
                  </a:schemeClr>
                </a:solidFill>
                <a:latin typeface="Liberation Mono"/>
              </a:rPr>
              <a:t>ALL</a:t>
            </a:r>
            <a:r>
              <a:rPr lang="en-IN" dirty="0">
                <a:latin typeface="Liberation Mono"/>
              </a:rPr>
              <a:t> </a:t>
            </a:r>
            <a:r>
              <a:rPr lang="en-IN" dirty="0">
                <a:solidFill>
                  <a:srgbClr val="0077AA"/>
                </a:solidFill>
                <a:latin typeface="Liberation Mono"/>
              </a:rPr>
              <a:t>SELECT</a:t>
            </a:r>
            <a:r>
              <a:rPr lang="en-IN" dirty="0">
                <a:latin typeface="Liberation Mono"/>
              </a:rPr>
              <a:t> sn.id sid, sn.ename sname, tn.id tid, tn.ename tname </a:t>
            </a:r>
            <a:r>
              <a:rPr lang="en-IN" dirty="0">
                <a:solidFill>
                  <a:srgbClr val="0077AA"/>
                </a:solidFill>
                <a:latin typeface="Liberation Mono"/>
              </a:rPr>
              <a:t>FROM</a:t>
            </a:r>
            <a:r>
              <a:rPr lang="en-IN" dirty="0">
                <a:latin typeface="Liberation Mono"/>
              </a:rPr>
              <a:t>  </a:t>
            </a:r>
          </a:p>
          <a:p>
            <a:r>
              <a:rPr lang="en-IN" dirty="0">
                <a:latin typeface="Liberation Mono"/>
              </a:rPr>
              <a:t>                 sourceNames sn </a:t>
            </a:r>
            <a:r>
              <a:rPr lang="en-IN" dirty="0">
                <a:solidFill>
                  <a:schemeClr val="accent5">
                    <a:lumMod val="75000"/>
                  </a:schemeClr>
                </a:solidFill>
                <a:latin typeface="Liberation Mono"/>
                <a:cs typeface="Arial" panose="020B0604020202020204" pitchFamily="34" charset="0"/>
              </a:rPr>
              <a:t>RIGHT</a:t>
            </a:r>
            <a:r>
              <a:rPr lang="en-IN" dirty="0">
                <a:latin typeface="Liberation Mono"/>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rPr>
              <a:t> targetNames tn </a:t>
            </a:r>
            <a:r>
              <a:rPr lang="en-IN" dirty="0">
                <a:solidFill>
                  <a:srgbClr val="0077AA"/>
                </a:solidFill>
                <a:latin typeface="Liberation Mono"/>
              </a:rPr>
              <a:t>ON</a:t>
            </a:r>
            <a:r>
              <a:rPr lang="en-IN" dirty="0">
                <a:latin typeface="Liberation Mono"/>
              </a:rPr>
              <a:t> sn.id</a:t>
            </a:r>
            <a:r>
              <a:rPr lang="en-IN" dirty="0">
                <a:solidFill>
                  <a:schemeClr val="accent5">
                    <a:lumMod val="75000"/>
                  </a:schemeClr>
                </a:solidFill>
                <a:latin typeface="Liberation Mono"/>
              </a:rPr>
              <a:t>=</a:t>
            </a:r>
            <a:r>
              <a:rPr lang="en-IN" dirty="0">
                <a:latin typeface="Liberation Mono"/>
              </a:rPr>
              <a:t>tn.id), </a:t>
            </a:r>
            <a:r>
              <a:rPr lang="en-IN" b="1" dirty="0">
                <a:latin typeface="Liberation Mono"/>
              </a:rPr>
              <a:t>cet2</a:t>
            </a:r>
            <a:r>
              <a:rPr lang="en-IN" dirty="0">
                <a:latin typeface="Liberation Mono"/>
              </a:rPr>
              <a:t> AS ( </a:t>
            </a:r>
            <a:r>
              <a:rPr lang="en-IN" dirty="0">
                <a:solidFill>
                  <a:srgbClr val="0077AA"/>
                </a:solidFill>
                <a:latin typeface="Liberation Mono"/>
              </a:rPr>
              <a:t>SELECT</a:t>
            </a:r>
            <a:r>
              <a:rPr lang="en-IN" dirty="0">
                <a:latin typeface="Liberation Mono"/>
              </a:rPr>
              <a:t> cte.</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p>
          <a:p>
            <a:r>
              <a:rPr lang="en-IN" dirty="0">
                <a:latin typeface="Liberation Mono"/>
              </a:rPr>
              <a:t>                 (sid,sname)</a:t>
            </a:r>
            <a:r>
              <a:rPr lang="en-IN" dirty="0">
                <a:solidFill>
                  <a:schemeClr val="accent5">
                    <a:lumMod val="75000"/>
                  </a:schemeClr>
                </a:solidFill>
                <a:latin typeface="Liberation Mono"/>
              </a:rPr>
              <a:t>=</a:t>
            </a:r>
            <a:r>
              <a:rPr lang="en-IN" dirty="0">
                <a:latin typeface="Liberation Mono"/>
              </a:rPr>
              <a:t>(tid, tname)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"Common"</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r>
              <a:rPr lang="en-IN" dirty="0">
                <a:solidFill>
                  <a:srgbClr val="41C60C"/>
                </a:solidFill>
                <a:latin typeface="Liberation Mono"/>
              </a:rPr>
              <a:t>"New in targer" </a:t>
            </a:r>
            <a:r>
              <a:rPr lang="en-IN" dirty="0">
                <a:solidFill>
                  <a:srgbClr val="DB7BC9"/>
                </a:solidFill>
                <a:latin typeface="Liberation Mono"/>
              </a:rPr>
              <a:t>WHEN</a:t>
            </a:r>
            <a:r>
              <a:rPr lang="en-IN" dirty="0">
                <a:latin typeface="Liberation Mono"/>
              </a:rPr>
              <a:t> tid </a:t>
            </a:r>
            <a:r>
              <a:rPr lang="en-IN" dirty="0">
                <a:solidFill>
                  <a:schemeClr val="accent5">
                    <a:lumMod val="75000"/>
                  </a:schemeClr>
                </a:solidFill>
                <a:latin typeface="Liberation Mono"/>
              </a:rPr>
              <a:t>IS NULL </a:t>
            </a:r>
            <a:r>
              <a:rPr lang="en-IN" dirty="0">
                <a:solidFill>
                  <a:srgbClr val="DB7BC9"/>
                </a:solidFill>
                <a:latin typeface="Liberation Mono"/>
              </a:rPr>
              <a:t>THEN</a:t>
            </a:r>
            <a:r>
              <a:rPr lang="en-IN" dirty="0">
                <a:latin typeface="Liberation Mono"/>
              </a:rPr>
              <a:t> </a:t>
            </a:r>
          </a:p>
          <a:p>
            <a:r>
              <a:rPr lang="en-IN" dirty="0">
                <a:solidFill>
                  <a:srgbClr val="41C60C"/>
                </a:solidFill>
                <a:latin typeface="Liberation Mono"/>
              </a:rPr>
              <a:t>                 "New is source" </a:t>
            </a:r>
            <a:r>
              <a:rPr lang="en-IN" dirty="0">
                <a:solidFill>
                  <a:srgbClr val="DB7BC9"/>
                </a:solidFill>
                <a:latin typeface="Liberation Mono"/>
              </a:rPr>
              <a:t>ELSE</a:t>
            </a:r>
            <a:r>
              <a:rPr lang="en-IN" dirty="0">
                <a:latin typeface="Liberation Mono"/>
              </a:rPr>
              <a:t> "</a:t>
            </a:r>
            <a:r>
              <a:rPr lang="en-IN" dirty="0">
                <a:solidFill>
                  <a:srgbClr val="41C60C"/>
                </a:solidFill>
                <a:latin typeface="Liberation Mono"/>
              </a:rPr>
              <a:t>Mismatch"</a:t>
            </a:r>
            <a:r>
              <a:rPr lang="en-IN" dirty="0">
                <a:latin typeface="Liberation Mono"/>
              </a:rPr>
              <a: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R1</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cte</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b="1" dirty="0">
                <a:latin typeface="Liberation Mono"/>
              </a:rPr>
              <a:t>cet2</a:t>
            </a:r>
            <a:r>
              <a:rPr lang="en-IN" dirty="0">
                <a:latin typeface="Liberation Mono"/>
              </a:rPr>
              <a:t> </a:t>
            </a:r>
            <a:r>
              <a:rPr lang="en-IN" dirty="0">
                <a:solidFill>
                  <a:srgbClr val="DB7BC9"/>
                </a:solidFill>
                <a:latin typeface="Liberation Mono"/>
              </a:rPr>
              <a:t>WHERE</a:t>
            </a:r>
            <a:r>
              <a:rPr lang="en-IN" dirty="0">
                <a:latin typeface="Liberation Mono"/>
              </a:rPr>
              <a:t> </a:t>
            </a:r>
            <a:r>
              <a:rPr lang="en-IN" i="1" dirty="0">
                <a:solidFill>
                  <a:schemeClr val="bg1">
                    <a:lumMod val="50000"/>
                  </a:schemeClr>
                </a:solidFill>
                <a:latin typeface="Liberation Mono"/>
              </a:rPr>
              <a:t>R1 </a:t>
            </a:r>
            <a:r>
              <a:rPr lang="en-IN" dirty="0">
                <a:solidFill>
                  <a:schemeClr val="accent5">
                    <a:lumMod val="75000"/>
                  </a:schemeClr>
                </a:solidFill>
                <a:latin typeface="Liberation Mono"/>
              </a:rPr>
              <a:t>&lt;&gt; </a:t>
            </a:r>
            <a:r>
              <a:rPr lang="en-IN" dirty="0">
                <a:solidFill>
                  <a:srgbClr val="41C60C"/>
                </a:solidFill>
                <a:latin typeface="Liberation Mono"/>
              </a:rPr>
              <a:t>'common'</a:t>
            </a:r>
            <a:r>
              <a:rPr lang="en-IN" dirty="0">
                <a:latin typeface="Liberation Mono"/>
              </a:rPr>
              <a:t>;</a:t>
            </a:r>
          </a:p>
        </p:txBody>
      </p:sp>
    </p:spTree>
    <p:extLst>
      <p:ext uri="{BB962C8B-B14F-4D97-AF65-F5344CB8AC3E}">
        <p14:creationId xmlns:p14="http://schemas.microsoft.com/office/powerpoint/2010/main" val="157577241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56966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 -&gt; </a:t>
            </a:r>
            <a:r>
              <a:rPr lang="en-IN" sz="2400" b="0" i="0" dirty="0">
                <a:solidFill>
                  <a:srgbClr val="FF0000"/>
                </a:solidFill>
                <a:effectLst/>
                <a:latin typeface="Nunito" pitchFamily="2" charset="0"/>
              </a:rPr>
              <a:t>U</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 -&gt; </a:t>
            </a:r>
            <a:r>
              <a:rPr lang="en-US"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 -&gt; </a:t>
            </a:r>
            <a:r>
              <a:rPr lang="en-IN" sz="2400" dirty="0">
                <a:solidFill>
                  <a:srgbClr val="FF0000"/>
                </a:solidFill>
                <a:latin typeface="Nunito" pitchFamily="2" charset="0"/>
              </a:rPr>
              <a: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 . .</a:t>
            </a:r>
            <a:r>
              <a:rPr lang="en-IN" dirty="0">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15690-C838-40FB-9DB7-5A8D56AB9BA3}"/>
              </a:ext>
            </a:extLst>
          </p:cNvPr>
          <p:cNvSpPr txBox="1"/>
          <p:nvPr/>
        </p:nvSpPr>
        <p:spPr>
          <a:xfrm>
            <a:off x="551384" y="908720"/>
            <a:ext cx="11103096"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
        <p:nvSpPr>
          <p:cNvPr id="3" name="Rectangle 2">
            <a:extLst>
              <a:ext uri="{FF2B5EF4-FFF2-40B4-BE49-F238E27FC236}">
                <a16:creationId xmlns:a16="http://schemas.microsoft.com/office/drawing/2014/main" id="{AE1B5F26-E87C-6831-A045-F53F17ADC8F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 intersect / 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65768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0528A-BDCB-2525-98C0-93E9149B546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A3E54A33-24AA-3F83-8FA3-8A7E247368AA}"/>
              </a:ext>
            </a:extLst>
          </p:cNvPr>
          <p:cNvGrpSpPr/>
          <p:nvPr/>
        </p:nvGrpSpPr>
        <p:grpSpPr>
          <a:xfrm>
            <a:off x="479376" y="188640"/>
            <a:ext cx="10873208" cy="1754326"/>
            <a:chOff x="191344" y="250773"/>
            <a:chExt cx="10873208" cy="1754326"/>
          </a:xfrm>
        </p:grpSpPr>
        <p:sp>
          <p:nvSpPr>
            <p:cNvPr id="4" name="TextBox 3">
              <a:extLst>
                <a:ext uri="{FF2B5EF4-FFF2-40B4-BE49-F238E27FC236}">
                  <a16:creationId xmlns:a16="http://schemas.microsoft.com/office/drawing/2014/main" id="{BA860A26-2B5F-F6BC-6754-5FE5BA6F62CF}"/>
                </a:ext>
              </a:extLst>
            </p:cNvPr>
            <p:cNvSpPr txBox="1"/>
            <p:nvPr/>
          </p:nvSpPr>
          <p:spPr>
            <a:xfrm>
              <a:off x="3898529"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facebookID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2CB2D87F-DF2A-36EB-742D-82BE36AC6BBF}"/>
                </a:ext>
              </a:extLst>
            </p:cNvPr>
            <p:cNvSpPr txBox="1"/>
            <p:nvPr/>
          </p:nvSpPr>
          <p:spPr>
            <a:xfrm>
              <a:off x="7608168" y="250773"/>
              <a:ext cx="345638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linkedInID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endParaRPr lang="en-IN" dirty="0">
                <a:latin typeface="Liberation Mono"/>
              </a:endParaRP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2" name="TextBox 1">
              <a:extLst>
                <a:ext uri="{FF2B5EF4-FFF2-40B4-BE49-F238E27FC236}">
                  <a16:creationId xmlns:a16="http://schemas.microsoft.com/office/drawing/2014/main" id="{40F932D5-B0E5-8961-ED6D-674420DBAAD3}"/>
                </a:ext>
              </a:extLst>
            </p:cNvPr>
            <p:cNvSpPr txBox="1"/>
            <p:nvPr/>
          </p:nvSpPr>
          <p:spPr>
            <a:xfrm>
              <a:off x="191344" y="250773"/>
              <a:ext cx="345638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student (</a:t>
              </a:r>
            </a:p>
            <a:p>
              <a:pPr marL="273050"/>
              <a:r>
                <a:rPr lang="en-IN" dirty="0">
                  <a:latin typeface="Liberation Mono"/>
                </a:rPr>
                <a:t>   studentID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a:t>
              </a:r>
            </a:p>
          </p:txBody>
        </p:sp>
      </p:grpSp>
      <p:grpSp>
        <p:nvGrpSpPr>
          <p:cNvPr id="13" name="Group 12">
            <a:extLst>
              <a:ext uri="{FF2B5EF4-FFF2-40B4-BE49-F238E27FC236}">
                <a16:creationId xmlns:a16="http://schemas.microsoft.com/office/drawing/2014/main" id="{C797CBDA-9C54-DECE-E922-F00B8254BF35}"/>
              </a:ext>
            </a:extLst>
          </p:cNvPr>
          <p:cNvGrpSpPr/>
          <p:nvPr/>
        </p:nvGrpSpPr>
        <p:grpSpPr>
          <a:xfrm>
            <a:off x="191344" y="2140982"/>
            <a:ext cx="11561767" cy="1318796"/>
            <a:chOff x="191344" y="2492896"/>
            <a:chExt cx="11561767" cy="1318796"/>
          </a:xfrm>
        </p:grpSpPr>
        <p:grpSp>
          <p:nvGrpSpPr>
            <p:cNvPr id="10" name="Group 9">
              <a:extLst>
                <a:ext uri="{FF2B5EF4-FFF2-40B4-BE49-F238E27FC236}">
                  <a16:creationId xmlns:a16="http://schemas.microsoft.com/office/drawing/2014/main" id="{B501E347-4E93-3E95-C8CE-7724EDD3DEED}"/>
                </a:ext>
              </a:extLst>
            </p:cNvPr>
            <p:cNvGrpSpPr/>
            <p:nvPr/>
          </p:nvGrpSpPr>
          <p:grpSpPr>
            <a:xfrm>
              <a:off x="191344" y="2492896"/>
              <a:ext cx="11561767" cy="801380"/>
              <a:chOff x="191344" y="2492896"/>
              <a:chExt cx="11561767" cy="801380"/>
            </a:xfrm>
          </p:grpSpPr>
          <p:sp>
            <p:nvSpPr>
              <p:cNvPr id="7" name="TextBox 6">
                <a:extLst>
                  <a:ext uri="{FF2B5EF4-FFF2-40B4-BE49-F238E27FC236}">
                    <a16:creationId xmlns:a16="http://schemas.microsoft.com/office/drawing/2014/main" id="{D21FCBFC-5837-799A-7E47-78FF482410E1}"/>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a:pPr>
                <a:r>
                  <a:rPr lang="en-IN" b="1" dirty="0">
                    <a:latin typeface="Arial" panose="020B0604020202020204" pitchFamily="34" charset="0"/>
                    <a:cs typeface="Arial" panose="020B0604020202020204" pitchFamily="34" charset="0"/>
                  </a:rPr>
                  <a:t>All students who are either having </a:t>
                </a:r>
                <a:r>
                  <a:rPr lang="en-IN" b="1" dirty="0">
                    <a:latin typeface="Liberation Mono"/>
                  </a:rPr>
                  <a:t>Facebook or LinkedIn</a:t>
                </a:r>
                <a:r>
                  <a:rPr lang="en-IN"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700027CD-EFEC-AACA-2C87-C98483A500A0}"/>
                  </a:ext>
                </a:extLst>
              </p:cNvPr>
              <p:cNvSpPr txBox="1"/>
              <p:nvPr/>
            </p:nvSpPr>
            <p:spPr>
              <a:xfrm>
                <a:off x="528530" y="2924944"/>
                <a:ext cx="1096807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UNION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2" name="TextBox 11">
              <a:extLst>
                <a:ext uri="{FF2B5EF4-FFF2-40B4-BE49-F238E27FC236}">
                  <a16:creationId xmlns:a16="http://schemas.microsoft.com/office/drawing/2014/main" id="{21EB298C-FE5A-015D-3C2E-18B8594EFDD2}"/>
                </a:ext>
              </a:extLst>
            </p:cNvPr>
            <p:cNvSpPr txBox="1"/>
            <p:nvPr/>
          </p:nvSpPr>
          <p:spPr>
            <a:xfrm>
              <a:off x="528531" y="3411582"/>
              <a:ext cx="6094378" cy="400110"/>
            </a:xfrm>
            <a:prstGeom prst="rect">
              <a:avLst/>
            </a:prstGeom>
            <a:noFill/>
          </p:spPr>
          <p:txBody>
            <a:bodyPr wrap="square">
              <a:spAutoFit/>
            </a:bodyPr>
            <a:lstStyle/>
            <a:p>
              <a:r>
                <a:rPr lang="en-US" dirty="0">
                  <a:highlight>
                    <a:srgbClr val="FFFF00"/>
                  </a:highlight>
                  <a:latin typeface="Gill Sans MT (Body)"/>
                </a:rPr>
                <a:t>Returns unique student IDs in </a:t>
              </a:r>
              <a:r>
                <a:rPr lang="en-US" sz="2000" b="1" i="1" dirty="0">
                  <a:solidFill>
                    <a:srgbClr val="FF0000"/>
                  </a:solidFill>
                  <a:highlight>
                    <a:srgbClr val="FFFF00"/>
                  </a:highlight>
                  <a:latin typeface="Gill Sans MT (Body)"/>
                </a:rPr>
                <a:t>either</a:t>
              </a:r>
              <a:r>
                <a:rPr lang="en-US"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OR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grpSp>
        <p:nvGrpSpPr>
          <p:cNvPr id="15" name="Group 14">
            <a:extLst>
              <a:ext uri="{FF2B5EF4-FFF2-40B4-BE49-F238E27FC236}">
                <a16:creationId xmlns:a16="http://schemas.microsoft.com/office/drawing/2014/main" id="{CE910005-AFF6-25F4-5129-CC2191BBA6E9}"/>
              </a:ext>
            </a:extLst>
          </p:cNvPr>
          <p:cNvGrpSpPr/>
          <p:nvPr/>
        </p:nvGrpSpPr>
        <p:grpSpPr>
          <a:xfrm>
            <a:off x="191344" y="3717032"/>
            <a:ext cx="11561767" cy="1291501"/>
            <a:chOff x="191344" y="2492896"/>
            <a:chExt cx="11561767" cy="1291501"/>
          </a:xfrm>
        </p:grpSpPr>
        <p:grpSp>
          <p:nvGrpSpPr>
            <p:cNvPr id="16" name="Group 15">
              <a:extLst>
                <a:ext uri="{FF2B5EF4-FFF2-40B4-BE49-F238E27FC236}">
                  <a16:creationId xmlns:a16="http://schemas.microsoft.com/office/drawing/2014/main" id="{A1264C12-D166-67A8-2E33-29CEA5CAA0E9}"/>
                </a:ext>
              </a:extLst>
            </p:cNvPr>
            <p:cNvGrpSpPr/>
            <p:nvPr/>
          </p:nvGrpSpPr>
          <p:grpSpPr>
            <a:xfrm>
              <a:off x="191344" y="2492896"/>
              <a:ext cx="11561767" cy="801380"/>
              <a:chOff x="191344" y="2492896"/>
              <a:chExt cx="11561767" cy="801380"/>
            </a:xfrm>
          </p:grpSpPr>
          <p:sp>
            <p:nvSpPr>
              <p:cNvPr id="18" name="TextBox 17">
                <a:extLst>
                  <a:ext uri="{FF2B5EF4-FFF2-40B4-BE49-F238E27FC236}">
                    <a16:creationId xmlns:a16="http://schemas.microsoft.com/office/drawing/2014/main" id="{26488197-5CCE-C0E0-AF05-32455B6C56C4}"/>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2"/>
                </a:pPr>
                <a:r>
                  <a:rPr lang="en-IN" b="1" dirty="0">
                    <a:latin typeface="Liberation Mono"/>
                  </a:rPr>
                  <a:t>Students with both</a:t>
                </a:r>
                <a:r>
                  <a:rPr lang="en-IN" b="1" dirty="0">
                    <a:latin typeface="Liberation Mono"/>
                    <a:cs typeface="Arial" panose="020B0604020202020204" pitchFamily="34" charset="0"/>
                  </a:rPr>
                  <a:t> </a:t>
                </a:r>
                <a:r>
                  <a:rPr lang="en-IN" b="1" dirty="0">
                    <a:latin typeface="Liberation Mono"/>
                  </a:rPr>
                  <a:t>Facebook or LinkedIn</a:t>
                </a:r>
                <a:r>
                  <a:rPr lang="en-IN" b="1" dirty="0">
                    <a:latin typeface="Liberation Mono"/>
                    <a:cs typeface="Arial" panose="020B0604020202020204" pitchFamily="34" charset="0"/>
                  </a:rPr>
                  <a:t>.</a:t>
                </a:r>
              </a:p>
            </p:txBody>
          </p:sp>
          <p:sp>
            <p:nvSpPr>
              <p:cNvPr id="19" name="TextBox 18">
                <a:extLst>
                  <a:ext uri="{FF2B5EF4-FFF2-40B4-BE49-F238E27FC236}">
                    <a16:creationId xmlns:a16="http://schemas.microsoft.com/office/drawing/2014/main" id="{7AB63546-B456-AB91-8B0F-EC6186114EFA}"/>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sz="1800" dirty="0">
                    <a:solidFill>
                      <a:schemeClr val="accent4">
                        <a:lumMod val="50000"/>
                      </a:schemeClr>
                    </a:solidFill>
                    <a:latin typeface="Liberation Mono"/>
                  </a:rPr>
                  <a:t>INTERSECT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17" name="TextBox 16">
              <a:extLst>
                <a:ext uri="{FF2B5EF4-FFF2-40B4-BE49-F238E27FC236}">
                  <a16:creationId xmlns:a16="http://schemas.microsoft.com/office/drawing/2014/main" id="{DA8EA022-B719-EA7D-5D1B-EE95EF37DD0B}"/>
                </a:ext>
              </a:extLst>
            </p:cNvPr>
            <p:cNvSpPr txBox="1"/>
            <p:nvPr/>
          </p:nvSpPr>
          <p:spPr>
            <a:xfrm>
              <a:off x="528530" y="3384287"/>
              <a:ext cx="6359557" cy="400110"/>
            </a:xfrm>
            <a:prstGeom prst="rect">
              <a:avLst/>
            </a:prstGeom>
            <a:noFill/>
          </p:spPr>
          <p:txBody>
            <a:bodyPr wrap="square">
              <a:spAutoFit/>
            </a:bodyPr>
            <a:lstStyle/>
            <a:p>
              <a:r>
                <a:rPr lang="en-US" dirty="0">
                  <a:highlight>
                    <a:srgbClr val="FFFF00"/>
                  </a:highlight>
                  <a:latin typeface="Gill Sans MT (Body)"/>
                </a:rPr>
                <a:t>Returns student IDs in </a:t>
              </a:r>
              <a:r>
                <a:rPr lang="en-US" sz="2000" b="1" i="1" dirty="0">
                  <a:solidFill>
                    <a:srgbClr val="FF0000"/>
                  </a:solidFill>
                  <a:highlight>
                    <a:srgbClr val="FFFF00"/>
                  </a:highlight>
                  <a:latin typeface="Gill Sans MT (Body)"/>
                </a:rPr>
                <a:t>both</a:t>
              </a:r>
              <a:r>
                <a:rPr lang="en-US" dirty="0">
                  <a:highlight>
                    <a:srgbClr val="FFFF00"/>
                  </a:highlight>
                  <a:latin typeface="Gill Sans MT (Body)"/>
                </a:rPr>
                <a:t> tables[  </a:t>
              </a:r>
              <a:r>
                <a:rPr lang="en-IN" dirty="0">
                  <a:highlight>
                    <a:srgbClr val="FFFF00"/>
                  </a:highlight>
                  <a:latin typeface="Gill Sans MT (Body)"/>
                </a:rPr>
                <a:t>Facebook</a:t>
              </a:r>
              <a:r>
                <a:rPr lang="en-US" dirty="0">
                  <a:highlight>
                    <a:srgbClr val="FFFF00"/>
                  </a:highlight>
                  <a:latin typeface="Gill Sans MT (Body)"/>
                </a:rPr>
                <a:t> AND </a:t>
              </a:r>
              <a:r>
                <a:rPr lang="en-IN" dirty="0">
                  <a:highlight>
                    <a:srgbClr val="FFFF00"/>
                  </a:highlight>
                  <a:latin typeface="Gill Sans MT (Body)"/>
                </a:rPr>
                <a:t>LinkedIn ]</a:t>
              </a:r>
            </a:p>
          </p:txBody>
        </p:sp>
      </p:grpSp>
      <p:grpSp>
        <p:nvGrpSpPr>
          <p:cNvPr id="20" name="Group 19">
            <a:extLst>
              <a:ext uri="{FF2B5EF4-FFF2-40B4-BE49-F238E27FC236}">
                <a16:creationId xmlns:a16="http://schemas.microsoft.com/office/drawing/2014/main" id="{F890C02B-6AB2-77CC-2170-00E06A0615B6}"/>
              </a:ext>
            </a:extLst>
          </p:cNvPr>
          <p:cNvGrpSpPr/>
          <p:nvPr/>
        </p:nvGrpSpPr>
        <p:grpSpPr>
          <a:xfrm>
            <a:off x="191344" y="5229200"/>
            <a:ext cx="11561767" cy="1260723"/>
            <a:chOff x="191344" y="2492896"/>
            <a:chExt cx="11561767" cy="1260723"/>
          </a:xfrm>
        </p:grpSpPr>
        <p:grpSp>
          <p:nvGrpSpPr>
            <p:cNvPr id="21" name="Group 20">
              <a:extLst>
                <a:ext uri="{FF2B5EF4-FFF2-40B4-BE49-F238E27FC236}">
                  <a16:creationId xmlns:a16="http://schemas.microsoft.com/office/drawing/2014/main" id="{C8039B62-0B84-42B3-C28A-1EE6DE611DC2}"/>
                </a:ext>
              </a:extLst>
            </p:cNvPr>
            <p:cNvGrpSpPr/>
            <p:nvPr/>
          </p:nvGrpSpPr>
          <p:grpSpPr>
            <a:xfrm>
              <a:off x="191344" y="2492896"/>
              <a:ext cx="11561767" cy="801380"/>
              <a:chOff x="191344" y="2492896"/>
              <a:chExt cx="11561767" cy="801380"/>
            </a:xfrm>
          </p:grpSpPr>
          <p:sp>
            <p:nvSpPr>
              <p:cNvPr id="23" name="TextBox 22">
                <a:extLst>
                  <a:ext uri="{FF2B5EF4-FFF2-40B4-BE49-F238E27FC236}">
                    <a16:creationId xmlns:a16="http://schemas.microsoft.com/office/drawing/2014/main" id="{8911A58C-A6BF-137D-81AC-BCF8257F328A}"/>
                  </a:ext>
                </a:extLst>
              </p:cNvPr>
              <p:cNvSpPr txBox="1"/>
              <p:nvPr/>
            </p:nvSpPr>
            <p:spPr>
              <a:xfrm>
                <a:off x="191344" y="2492896"/>
                <a:ext cx="11561767" cy="369332"/>
              </a:xfrm>
              <a:prstGeom prst="rect">
                <a:avLst/>
              </a:prstGeom>
              <a:noFill/>
            </p:spPr>
            <p:txBody>
              <a:bodyPr wrap="square">
                <a:spAutoFit/>
              </a:bodyPr>
              <a:lstStyle/>
              <a:p>
                <a:pPr marL="342900" indent="-342900">
                  <a:buFont typeface="+mj-lt"/>
                  <a:buAutoNum type="arabicPeriod" startAt="3"/>
                </a:pPr>
                <a:r>
                  <a:rPr lang="en-US" b="1" dirty="0"/>
                  <a:t>Students with a </a:t>
                </a:r>
                <a:r>
                  <a:rPr lang="en-IN" b="1" dirty="0">
                    <a:latin typeface="Liberation Mono"/>
                  </a:rPr>
                  <a:t>Facebook</a:t>
                </a:r>
                <a:r>
                  <a:rPr lang="en-US" b="1" dirty="0"/>
                  <a:t> but no </a:t>
                </a:r>
                <a:r>
                  <a:rPr lang="en-IN" b="1" dirty="0">
                    <a:latin typeface="Liberation Mono"/>
                  </a:rPr>
                  <a:t>LinkedIn and vice versa</a:t>
                </a:r>
                <a:r>
                  <a:rPr lang="en-IN" b="1" dirty="0">
                    <a:latin typeface="Liberation Mono"/>
                    <a:cs typeface="Arial" panose="020B0604020202020204" pitchFamily="34" charset="0"/>
                  </a:rPr>
                  <a:t>.</a:t>
                </a:r>
              </a:p>
            </p:txBody>
          </p:sp>
          <p:sp>
            <p:nvSpPr>
              <p:cNvPr id="24" name="TextBox 23">
                <a:extLst>
                  <a:ext uri="{FF2B5EF4-FFF2-40B4-BE49-F238E27FC236}">
                    <a16:creationId xmlns:a16="http://schemas.microsoft.com/office/drawing/2014/main" id="{7623CC64-ABF5-69B2-DFA3-5619E49011D7}"/>
                  </a:ext>
                </a:extLst>
              </p:cNvPr>
              <p:cNvSpPr txBox="1"/>
              <p:nvPr/>
            </p:nvSpPr>
            <p:spPr>
              <a:xfrm>
                <a:off x="528531" y="2924944"/>
                <a:ext cx="1122458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Facebook </a:t>
                </a:r>
                <a:r>
                  <a:rPr lang="en-IN" dirty="0">
                    <a:solidFill>
                      <a:schemeClr val="accent4">
                        <a:lumMod val="50000"/>
                      </a:schemeClr>
                    </a:solidFill>
                    <a:latin typeface="Liberation Mono"/>
                  </a:rPr>
                  <a:t>EXCEPT </a:t>
                </a:r>
                <a:r>
                  <a:rPr lang="en-IN" dirty="0">
                    <a:solidFill>
                      <a:srgbClr val="0077AA"/>
                    </a:solidFill>
                    <a:latin typeface="Liberation Mono"/>
                  </a:rPr>
                  <a:t>SELECT</a:t>
                </a:r>
                <a:r>
                  <a:rPr lang="en-IN" dirty="0">
                    <a:latin typeface="Liberation Mono"/>
                  </a:rPr>
                  <a:t> studentID </a:t>
                </a:r>
                <a:r>
                  <a:rPr lang="en-IN" dirty="0">
                    <a:solidFill>
                      <a:srgbClr val="0077AA"/>
                    </a:solidFill>
                    <a:latin typeface="Liberation Mono"/>
                  </a:rPr>
                  <a:t>FROM</a:t>
                </a:r>
                <a:r>
                  <a:rPr lang="en-IN" dirty="0">
                    <a:latin typeface="Liberation Mono"/>
                  </a:rPr>
                  <a:t> LinkedIn;</a:t>
                </a:r>
              </a:p>
            </p:txBody>
          </p:sp>
        </p:grpSp>
        <p:sp>
          <p:nvSpPr>
            <p:cNvPr id="22" name="TextBox 21">
              <a:extLst>
                <a:ext uri="{FF2B5EF4-FFF2-40B4-BE49-F238E27FC236}">
                  <a16:creationId xmlns:a16="http://schemas.microsoft.com/office/drawing/2014/main" id="{179C374E-AA0B-B214-1246-240FC4F403B9}"/>
                </a:ext>
              </a:extLst>
            </p:cNvPr>
            <p:cNvSpPr txBox="1"/>
            <p:nvPr/>
          </p:nvSpPr>
          <p:spPr>
            <a:xfrm>
              <a:off x="528530" y="3384287"/>
              <a:ext cx="10824053" cy="369332"/>
            </a:xfrm>
            <a:prstGeom prst="rect">
              <a:avLst/>
            </a:prstGeom>
            <a:noFill/>
          </p:spPr>
          <p:txBody>
            <a:bodyPr wrap="square">
              <a:spAutoFit/>
            </a:bodyPr>
            <a:lstStyle/>
            <a:p>
              <a:r>
                <a:rPr lang="en-US" dirty="0">
                  <a:highlight>
                    <a:srgbClr val="FFFF00"/>
                  </a:highlight>
                  <a:latin typeface="Gill Sans MT (Body)"/>
                </a:rPr>
                <a:t>Returns student IDs who </a:t>
              </a:r>
              <a:r>
                <a:rPr lang="en-US" b="1" dirty="0">
                  <a:solidFill>
                    <a:srgbClr val="FF0000"/>
                  </a:solidFill>
                  <a:highlight>
                    <a:srgbClr val="FFFF00"/>
                  </a:highlight>
                  <a:latin typeface="Gill Sans MT (Body)"/>
                </a:rPr>
                <a:t>have a</a:t>
              </a:r>
              <a:r>
                <a:rPr lang="en-US" b="1" dirty="0">
                  <a:highlight>
                    <a:srgbClr val="FFFF00"/>
                  </a:highlight>
                  <a:latin typeface="Gill Sans MT (Body)"/>
                </a:rPr>
                <a:t> </a:t>
              </a:r>
              <a:r>
                <a:rPr lang="en-IN" dirty="0">
                  <a:highlight>
                    <a:srgbClr val="FFFF00"/>
                  </a:highlight>
                  <a:latin typeface="Gill Sans MT (Body)"/>
                </a:rPr>
                <a:t>Facebook</a:t>
              </a:r>
              <a:r>
                <a:rPr lang="en-US" dirty="0">
                  <a:highlight>
                    <a:srgbClr val="FFFF00"/>
                  </a:highlight>
                  <a:latin typeface="Gill Sans MT (Body)"/>
                </a:rPr>
                <a:t> but </a:t>
              </a:r>
              <a:r>
                <a:rPr lang="en-US" b="1" dirty="0">
                  <a:solidFill>
                    <a:srgbClr val="FF0000"/>
                  </a:solidFill>
                  <a:highlight>
                    <a:srgbClr val="FFFF00"/>
                  </a:highlight>
                  <a:latin typeface="Gill Sans MT (Body)"/>
                </a:rPr>
                <a:t>did not </a:t>
              </a:r>
              <a:r>
                <a:rPr lang="en-IN" dirty="0">
                  <a:highlight>
                    <a:srgbClr val="FFFF00"/>
                  </a:highlight>
                  <a:latin typeface="Gill Sans MT (Body)"/>
                </a:rPr>
                <a:t>LinkedIn</a:t>
              </a:r>
              <a:r>
                <a:rPr lang="en-US" dirty="0">
                  <a:highlight>
                    <a:srgbClr val="FFFF00"/>
                  </a:highlight>
                  <a:latin typeface="Gill Sans MT (Body)"/>
                </a:rPr>
                <a:t>.</a:t>
              </a:r>
              <a:endParaRPr lang="en-IN" dirty="0">
                <a:highlight>
                  <a:srgbClr val="FFFF00"/>
                </a:highlight>
                <a:latin typeface="Gill Sans MT (Body)"/>
              </a:endParaRPr>
            </a:p>
          </p:txBody>
        </p:sp>
      </p:grpSp>
    </p:spTree>
    <p:extLst>
      <p:ext uri="{BB962C8B-B14F-4D97-AF65-F5344CB8AC3E}">
        <p14:creationId xmlns:p14="http://schemas.microsoft.com/office/powerpoint/2010/main" val="3551463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i="1" dirty="0">
                <a:solidFill>
                  <a:schemeClr val="bg1">
                    <a:lumMod val="50000"/>
                  </a:schemeClr>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i="1" dirty="0">
                <a:solidFill>
                  <a:schemeClr val="bg1">
                    <a:lumMod val="50000"/>
                  </a:schemeClr>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m</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a:t>
            </a:r>
            <a:r>
              <a:rPr lang="en-IN" i="1" dirty="0">
                <a:solidFill>
                  <a:schemeClr val="bg1">
                    <a:lumMod val="50000"/>
                  </a:schemeClr>
                </a:solidFill>
                <a:latin typeface="Liberation Mono"/>
              </a:rPr>
              <a:t>m</a:t>
            </a:r>
            <a:r>
              <a:rPr lang="en-IN" dirty="0">
                <a:latin typeface="Liberation Mono"/>
                <a:cs typeface="Arial" panose="020B0604020202020204" pitchFamily="34" charset="0"/>
              </a:rPr>
              <a:t>.deptno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a:t>
            </a:r>
            <a:r>
              <a:rPr lang="en-IN" i="1" dirty="0">
                <a:solidFill>
                  <a:schemeClr val="bg1">
                    <a:lumMod val="50000"/>
                  </a:schemeClr>
                </a:solidFill>
                <a:latin typeface="Liberation Mono"/>
              </a:rPr>
              <a:t>f</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54053" y="4094377"/>
            <a:ext cx="11683894" cy="73866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sal </a:t>
            </a:r>
            <a:r>
              <a:rPr lang="en-US" dirty="0">
                <a:solidFill>
                  <a:schemeClr val="accent4">
                    <a:lumMod val="50000"/>
                  </a:schemeClr>
                </a:solidFill>
                <a:latin typeface="Liberation Mono"/>
              </a:rPr>
              <a:t>IN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MIN</a:t>
            </a:r>
            <a:r>
              <a:rPr lang="en-US" dirty="0">
                <a:latin typeface="Liberation Mono"/>
              </a:rPr>
              <a:t>(</a:t>
            </a:r>
            <a:r>
              <a:rPr lang="en-US" dirty="0">
                <a:latin typeface="Liberation Mono"/>
                <a:cs typeface="Arial" panose="020B0604020202020204" pitchFamily="34" charset="0"/>
              </a:rPr>
              <a:t>sal</a:t>
            </a:r>
            <a:r>
              <a:rPr lang="en-US" dirty="0">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emp);</a:t>
            </a:r>
          </a:p>
        </p:txBody>
      </p:sp>
      <p:sp>
        <p:nvSpPr>
          <p:cNvPr id="2" name="Rectangle 1">
            <a:extLst>
              <a:ext uri="{FF2B5EF4-FFF2-40B4-BE49-F238E27FC236}">
                <a16:creationId xmlns:a16="http://schemas.microsoft.com/office/drawing/2014/main" id="{467483AA-C8A5-A870-043E-8D33FCA4DAE6}"/>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distinct/unique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3179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a:t>
            </a:r>
            <a:r>
              <a:rPr lang="en-US" i="1" dirty="0">
                <a:solidFill>
                  <a:schemeClr val="bg1">
                    <a:lumMod val="50000"/>
                  </a:schemeClr>
                </a:solidFill>
                <a:latin typeface="Liberation Mono"/>
              </a:rPr>
              <a:t>b</a:t>
            </a:r>
            <a:r>
              <a:rPr lang="en-US" dirty="0">
                <a:latin typeface="Liberation Mono"/>
              </a:rPr>
              <a:t>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A54E3D71-4B10-CC15-CCB7-C6B34A400930}"/>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UNION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all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AA6C9-C687-3EAC-F27C-94C9323E0A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966995-A550-6A4D-83F2-D0181EE2A111}"/>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emp</a:t>
            </a:r>
            <a:endParaRPr lang="en-IN" dirty="0">
              <a:solidFill>
                <a:srgbClr val="0070C0"/>
              </a:solidFill>
            </a:endParaRPr>
          </a:p>
        </p:txBody>
      </p:sp>
      <p:sp>
        <p:nvSpPr>
          <p:cNvPr id="5" name="TextBox 4">
            <a:extLst>
              <a:ext uri="{FF2B5EF4-FFF2-40B4-BE49-F238E27FC236}">
                <a16:creationId xmlns:a16="http://schemas.microsoft.com/office/drawing/2014/main" id="{BE74FF68-B83C-3AAE-6AB9-F28215C1F72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BD6E03-799A-3A82-1B8B-66679515C2D9}"/>
              </a:ext>
            </a:extLst>
          </p:cNvPr>
          <p:cNvSpPr/>
          <p:nvPr/>
        </p:nvSpPr>
        <p:spPr>
          <a:xfrm>
            <a:off x="767408" y="1"/>
            <a:ext cx="9900592" cy="584775"/>
          </a:xfrm>
          <a:prstGeom prst="rect">
            <a:avLst/>
          </a:prstGeom>
          <a:noFill/>
        </p:spPr>
        <p:txBody>
          <a:bodyPr wrap="square">
            <a:spAutoFit/>
          </a:bodyPr>
          <a:lstStyle/>
          <a:p>
            <a:pPr algn="r"/>
            <a:r>
              <a:rPr lang="en-IN" sz="3200" i="1">
                <a:solidFill>
                  <a:srgbClr val="FF9900"/>
                </a:solidFill>
                <a:latin typeface="Arial" pitchFamily="34" charset="0"/>
                <a:cs typeface="Arial" pitchFamily="34" charset="0"/>
              </a:rPr>
              <a:t>union </a:t>
            </a:r>
            <a:r>
              <a:rPr lang="en-IN" sz="3200" i="1" dirty="0">
                <a:solidFill>
                  <a:srgbClr val="FF9900"/>
                </a:solidFill>
                <a:latin typeface="Arial" pitchFamily="34" charset="0"/>
                <a:cs typeface="Arial" pitchFamily="34" charset="0"/>
              </a:rPr>
              <a:t>&amp; union all</a:t>
            </a:r>
          </a:p>
        </p:txBody>
      </p:sp>
      <p:sp>
        <p:nvSpPr>
          <p:cNvPr id="3" name="TextBox 2">
            <a:extLst>
              <a:ext uri="{FF2B5EF4-FFF2-40B4-BE49-F238E27FC236}">
                <a16:creationId xmlns:a16="http://schemas.microsoft.com/office/drawing/2014/main" id="{23B77D87-2366-F8BF-A0AA-B3A545126A5E}"/>
              </a:ext>
            </a:extLst>
          </p:cNvPr>
          <p:cNvSpPr txBox="1"/>
          <p:nvPr/>
        </p:nvSpPr>
        <p:spPr>
          <a:xfrm>
            <a:off x="191344" y="6084004"/>
            <a:ext cx="1188131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job,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GROUP</a:t>
            </a:r>
            <a:r>
              <a:rPr lang="en-US" dirty="0">
                <a:latin typeface="Liberation Mono"/>
              </a:rPr>
              <a:t> </a:t>
            </a:r>
            <a:r>
              <a:rPr lang="en-US" dirty="0">
                <a:solidFill>
                  <a:srgbClr val="0077AA"/>
                </a:solidFill>
                <a:latin typeface="Liberation Mono"/>
                <a:ea typeface="Times New Roman" panose="02020603050405020304" pitchFamily="18" charset="0"/>
              </a:rPr>
              <a:t>BY</a:t>
            </a:r>
            <a:r>
              <a:rPr lang="en-US" dirty="0">
                <a:latin typeface="Liberation Mono"/>
              </a:rPr>
              <a:t> job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00B050"/>
                </a:solidFill>
                <a:latin typeface="Liberation Mono"/>
              </a:rPr>
              <a:t>'TOTAL'</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a:t>
            </a:r>
            <a:endParaRPr lang="en-IN" dirty="0">
              <a:latin typeface="Liberation Mono"/>
            </a:endParaRPr>
          </a:p>
        </p:txBody>
      </p:sp>
      <p:sp>
        <p:nvSpPr>
          <p:cNvPr id="20" name="TextBox 19">
            <a:extLst>
              <a:ext uri="{FF2B5EF4-FFF2-40B4-BE49-F238E27FC236}">
                <a16:creationId xmlns:a16="http://schemas.microsoft.com/office/drawing/2014/main" id="{FB684EAB-7909-B73B-A6E0-1A4D677C3A38}"/>
              </a:ext>
            </a:extLst>
          </p:cNvPr>
          <p:cNvSpPr txBox="1"/>
          <p:nvPr/>
        </p:nvSpPr>
        <p:spPr>
          <a:xfrm>
            <a:off x="292696" y="580618"/>
            <a:ext cx="6811416"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Count number of employees per job title, including total row</a:t>
            </a:r>
            <a:endParaRPr lang="en-IN" dirty="0"/>
          </a:p>
        </p:txBody>
      </p:sp>
      <p:graphicFrame>
        <p:nvGraphicFramePr>
          <p:cNvPr id="21" name="Table 2">
            <a:extLst>
              <a:ext uri="{FF2B5EF4-FFF2-40B4-BE49-F238E27FC236}">
                <a16:creationId xmlns:a16="http://schemas.microsoft.com/office/drawing/2014/main" id="{1AE603CA-90F2-0964-783B-36FFE18C0A32}"/>
              </a:ext>
            </a:extLst>
          </p:cNvPr>
          <p:cNvGraphicFramePr>
            <a:graphicFrameLocks noGrp="1"/>
          </p:cNvGraphicFramePr>
          <p:nvPr>
            <p:extLst>
              <p:ext uri="{D42A27DB-BD31-4B8C-83A1-F6EECF244321}">
                <p14:modId xmlns:p14="http://schemas.microsoft.com/office/powerpoint/2010/main" val="3765761370"/>
              </p:ext>
            </p:extLst>
          </p:nvPr>
        </p:nvGraphicFramePr>
        <p:xfrm>
          <a:off x="292698" y="1532062"/>
          <a:ext cx="7616079" cy="3840480"/>
        </p:xfrm>
        <a:graphic>
          <a:graphicData uri="http://schemas.openxmlformats.org/drawingml/2006/table">
            <a:tbl>
              <a:tblPr firstRow="1" bandRow="1">
                <a:tableStyleId>{5940675A-B579-460E-94D1-54222C63F5DA}</a:tableStyleId>
              </a:tblPr>
              <a:tblGrid>
                <a:gridCol w="1186991">
                  <a:extLst>
                    <a:ext uri="{9D8B030D-6E8A-4147-A177-3AD203B41FA5}">
                      <a16:colId xmlns:a16="http://schemas.microsoft.com/office/drawing/2014/main" val="928063234"/>
                    </a:ext>
                  </a:extLst>
                </a:gridCol>
                <a:gridCol w="1525647">
                  <a:extLst>
                    <a:ext uri="{9D8B030D-6E8A-4147-A177-3AD203B41FA5}">
                      <a16:colId xmlns:a16="http://schemas.microsoft.com/office/drawing/2014/main" val="2965238667"/>
                    </a:ext>
                  </a:extLst>
                </a:gridCol>
                <a:gridCol w="2642400">
                  <a:extLst>
                    <a:ext uri="{9D8B030D-6E8A-4147-A177-3AD203B41FA5}">
                      <a16:colId xmlns:a16="http://schemas.microsoft.com/office/drawing/2014/main" val="111503329"/>
                    </a:ext>
                  </a:extLst>
                </a:gridCol>
                <a:gridCol w="969017">
                  <a:extLst>
                    <a:ext uri="{9D8B030D-6E8A-4147-A177-3AD203B41FA5}">
                      <a16:colId xmlns:a16="http://schemas.microsoft.com/office/drawing/2014/main" val="589038301"/>
                    </a:ext>
                  </a:extLst>
                </a:gridCol>
                <a:gridCol w="1292024">
                  <a:extLst>
                    <a:ext uri="{9D8B030D-6E8A-4147-A177-3AD203B41FA5}">
                      <a16:colId xmlns:a16="http://schemas.microsoft.com/office/drawing/2014/main" val="1001976326"/>
                    </a:ext>
                  </a:extLst>
                </a:gridCol>
              </a:tblGrid>
              <a:tr h="370840">
                <a:tc>
                  <a:txBody>
                    <a:bodyPr/>
                    <a:lstStyle/>
                    <a:p>
                      <a:pPr algn="ctr"/>
                      <a:r>
                        <a:rPr lang="en-IN" dirty="0">
                          <a:latin typeface="Arial" panose="020B0604020202020204" pitchFamily="34" charset="0"/>
                          <a:cs typeface="Arial" panose="020B0604020202020204" pitchFamily="34" charset="0"/>
                        </a:rPr>
                        <a:t>Empno</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Ename</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Job</a:t>
                      </a:r>
                    </a:p>
                  </a:txBody>
                  <a:tcPr>
                    <a:solidFill>
                      <a:srgbClr val="FFFF00"/>
                    </a:solidFill>
                  </a:tcPr>
                </a:tc>
                <a:tc>
                  <a:txBody>
                    <a:bodyPr/>
                    <a:lstStyle/>
                    <a:p>
                      <a:pPr algn="ctr"/>
                      <a:r>
                        <a:rPr lang="en-IN" sz="2400" b="1" dirty="0">
                          <a:latin typeface="Arial" panose="020B0604020202020204" pitchFamily="34" charset="0"/>
                          <a:cs typeface="Arial" panose="020B0604020202020204" pitchFamily="34" charset="0"/>
                        </a:rPr>
                        <a:t>. . .</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isActive</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6001</a:t>
                      </a:r>
                    </a:p>
                  </a:txBody>
                  <a:tcPr/>
                </a:tc>
                <a:tc>
                  <a:txBody>
                    <a:bodyPr/>
                    <a:lstStyle/>
                    <a:p>
                      <a:r>
                        <a:rPr lang="en-IN" b="0" dirty="0">
                          <a:latin typeface="Arial" panose="020B0604020202020204" pitchFamily="34" charset="0"/>
                          <a:cs typeface="Arial" panose="020B0604020202020204" pitchFamily="34" charset="0"/>
                        </a:rPr>
                        <a:t>GITA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6129</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VRUSHALI</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6473</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SHARMIN</a:t>
                      </a:r>
                    </a:p>
                  </a:txBody>
                  <a:tcPr/>
                </a:tc>
                <a:tc>
                  <a:txBody>
                    <a:bodyPr/>
                    <a:lstStyle/>
                    <a:p>
                      <a:pPr algn="l"/>
                      <a:r>
                        <a:rPr kumimoji="0" lang="en-IN" kern="1200">
                          <a:solidFill>
                            <a:schemeClr val="tx1"/>
                          </a:solidFill>
                          <a:latin typeface="Arial" panose="020B0604020202020204" pitchFamily="34" charset="0"/>
                          <a:ea typeface="+mn-ea"/>
                          <a:cs typeface="Arial" panose="020B0604020202020204" pitchFamily="34" charset="0"/>
                        </a:rPr>
                        <a:t>Public Relation</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6781</a:t>
                      </a:r>
                      <a:endParaRPr lang="en-IN" dirty="0">
                        <a:latin typeface="Arial" panose="020B0604020202020204" pitchFamily="34" charset="0"/>
                        <a:cs typeface="Arial" panose="020B0604020202020204" pitchFamily="34" charset="0"/>
                      </a:endParaRPr>
                    </a:p>
                  </a:txBody>
                  <a:tcPr/>
                </a:tc>
                <a:tc>
                  <a:txBody>
                    <a:bodyPr/>
                    <a:lstStyle/>
                    <a:p>
                      <a:r>
                        <a:rPr lang="en-IN" b="0" dirty="0">
                          <a:latin typeface="Arial" panose="020B0604020202020204" pitchFamily="34" charset="0"/>
                          <a:cs typeface="Arial" panose="020B0604020202020204" pitchFamily="34" charset="0"/>
                        </a:rPr>
                        <a:t>BANDISH</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Public Relation</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sz="2000"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9400</a:t>
                      </a:r>
                    </a:p>
                  </a:txBody>
                  <a:tcPr/>
                </a:tc>
                <a:tc>
                  <a:txBody>
                    <a:bodyPr/>
                    <a:lstStyle/>
                    <a:p>
                      <a:r>
                        <a:rPr lang="en-IN" b="0" dirty="0">
                          <a:latin typeface="Arial" panose="020B0604020202020204" pitchFamily="34" charset="0"/>
                          <a:cs typeface="Arial" panose="020B0604020202020204" pitchFamily="34" charset="0"/>
                        </a:rPr>
                        <a:t>SANGITA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kern="1200" dirty="0">
                          <a:solidFill>
                            <a:schemeClr val="tx1"/>
                          </a:solidFill>
                          <a:latin typeface="Arial" panose="020B0604020202020204" pitchFamily="34" charset="0"/>
                          <a:ea typeface="+mn-ea"/>
                          <a:cs typeface="Arial" panose="020B0604020202020204" pitchFamily="34" charset="0"/>
                        </a:rPr>
                        <a:t>Compliance officers</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9473</a:t>
                      </a:r>
                    </a:p>
                  </a:txBody>
                  <a:tcPr/>
                </a:tc>
                <a:tc>
                  <a:txBody>
                    <a:bodyPr/>
                    <a:lstStyle/>
                    <a:p>
                      <a:r>
                        <a:rPr lang="en-IN" b="0" dirty="0">
                          <a:latin typeface="Arial" panose="020B0604020202020204" pitchFamily="34" charset="0"/>
                          <a:cs typeface="Arial" panose="020B0604020202020204" pitchFamily="34" charset="0"/>
                        </a:rPr>
                        <a:t>SUPRIYA</a:t>
                      </a: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ANALYST</a:t>
                      </a: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b="1"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ctr"/>
                      <a:r>
                        <a:rPr kumimoji="0" lang="en-US" sz="2000" b="1" kern="1200" dirty="0">
                          <a:solidFill>
                            <a:schemeClr val="tx1"/>
                          </a:solidFill>
                          <a:latin typeface="Arial" panose="020B0604020202020204" pitchFamily="34" charset="0"/>
                          <a:ea typeface="+mn-ea"/>
                          <a:cs typeface="Arial" panose="020B0604020202020204" pitchFamily="34" charset="0"/>
                        </a:rPr>
                        <a:t>. . .</a:t>
                      </a:r>
                      <a:endParaRPr kumimoji="0" lang="en-IN" sz="2000" b="1" kern="1200" dirty="0">
                        <a:solidFill>
                          <a:schemeClr val="tx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849F71DF-636F-81BD-2DDB-9E479C8F3427}"/>
              </a:ext>
            </a:extLst>
          </p:cNvPr>
          <p:cNvGraphicFramePr>
            <a:graphicFrameLocks noGrp="1"/>
          </p:cNvGraphicFramePr>
          <p:nvPr>
            <p:extLst>
              <p:ext uri="{D42A27DB-BD31-4B8C-83A1-F6EECF244321}">
                <p14:modId xmlns:p14="http://schemas.microsoft.com/office/powerpoint/2010/main" val="384288221"/>
              </p:ext>
            </p:extLst>
          </p:nvPr>
        </p:nvGraphicFramePr>
        <p:xfrm>
          <a:off x="8184231" y="1532062"/>
          <a:ext cx="3888431" cy="3708400"/>
        </p:xfrm>
        <a:graphic>
          <a:graphicData uri="http://schemas.openxmlformats.org/drawingml/2006/table">
            <a:tbl>
              <a:tblPr firstRow="1" bandRow="1">
                <a:tableStyleId>{5940675A-B579-460E-94D1-54222C63F5DA}</a:tableStyleId>
              </a:tblPr>
              <a:tblGrid>
                <a:gridCol w="2641198">
                  <a:extLst>
                    <a:ext uri="{9D8B030D-6E8A-4147-A177-3AD203B41FA5}">
                      <a16:colId xmlns:a16="http://schemas.microsoft.com/office/drawing/2014/main" val="928063234"/>
                    </a:ext>
                  </a:extLst>
                </a:gridCol>
                <a:gridCol w="1247233">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job</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COUNT(*)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Compliance officers</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858505310"/>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Public Relation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a:t>
                      </a:r>
                    </a:p>
                  </a:txBody>
                  <a:tcPr anchor="ctr"/>
                </a:tc>
                <a:extLst>
                  <a:ext uri="{0D108BD9-81ED-4DB2-BD59-A6C34878D82A}">
                    <a16:rowId xmlns:a16="http://schemas.microsoft.com/office/drawing/2014/main" val="77675717"/>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CLERK</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357013405"/>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SALESMAN</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70784058"/>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MANAGER</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354322690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ANALYST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3127471519"/>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3002644626"/>
                  </a:ext>
                </a:extLst>
              </a:tr>
              <a:tr h="370840">
                <a:tc>
                  <a:txBody>
                    <a:bodyPr/>
                    <a:lstStyle/>
                    <a:p>
                      <a:pPr algn="l"/>
                      <a:r>
                        <a:rPr lang="en-US" dirty="0">
                          <a:solidFill>
                            <a:srgbClr val="B212AA"/>
                          </a:solidFill>
                          <a:latin typeface="Arial" panose="020B0604020202020204" pitchFamily="34" charset="0"/>
                          <a:cs typeface="Arial" panose="020B0604020202020204" pitchFamily="34" charset="0"/>
                        </a:rPr>
                        <a:t>vice PRESIDENT</a:t>
                      </a:r>
                      <a:endParaRPr lang="en-IN"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4024705077"/>
                  </a:ext>
                </a:extLst>
              </a:tr>
              <a:tr h="370840">
                <a:tc>
                  <a:txBody>
                    <a:bodyPr/>
                    <a:lstStyle/>
                    <a:p>
                      <a:pPr algn="l"/>
                      <a:r>
                        <a:rPr lang="en-US" b="1" dirty="0">
                          <a:solidFill>
                            <a:srgbClr val="B212AA"/>
                          </a:solidFill>
                          <a:latin typeface="Arial" panose="020B0604020202020204" pitchFamily="34" charset="0"/>
                          <a:cs typeface="Arial" panose="020B0604020202020204" pitchFamily="34" charset="0"/>
                        </a:rPr>
                        <a:t>TOTAL</a:t>
                      </a:r>
                      <a:endParaRPr lang="en-IN" b="1" dirty="0">
                        <a:solidFill>
                          <a:srgbClr val="B212AA"/>
                        </a:solidFill>
                        <a:latin typeface="Arial" panose="020B0604020202020204" pitchFamily="34" charset="0"/>
                        <a:cs typeface="Arial" panose="020B0604020202020204" pitchFamily="34" charset="0"/>
                      </a:endParaRP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28</a:t>
                      </a:r>
                    </a:p>
                  </a:txBody>
                  <a:tcPr anchor="ctr"/>
                </a:tc>
                <a:extLst>
                  <a:ext uri="{0D108BD9-81ED-4DB2-BD59-A6C34878D82A}">
                    <a16:rowId xmlns:a16="http://schemas.microsoft.com/office/drawing/2014/main" val="3875943787"/>
                  </a:ext>
                </a:extLst>
              </a:tr>
            </a:tbl>
          </a:graphicData>
        </a:graphic>
      </p:graphicFrame>
      <p:sp>
        <p:nvSpPr>
          <p:cNvPr id="4" name="TextBox 3">
            <a:extLst>
              <a:ext uri="{FF2B5EF4-FFF2-40B4-BE49-F238E27FC236}">
                <a16:creationId xmlns:a16="http://schemas.microsoft.com/office/drawing/2014/main" id="{0049B912-DC3D-F89A-61DE-8D726AD76423}"/>
              </a:ext>
            </a:extLst>
          </p:cNvPr>
          <p:cNvSpPr txBox="1"/>
          <p:nvPr/>
        </p:nvSpPr>
        <p:spPr>
          <a:xfrm rot="20710647">
            <a:off x="7500154" y="540880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3" name="TextBox 12">
            <a:extLst>
              <a:ext uri="{FF2B5EF4-FFF2-40B4-BE49-F238E27FC236}">
                <a16:creationId xmlns:a16="http://schemas.microsoft.com/office/drawing/2014/main" id="{3F7B8892-2CDD-EE2E-D958-72267E47E4B2}"/>
              </a:ext>
            </a:extLst>
          </p:cNvPr>
          <p:cNvSpPr txBox="1"/>
          <p:nvPr/>
        </p:nvSpPr>
        <p:spPr>
          <a:xfrm>
            <a:off x="8184232"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7599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CBC5-D6C9-8912-F207-D45CDF19302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371F46-702F-98E7-24F8-114FB56979C3}"/>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2AC8B61F-0282-CD25-B0DD-AEDAE322460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932AF3-E286-32B6-DA76-050C2B000720}"/>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3" name="TextBox 2">
            <a:extLst>
              <a:ext uri="{FF2B5EF4-FFF2-40B4-BE49-F238E27FC236}">
                <a16:creationId xmlns:a16="http://schemas.microsoft.com/office/drawing/2014/main" id="{46C401A2-C3F8-E3FC-DD01-A4953EBAEF1D}"/>
              </a:ext>
            </a:extLst>
          </p:cNvPr>
          <p:cNvSpPr txBox="1"/>
          <p:nvPr/>
        </p:nvSpPr>
        <p:spPr>
          <a:xfrm>
            <a:off x="191344" y="5602014"/>
            <a:ext cx="11881319"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'FEDEX'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FedEx,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'DHL'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DHL, </a:t>
            </a:r>
            <a:r>
              <a:rPr lang="en-US" dirty="0">
                <a:solidFill>
                  <a:srgbClr val="DD4A68"/>
                </a:solidFill>
                <a:latin typeface="Liberation Mono"/>
              </a:rPr>
              <a:t>COUNT</a:t>
            </a:r>
            <a:r>
              <a:rPr lang="en-US" dirty="0">
                <a:latin typeface="Liberation Mono"/>
              </a:rPr>
              <a:t>(</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carrier </a:t>
            </a:r>
            <a:r>
              <a:rPr lang="en-US" dirty="0">
                <a:solidFill>
                  <a:schemeClr val="accent5">
                    <a:lumMod val="75000"/>
                  </a:schemeClr>
                </a:solidFill>
                <a:latin typeface="Liberation Mono"/>
              </a:rPr>
              <a:t>=</a:t>
            </a:r>
            <a:r>
              <a:rPr lang="en-US" dirty="0">
                <a:latin typeface="Liberation Mono"/>
              </a:rPr>
              <a:t> 'UPS'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END</a:t>
            </a:r>
            <a:r>
              <a:rPr lang="en-US" dirty="0">
                <a:latin typeface="Liberation Mono"/>
              </a:rPr>
              <a:t>) UPS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FEDEX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DHL </a:t>
            </a:r>
            <a:r>
              <a:rPr lang="en-IN"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ups) t1;</a:t>
            </a:r>
            <a:endParaRPr lang="en-IN" dirty="0">
              <a:latin typeface="Liberation Mono"/>
            </a:endParaRPr>
          </a:p>
        </p:txBody>
      </p:sp>
      <p:sp>
        <p:nvSpPr>
          <p:cNvPr id="20" name="TextBox 19">
            <a:extLst>
              <a:ext uri="{FF2B5EF4-FFF2-40B4-BE49-F238E27FC236}">
                <a16:creationId xmlns:a16="http://schemas.microsoft.com/office/drawing/2014/main" id="{64A1EB39-0334-F0C4-0D41-7E522BCC87D6}"/>
              </a:ext>
            </a:extLst>
          </p:cNvPr>
          <p:cNvSpPr txBox="1"/>
          <p:nvPr/>
        </p:nvSpPr>
        <p:spPr>
          <a:xfrm>
            <a:off x="292696" y="580618"/>
            <a:ext cx="695543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Count all records from delivery carriers(FEDEX, DHL, and UPS)</a:t>
            </a:r>
          </a:p>
        </p:txBody>
      </p:sp>
      <p:graphicFrame>
        <p:nvGraphicFramePr>
          <p:cNvPr id="21" name="Table 2">
            <a:extLst>
              <a:ext uri="{FF2B5EF4-FFF2-40B4-BE49-F238E27FC236}">
                <a16:creationId xmlns:a16="http://schemas.microsoft.com/office/drawing/2014/main" id="{F0A68478-F62A-D588-84CA-3F570701F6C0}"/>
              </a:ext>
            </a:extLst>
          </p:cNvPr>
          <p:cNvGraphicFramePr>
            <a:graphicFrameLocks noGrp="1"/>
          </p:cNvGraphicFramePr>
          <p:nvPr>
            <p:extLst>
              <p:ext uri="{D42A27DB-BD31-4B8C-83A1-F6EECF244321}">
                <p14:modId xmlns:p14="http://schemas.microsoft.com/office/powerpoint/2010/main" val="1451755030"/>
              </p:ext>
            </p:extLst>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graphicFrame>
        <p:nvGraphicFramePr>
          <p:cNvPr id="2" name="Table 2">
            <a:extLst>
              <a:ext uri="{FF2B5EF4-FFF2-40B4-BE49-F238E27FC236}">
                <a16:creationId xmlns:a16="http://schemas.microsoft.com/office/drawing/2014/main" id="{CCD0576A-03AF-6856-FA41-A40D15847D2E}"/>
              </a:ext>
            </a:extLst>
          </p:cNvPr>
          <p:cNvGraphicFramePr>
            <a:graphicFrameLocks noGrp="1"/>
          </p:cNvGraphicFramePr>
          <p:nvPr>
            <p:extLst>
              <p:ext uri="{D42A27DB-BD31-4B8C-83A1-F6EECF244321}">
                <p14:modId xmlns:p14="http://schemas.microsoft.com/office/powerpoint/2010/main" val="3752743529"/>
              </p:ext>
            </p:extLst>
          </p:nvPr>
        </p:nvGraphicFramePr>
        <p:xfrm>
          <a:off x="7644496" y="1532062"/>
          <a:ext cx="2916000" cy="741680"/>
        </p:xfrm>
        <a:graphic>
          <a:graphicData uri="http://schemas.openxmlformats.org/drawingml/2006/table">
            <a:tbl>
              <a:tblPr firstRow="1" bandRow="1">
                <a:tableStyleId>{5940675A-B579-460E-94D1-54222C63F5DA}</a:tableStyleId>
              </a:tblPr>
              <a:tblGrid>
                <a:gridCol w="972000">
                  <a:extLst>
                    <a:ext uri="{9D8B030D-6E8A-4147-A177-3AD203B41FA5}">
                      <a16:colId xmlns:a16="http://schemas.microsoft.com/office/drawing/2014/main" val="928063234"/>
                    </a:ext>
                  </a:extLst>
                </a:gridCol>
                <a:gridCol w="972000">
                  <a:extLst>
                    <a:ext uri="{9D8B030D-6E8A-4147-A177-3AD203B41FA5}">
                      <a16:colId xmlns:a16="http://schemas.microsoft.com/office/drawing/2014/main" val="2965238667"/>
                    </a:ext>
                  </a:extLst>
                </a:gridCol>
                <a:gridCol w="972000">
                  <a:extLst>
                    <a:ext uri="{9D8B030D-6E8A-4147-A177-3AD203B41FA5}">
                      <a16:colId xmlns:a16="http://schemas.microsoft.com/office/drawing/2014/main" val="111503329"/>
                    </a:ext>
                  </a:extLst>
                </a:gridCol>
              </a:tblGrid>
              <a:tr h="370840">
                <a:tc>
                  <a:txBody>
                    <a:bodyPr/>
                    <a:lstStyle/>
                    <a:p>
                      <a:pPr algn="ctr"/>
                      <a:r>
                        <a:rPr lang="en-US" b="1" dirty="0">
                          <a:latin typeface="Arial" panose="020B0604020202020204" pitchFamily="34" charset="0"/>
                          <a:cs typeface="Arial" panose="020B0604020202020204" pitchFamily="34" charset="0"/>
                        </a:rPr>
                        <a:t>FedEx</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DHL</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UPS</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de-DE" dirty="0">
                          <a:solidFill>
                            <a:srgbClr val="B212AA"/>
                          </a:solidFill>
                          <a:latin typeface="Arial" panose="020B0604020202020204" pitchFamily="34" charset="0"/>
                          <a:cs typeface="Arial" panose="020B0604020202020204" pitchFamily="34" charset="0"/>
                        </a:rPr>
                        <a:t>5</a:t>
                      </a:r>
                    </a:p>
                  </a:txBody>
                  <a:tcPr anchor="ctr"/>
                </a:tc>
                <a:tc>
                  <a:txBody>
                    <a:bodyPr/>
                    <a:lstStyle/>
                    <a:p>
                      <a:pPr algn="ctr"/>
                      <a:r>
                        <a:rPr lang="en-IN" b="0" dirty="0">
                          <a:solidFill>
                            <a:srgbClr val="B212AA"/>
                          </a:solidFill>
                          <a:latin typeface="Arial" panose="020B0604020202020204" pitchFamily="34" charset="0"/>
                          <a:cs typeface="Arial" panose="020B0604020202020204" pitchFamily="34" charset="0"/>
                        </a:rPr>
                        <a:t>6</a:t>
                      </a:r>
                    </a:p>
                  </a:txBody>
                  <a:tcPr anchor="ctr"/>
                </a:tc>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9</a:t>
                      </a:r>
                    </a:p>
                  </a:txBody>
                  <a:tcPr anchor="ctr"/>
                </a:tc>
                <a:extLst>
                  <a:ext uri="{0D108BD9-81ED-4DB2-BD59-A6C34878D82A}">
                    <a16:rowId xmlns:a16="http://schemas.microsoft.com/office/drawing/2014/main" val="3858505310"/>
                  </a:ext>
                </a:extLst>
              </a:tr>
            </a:tbl>
          </a:graphicData>
        </a:graphic>
      </p:graphicFrame>
      <p:sp>
        <p:nvSpPr>
          <p:cNvPr id="4" name="TextBox 3">
            <a:extLst>
              <a:ext uri="{FF2B5EF4-FFF2-40B4-BE49-F238E27FC236}">
                <a16:creationId xmlns:a16="http://schemas.microsoft.com/office/drawing/2014/main" id="{295A70AF-74D3-83FD-316B-1340402168FB}"/>
              </a:ext>
            </a:extLst>
          </p:cNvPr>
          <p:cNvSpPr txBox="1"/>
          <p:nvPr/>
        </p:nvSpPr>
        <p:spPr>
          <a:xfrm rot="19668260">
            <a:off x="6222176" y="229348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0179EC3-3A84-704A-CB75-A9DCAF537D37}"/>
              </a:ext>
            </a:extLst>
          </p:cNvPr>
          <p:cNvSpPr txBox="1"/>
          <p:nvPr/>
        </p:nvSpPr>
        <p:spPr>
          <a:xfrm>
            <a:off x="6348353" y="3284984"/>
            <a:ext cx="579631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WITH</a:t>
            </a:r>
            <a:r>
              <a:rPr lang="en-IN" dirty="0">
                <a:latin typeface="Liberation Mono"/>
              </a:rPr>
              <a:t> </a:t>
            </a:r>
            <a:r>
              <a:rPr lang="en-IN" b="1" dirty="0">
                <a:latin typeface="Liberation Mono"/>
              </a:rPr>
              <a:t>cte</a:t>
            </a:r>
            <a:r>
              <a:rPr lang="en-IN" dirty="0">
                <a:latin typeface="Liberation Mono"/>
              </a:rPr>
              <a:t> AS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fedex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dhl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ups) </a:t>
            </a: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'fedex'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FedEx,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'dhl'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DHL, </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carrier </a:t>
            </a:r>
            <a:r>
              <a:rPr lang="en-IN" dirty="0">
                <a:solidFill>
                  <a:schemeClr val="accent5">
                    <a:lumMod val="75000"/>
                  </a:schemeClr>
                </a:solidFill>
                <a:latin typeface="Liberation Mono"/>
              </a:rPr>
              <a:t>=</a:t>
            </a:r>
            <a:r>
              <a:rPr lang="en-IN" dirty="0">
                <a:latin typeface="Liberation Mono"/>
              </a:rPr>
              <a:t> 'ups' </a:t>
            </a:r>
            <a:r>
              <a:rPr lang="en-IN" dirty="0">
                <a:solidFill>
                  <a:srgbClr val="DB7BC9"/>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END</a:t>
            </a:r>
            <a:r>
              <a:rPr lang="en-IN" dirty="0">
                <a:latin typeface="Liberation Mono"/>
              </a:rPr>
              <a:t>) UPS </a:t>
            </a:r>
            <a:r>
              <a:rPr lang="en-IN">
                <a:solidFill>
                  <a:srgbClr val="0077AA"/>
                </a:solidFill>
                <a:latin typeface="Liberation Mono"/>
              </a:rPr>
              <a:t>FROM</a:t>
            </a:r>
            <a:r>
              <a:rPr lang="en-IN">
                <a:latin typeface="Liberation Mono"/>
              </a:rPr>
              <a:t> </a:t>
            </a:r>
            <a:r>
              <a:rPr lang="en-IN" b="1">
                <a:latin typeface="Liberation Mono"/>
              </a:rPr>
              <a:t>cte</a:t>
            </a:r>
            <a:r>
              <a:rPr lang="en-IN">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id="{AD69CB52-6766-5948-2438-6A2C9E5E3CC2}"/>
              </a:ext>
            </a:extLst>
          </p:cNvPr>
          <p:cNvSpPr txBox="1"/>
          <p:nvPr/>
        </p:nvSpPr>
        <p:spPr>
          <a:xfrm>
            <a:off x="7644496" y="1052736"/>
            <a:ext cx="971784" cy="400110"/>
          </a:xfrm>
          <a:prstGeom prst="rect">
            <a:avLst/>
          </a:prstGeom>
          <a:noFill/>
        </p:spPr>
        <p:txBody>
          <a:bodyPr wrap="square">
            <a:spAutoFit/>
          </a:bodyPr>
          <a:lstStyle/>
          <a:p>
            <a:r>
              <a:rPr lang="en-IN" sz="2000" b="1" dirty="0">
                <a:latin typeface="Liberation Mono"/>
              </a:rPr>
              <a:t>Output</a:t>
            </a:r>
            <a:endParaRPr lang="en-IN" dirty="0">
              <a:solidFill>
                <a:srgbClr val="0070C0"/>
              </a:solidFill>
            </a:endParaRPr>
          </a:p>
        </p:txBody>
      </p:sp>
    </p:spTree>
    <p:extLst>
      <p:ext uri="{BB962C8B-B14F-4D97-AF65-F5344CB8AC3E}">
        <p14:creationId xmlns:p14="http://schemas.microsoft.com/office/powerpoint/2010/main" val="30497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CD6E-0E1B-CB40-9BA4-A6B511E25E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58C890-589A-51E2-4FF7-66BFE6F088E7}"/>
              </a:ext>
            </a:extLst>
          </p:cNvPr>
          <p:cNvSpPr txBox="1"/>
          <p:nvPr/>
        </p:nvSpPr>
        <p:spPr>
          <a:xfrm>
            <a:off x="292696" y="1052736"/>
            <a:ext cx="7099448" cy="400110"/>
          </a:xfrm>
          <a:prstGeom prst="rect">
            <a:avLst/>
          </a:prstGeom>
          <a:noFill/>
        </p:spPr>
        <p:txBody>
          <a:bodyPr wrap="square">
            <a:spAutoFit/>
          </a:bodyPr>
          <a:lstStyle/>
          <a:p>
            <a:r>
              <a:rPr lang="en-IN" sz="2000" b="1" dirty="0">
                <a:latin typeface="Liberation Mono"/>
              </a:rPr>
              <a:t>Table:- DHL / UPS / FEDEX </a:t>
            </a:r>
            <a:r>
              <a:rPr lang="en-IN" sz="2000" dirty="0">
                <a:solidFill>
                  <a:srgbClr val="0070C0"/>
                </a:solidFill>
              </a:rPr>
              <a:t>(same structure with different dataset)</a:t>
            </a:r>
            <a:endParaRPr lang="en-IN" dirty="0">
              <a:solidFill>
                <a:srgbClr val="0070C0"/>
              </a:solidFill>
            </a:endParaRPr>
          </a:p>
        </p:txBody>
      </p:sp>
      <p:sp>
        <p:nvSpPr>
          <p:cNvPr id="5" name="TextBox 4">
            <a:extLst>
              <a:ext uri="{FF2B5EF4-FFF2-40B4-BE49-F238E27FC236}">
                <a16:creationId xmlns:a16="http://schemas.microsoft.com/office/drawing/2014/main" id="{F84B2D23-944B-84AB-29DE-B555F2198777}"/>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B6ADFA-5FC2-287E-5B65-3715135488EE}"/>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sp>
        <p:nvSpPr>
          <p:cNvPr id="20" name="TextBox 19">
            <a:extLst>
              <a:ext uri="{FF2B5EF4-FFF2-40B4-BE49-F238E27FC236}">
                <a16:creationId xmlns:a16="http://schemas.microsoft.com/office/drawing/2014/main" id="{18CF8D9C-E60F-57F9-01A5-89D0F07DDE90}"/>
              </a:ext>
            </a:extLst>
          </p:cNvPr>
          <p:cNvSpPr txBox="1"/>
          <p:nvPr/>
        </p:nvSpPr>
        <p:spPr>
          <a:xfrm>
            <a:off x="292696" y="580618"/>
            <a:ext cx="6595392"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A</a:t>
            </a:r>
            <a:r>
              <a:rPr lang="en-IN" dirty="0"/>
              <a:t>assignment’s </a:t>
            </a:r>
            <a:r>
              <a:rPr lang="en-IN" dirty="0">
                <a:latin typeface="Work Sans" pitchFamily="2" charset="0"/>
                <a:cs typeface="Times New Roman" panose="02020603050405020304" pitchFamily="18" charset="0"/>
                <a:sym typeface="Wingdings 3" panose="05040102010807070707" pitchFamily="18" charset="2"/>
              </a:rPr>
              <a:t></a:t>
            </a:r>
            <a:r>
              <a:rPr lang="en-IN" dirty="0"/>
              <a:t> Try-it</a:t>
            </a:r>
          </a:p>
        </p:txBody>
      </p:sp>
      <p:graphicFrame>
        <p:nvGraphicFramePr>
          <p:cNvPr id="21" name="Table 2">
            <a:extLst>
              <a:ext uri="{FF2B5EF4-FFF2-40B4-BE49-F238E27FC236}">
                <a16:creationId xmlns:a16="http://schemas.microsoft.com/office/drawing/2014/main" id="{D5B8B7B0-0A13-6CC8-55D8-E86AE8E84853}"/>
              </a:ext>
            </a:extLst>
          </p:cNvPr>
          <p:cNvGraphicFramePr>
            <a:graphicFrameLocks noGrp="1"/>
          </p:cNvGraphicFramePr>
          <p:nvPr/>
        </p:nvGraphicFramePr>
        <p:xfrm>
          <a:off x="292699" y="1532062"/>
          <a:ext cx="5875310" cy="3754120"/>
        </p:xfrm>
        <a:graphic>
          <a:graphicData uri="http://schemas.openxmlformats.org/drawingml/2006/table">
            <a:tbl>
              <a:tblPr firstRow="1" bandRow="1">
                <a:tableStyleId>{5940675A-B579-460E-94D1-54222C63F5DA}</a:tableStyleId>
              </a:tblPr>
              <a:tblGrid>
                <a:gridCol w="1482821">
                  <a:extLst>
                    <a:ext uri="{9D8B030D-6E8A-4147-A177-3AD203B41FA5}">
                      <a16:colId xmlns:a16="http://schemas.microsoft.com/office/drawing/2014/main" val="928063234"/>
                    </a:ext>
                  </a:extLst>
                </a:gridCol>
                <a:gridCol w="936104">
                  <a:extLst>
                    <a:ext uri="{9D8B030D-6E8A-4147-A177-3AD203B41FA5}">
                      <a16:colId xmlns:a16="http://schemas.microsoft.com/office/drawing/2014/main" val="2965238667"/>
                    </a:ext>
                  </a:extLst>
                </a:gridCol>
                <a:gridCol w="1872208">
                  <a:extLst>
                    <a:ext uri="{9D8B030D-6E8A-4147-A177-3AD203B41FA5}">
                      <a16:colId xmlns:a16="http://schemas.microsoft.com/office/drawing/2014/main" val="111503329"/>
                    </a:ext>
                  </a:extLst>
                </a:gridCol>
                <a:gridCol w="1584177">
                  <a:extLst>
                    <a:ext uri="{9D8B030D-6E8A-4147-A177-3AD203B41FA5}">
                      <a16:colId xmlns:a16="http://schemas.microsoft.com/office/drawing/2014/main" val="589038301"/>
                    </a:ext>
                  </a:extLst>
                </a:gridCol>
              </a:tblGrid>
              <a:tr h="370840">
                <a:tc>
                  <a:txBody>
                    <a:bodyPr/>
                    <a:lstStyle/>
                    <a:p>
                      <a:pPr algn="ctr"/>
                      <a:r>
                        <a:rPr lang="en-US" dirty="0">
                          <a:latin typeface="Arial" panose="020B0604020202020204" pitchFamily="34" charset="0"/>
                          <a:cs typeface="Arial" panose="020B0604020202020204" pitchFamily="34" charset="0"/>
                        </a:rPr>
                        <a:t>tracking_id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carrier</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status</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delivery_date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de-DE" dirty="0">
                          <a:latin typeface="Arial" panose="020B0604020202020204" pitchFamily="34" charset="0"/>
                          <a:cs typeface="Arial" panose="020B0604020202020204" pitchFamily="34" charset="0"/>
                        </a:rPr>
                        <a:t>DHL100021</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2025-07-04</a:t>
                      </a:r>
                    </a:p>
                  </a:txBody>
                  <a:tcPr/>
                </a:tc>
                <a:extLst>
                  <a:ext uri="{0D108BD9-81ED-4DB2-BD59-A6C34878D82A}">
                    <a16:rowId xmlns:a16="http://schemas.microsoft.com/office/drawing/2014/main" val="3858505310"/>
                  </a:ext>
                </a:extLst>
              </a:tr>
              <a:tr h="370840">
                <a:tc>
                  <a:txBody>
                    <a:bodyPr/>
                    <a:lstStyle/>
                    <a:p>
                      <a:pPr algn="ctr"/>
                      <a:r>
                        <a:rPr lang="de-DE" dirty="0">
                          <a:latin typeface="Arial" panose="020B0604020202020204" pitchFamily="34" charset="0"/>
                          <a:cs typeface="Arial" panose="020B0604020202020204" pitchFamily="34" charset="0"/>
                        </a:rPr>
                        <a:t>DHL100022</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2025-07-05</a:t>
                      </a:r>
                    </a:p>
                  </a:txBody>
                  <a:tcPr/>
                </a:tc>
                <a:extLst>
                  <a:ext uri="{0D108BD9-81ED-4DB2-BD59-A6C34878D82A}">
                    <a16:rowId xmlns:a16="http://schemas.microsoft.com/office/drawing/2014/main" val="77675717"/>
                  </a:ext>
                </a:extLst>
              </a:tr>
              <a:tr h="370840">
                <a:tc>
                  <a:txBody>
                    <a:bodyPr/>
                    <a:lstStyle/>
                    <a:p>
                      <a:pPr algn="ctr"/>
                      <a:r>
                        <a:rPr lang="de-DE" dirty="0">
                          <a:latin typeface="Arial" panose="020B0604020202020204" pitchFamily="34" charset="0"/>
                          <a:cs typeface="Arial" panose="020B0604020202020204" pitchFamily="34" charset="0"/>
                        </a:rPr>
                        <a:t>DHL100023</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Dispatched</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2025-07-06</a:t>
                      </a:r>
                    </a:p>
                  </a:txBody>
                  <a:tcPr/>
                </a:tc>
                <a:extLst>
                  <a:ext uri="{0D108BD9-81ED-4DB2-BD59-A6C34878D82A}">
                    <a16:rowId xmlns:a16="http://schemas.microsoft.com/office/drawing/2014/main" val="3357013405"/>
                  </a:ext>
                </a:extLst>
              </a:tr>
              <a:tr h="370840">
                <a:tc>
                  <a:txBody>
                    <a:bodyPr/>
                    <a:lstStyle/>
                    <a:p>
                      <a:pPr algn="ctr"/>
                      <a:r>
                        <a:rPr lang="de-DE" dirty="0">
                          <a:latin typeface="Arial" panose="020B0604020202020204" pitchFamily="34" charset="0"/>
                          <a:cs typeface="Arial" panose="020B0604020202020204" pitchFamily="34" charset="0"/>
                        </a:rPr>
                        <a:t>DHL100024</a:t>
                      </a:r>
                      <a:endParaRPr lang="en-IN" dirty="0">
                        <a:latin typeface="Arial" panose="020B0604020202020204" pitchFamily="34" charset="0"/>
                        <a:cs typeface="Arial" panose="020B0604020202020204" pitchFamily="34" charset="0"/>
                      </a:endParaRP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Out for Delivery</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algn="l"/>
                      <a:r>
                        <a:rPr kumimoji="0" lang="en-IN" kern="1200" dirty="0">
                          <a:solidFill>
                            <a:schemeClr val="tx1"/>
                          </a:solidFill>
                          <a:latin typeface="Arial" panose="020B0604020202020204" pitchFamily="34" charset="0"/>
                          <a:ea typeface="+mn-ea"/>
                          <a:cs typeface="Arial" panose="020B0604020202020204" pitchFamily="34" charset="0"/>
                        </a:rPr>
                        <a:t>2025-07-07</a:t>
                      </a:r>
                    </a:p>
                  </a:txBody>
                  <a:tcPr/>
                </a:tc>
                <a:extLst>
                  <a:ext uri="{0D108BD9-81ED-4DB2-BD59-A6C34878D82A}">
                    <a16:rowId xmlns:a16="http://schemas.microsoft.com/office/drawing/2014/main" val="621527498"/>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b="1"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lang="en-IN" b="1"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DHL100025</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Delivered </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2025-07-08</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DHL100026</a:t>
                      </a:r>
                    </a:p>
                  </a:txBody>
                  <a:tcPr/>
                </a:tc>
                <a:tc>
                  <a:txBody>
                    <a:bodyPr/>
                    <a:lstStyle/>
                    <a:p>
                      <a:r>
                        <a:rPr kumimoji="0" lang="en-IN" sz="2000" b="0" i="0" u="none" strike="noStrike" kern="1200" cap="none" spc="0" normalizeH="0" baseline="0" noProof="0" dirty="0">
                          <a:ln>
                            <a:noFill/>
                          </a:ln>
                          <a:solidFill>
                            <a:prstClr val="black"/>
                          </a:solidFill>
                          <a:effectLst/>
                          <a:uLnTx/>
                          <a:uFillTx/>
                          <a:latin typeface="Liberation Mono"/>
                          <a:ea typeface="+mn-ea"/>
                          <a:cs typeface="+mn-cs"/>
                        </a:rPr>
                        <a:t>DHL</a:t>
                      </a:r>
                      <a:endParaRPr lang="en-IN" b="0" dirty="0">
                        <a:latin typeface="Arial" panose="020B0604020202020204" pitchFamily="34" charset="0"/>
                        <a:cs typeface="Arial" panose="020B0604020202020204" pitchFamily="34" charset="0"/>
                      </a:endParaRPr>
                    </a:p>
                  </a:txBody>
                  <a:tcPr/>
                </a:tc>
                <a:tc>
                  <a:txBody>
                    <a:bodyPr/>
                    <a:lstStyle/>
                    <a:p>
                      <a:pPr algn="l"/>
                      <a:r>
                        <a:rPr kumimoji="0" lang="en-US" kern="1200" dirty="0">
                          <a:solidFill>
                            <a:schemeClr val="tx1"/>
                          </a:solidFill>
                          <a:latin typeface="Arial" panose="020B0604020202020204" pitchFamily="34" charset="0"/>
                          <a:ea typeface="+mn-ea"/>
                          <a:cs typeface="Arial" panose="020B0604020202020204" pitchFamily="34" charset="0"/>
                        </a:rPr>
                        <a:t>In Transit</a:t>
                      </a:r>
                      <a:endParaRPr kumimoji="0" lang="en-IN" kern="1200" dirty="0">
                        <a:solidFill>
                          <a:schemeClr val="tx1"/>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p>
                  </a:txBody>
                  <a:tcPr/>
                </a:tc>
                <a:extLst>
                  <a:ext uri="{0D108BD9-81ED-4DB2-BD59-A6C34878D82A}">
                    <a16:rowId xmlns:a16="http://schemas.microsoft.com/office/drawing/2014/main" val="3691151196"/>
                  </a:ext>
                </a:extLst>
              </a:tr>
            </a:tbl>
          </a:graphicData>
        </a:graphic>
      </p:graphicFrame>
      <p:sp>
        <p:nvSpPr>
          <p:cNvPr id="6" name="TextBox 5">
            <a:extLst>
              <a:ext uri="{FF2B5EF4-FFF2-40B4-BE49-F238E27FC236}">
                <a16:creationId xmlns:a16="http://schemas.microsoft.com/office/drawing/2014/main" id="{8FE13341-BA23-D529-62FA-139141241715}"/>
              </a:ext>
            </a:extLst>
          </p:cNvPr>
          <p:cNvSpPr txBox="1"/>
          <p:nvPr/>
        </p:nvSpPr>
        <p:spPr>
          <a:xfrm>
            <a:off x="6528048" y="1920673"/>
            <a:ext cx="5472608" cy="384720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dispatched shipments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delivered vs. pending</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Track shipments scheduled for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Combine with other carriers using UNION ALL</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Check All Delayed Shipments</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Shipments Scheduled for Delivery Today</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of Shipments by Status</a:t>
            </a:r>
          </a:p>
          <a:p>
            <a:pPr marL="285750" indent="-28575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Total Shipments Per Day</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Latest Shipment Record</a:t>
            </a:r>
          </a:p>
          <a:p>
            <a:pPr marL="285750" indent="-285750">
              <a:buFont typeface="+mj-lt"/>
              <a:buAutoNum type="arabicPeriod"/>
            </a:pPr>
            <a:endParaRPr lang="en-IN"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70C0"/>
                </a:solidFill>
                <a:latin typeface="Arial" panose="020B0604020202020204" pitchFamily="34" charset="0"/>
                <a:cs typeface="Arial" panose="020B0604020202020204" pitchFamily="34" charset="0"/>
              </a:rPr>
              <a:t>List All Pending Shipments</a:t>
            </a:r>
          </a:p>
        </p:txBody>
      </p:sp>
    </p:spTree>
    <p:extLst>
      <p:ext uri="{BB962C8B-B14F-4D97-AF65-F5344CB8AC3E}">
        <p14:creationId xmlns:p14="http://schemas.microsoft.com/office/powerpoint/2010/main" val="396477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EB86-1928-EC89-4956-C66976F47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234E-A693-DA3A-BC13-E67AFB7E03F9}"/>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E292DD13-D728-B927-2619-23D504A97ECA}"/>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F1BEB245-69E9-D71A-53C7-DE1B4667CDD7}"/>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a:extLst>
              <a:ext uri="{FF2B5EF4-FFF2-40B4-BE49-F238E27FC236}">
                <a16:creationId xmlns:a16="http://schemas.microsoft.com/office/drawing/2014/main" id="{8D350772-F84D-5FA0-D439-3A969F934120}"/>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graphicFrame>
        <p:nvGraphicFramePr>
          <p:cNvPr id="3" name="Table 2">
            <a:extLst>
              <a:ext uri="{FF2B5EF4-FFF2-40B4-BE49-F238E27FC236}">
                <a16:creationId xmlns:a16="http://schemas.microsoft.com/office/drawing/2014/main" id="{76E4E6B4-9C7E-09DB-0762-9BC8B4AF8FF2}"/>
              </a:ext>
            </a:extLst>
          </p:cNvPr>
          <p:cNvGraphicFramePr>
            <a:graphicFrameLocks noGrp="1"/>
          </p:cNvGraphicFramePr>
          <p:nvPr>
            <p:extLst>
              <p:ext uri="{D42A27DB-BD31-4B8C-83A1-F6EECF244321}">
                <p14:modId xmlns:p14="http://schemas.microsoft.com/office/powerpoint/2010/main" val="2115051779"/>
              </p:ext>
            </p:extLst>
          </p:nvPr>
        </p:nvGraphicFramePr>
        <p:xfrm>
          <a:off x="501052" y="764704"/>
          <a:ext cx="11139564" cy="5562600"/>
        </p:xfrm>
        <a:graphic>
          <a:graphicData uri="http://schemas.openxmlformats.org/drawingml/2006/table">
            <a:tbl>
              <a:tblPr firstRow="1" bandRow="1">
                <a:tableStyleId>{5940675A-B579-460E-94D1-54222C63F5DA}</a:tableStyleId>
              </a:tblPr>
              <a:tblGrid>
                <a:gridCol w="5569782">
                  <a:extLst>
                    <a:ext uri="{9D8B030D-6E8A-4147-A177-3AD203B41FA5}">
                      <a16:colId xmlns:a16="http://schemas.microsoft.com/office/drawing/2014/main" val="503115970"/>
                    </a:ext>
                  </a:extLst>
                </a:gridCol>
                <a:gridCol w="5569782">
                  <a:extLst>
                    <a:ext uri="{9D8B030D-6E8A-4147-A177-3AD203B41FA5}">
                      <a16:colId xmlns:a16="http://schemas.microsoft.com/office/drawing/2014/main" val="14106653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Strong Entity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t>Weak Entity</a:t>
                      </a:r>
                      <a:endParaRPr lang="en-IN" dirty="0"/>
                    </a:p>
                  </a:txBody>
                  <a:tcPr/>
                </a:tc>
                <a:extLst>
                  <a:ext uri="{0D108BD9-81ED-4DB2-BD59-A6C34878D82A}">
                    <a16:rowId xmlns:a16="http://schemas.microsoft.com/office/drawing/2014/main" val="320571192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Order (OrderID)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OrderItem (ItemID, OrderID)</a:t>
                      </a:r>
                    </a:p>
                  </a:txBody>
                  <a:tcPr/>
                </a:tc>
                <a:extLst>
                  <a:ext uri="{0D108BD9-81ED-4DB2-BD59-A6C34878D82A}">
                    <a16:rowId xmlns:a16="http://schemas.microsoft.com/office/drawing/2014/main" val="325869931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University (UniID)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Scholarship (ScholarshipID, UniID)</a:t>
                      </a:r>
                    </a:p>
                  </a:txBody>
                  <a:tcPr/>
                </a:tc>
                <a:extLst>
                  <a:ext uri="{0D108BD9-81ED-4DB2-BD59-A6C34878D82A}">
                    <a16:rowId xmlns:a16="http://schemas.microsoft.com/office/drawing/2014/main" val="394675214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Patient (PatientID)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MedicalRecord (RecordID, PatientID)</a:t>
                      </a:r>
                    </a:p>
                  </a:txBody>
                  <a:tcPr/>
                </a:tc>
                <a:extLst>
                  <a:ext uri="{0D108BD9-81ED-4DB2-BD59-A6C34878D82A}">
                    <a16:rowId xmlns:a16="http://schemas.microsoft.com/office/drawing/2014/main" val="55391395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Account (AccountID)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Transaction (TransactionID, AccountID)</a:t>
                      </a:r>
                    </a:p>
                  </a:txBody>
                  <a:tcPr/>
                </a:tc>
                <a:extLst>
                  <a:ext uri="{0D108BD9-81ED-4DB2-BD59-A6C34878D82A}">
                    <a16:rowId xmlns:a16="http://schemas.microsoft.com/office/drawing/2014/main" val="3635562285"/>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Grade (GradeID, StudentID)</a:t>
                      </a:r>
                    </a:p>
                  </a:txBody>
                  <a:tcPr/>
                </a:tc>
                <a:extLst>
                  <a:ext uri="{0D108BD9-81ED-4DB2-BD59-A6C34878D82A}">
                    <a16:rowId xmlns:a16="http://schemas.microsoft.com/office/drawing/2014/main" val="3458581092"/>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Vehicle (VehicleID)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InsurancePolicy (PolicyID, VehicleID)</a:t>
                      </a:r>
                    </a:p>
                  </a:txBody>
                  <a:tcPr/>
                </a:tc>
                <a:extLst>
                  <a:ext uri="{0D108BD9-81ED-4DB2-BD59-A6C34878D82A}">
                    <a16:rowId xmlns:a16="http://schemas.microsoft.com/office/drawing/2014/main" val="3597331611"/>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Hotel (HotelID)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RoomBooking (BookingID, HotelID)</a:t>
                      </a:r>
                    </a:p>
                  </a:txBody>
                  <a:tcPr/>
                </a:tc>
                <a:extLst>
                  <a:ext uri="{0D108BD9-81ED-4DB2-BD59-A6C34878D82A}">
                    <a16:rowId xmlns:a16="http://schemas.microsoft.com/office/drawing/2014/main" val="706203708"/>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Product (ProductID)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WarrantyClaim (ClaimID, ProductID)</a:t>
                      </a:r>
                    </a:p>
                  </a:txBody>
                  <a:tcPr/>
                </a:tc>
                <a:extLst>
                  <a:ext uri="{0D108BD9-81ED-4DB2-BD59-A6C34878D82A}">
                    <a16:rowId xmlns:a16="http://schemas.microsoft.com/office/drawing/2014/main" val="1416653769"/>
                  </a:ext>
                </a:extLst>
              </a:tr>
              <a:tr h="370840">
                <a:tc>
                  <a:txBody>
                    <a:bodyPr/>
                    <a:lstStyle/>
                    <a:p>
                      <a:pPr marL="285750" indent="-285750">
                        <a:buFont typeface="Gill Sans MT" panose="020B0502020104020203" pitchFamily="34" charset="0"/>
                        <a:buChar char="—"/>
                      </a:pPr>
                      <a:r>
                        <a:rPr lang="en-IN" dirty="0">
                          <a:latin typeface="Palatino Linotype" panose="02040502050505030304" pitchFamily="18" charset="0"/>
                        </a:rPr>
                        <a:t>Student (StudentID)</a:t>
                      </a:r>
                    </a:p>
                  </a:txBody>
                  <a:tcPr/>
                </a:tc>
                <a:tc>
                  <a:txBody>
                    <a:bodyPr/>
                    <a:lstStyle/>
                    <a:p>
                      <a:pPr marL="285750" indent="-285750">
                        <a:buFont typeface="Gill Sans MT" panose="020B0502020104020203" pitchFamily="34" charset="0"/>
                        <a:buChar char="—"/>
                      </a:pPr>
                      <a:r>
                        <a:rPr lang="en-IN" dirty="0">
                          <a:latin typeface="Palatino Linotype" panose="02040502050505030304" pitchFamily="18" charset="0"/>
                        </a:rPr>
                        <a:t>AttendanceRecord (RecordID, StudentID)</a:t>
                      </a:r>
                    </a:p>
                  </a:txBody>
                  <a:tcPr anchor="ctr"/>
                </a:tc>
                <a:extLst>
                  <a:ext uri="{0D108BD9-81ED-4DB2-BD59-A6C34878D82A}">
                    <a16:rowId xmlns:a16="http://schemas.microsoft.com/office/drawing/2014/main" val="685513924"/>
                  </a:ext>
                </a:extLst>
              </a:tr>
              <a:tr h="370840">
                <a:tc>
                  <a:txBody>
                    <a:bodyPr/>
                    <a:lstStyle/>
                    <a:p>
                      <a:endParaRPr lang="en-IN" dirty="0">
                        <a:latin typeface="Palatino Linotype" panose="02040502050505030304" pitchFamily="18" charset="0"/>
                      </a:endParaRPr>
                    </a:p>
                  </a:txBody>
                  <a:tcPr/>
                </a:tc>
                <a:tc>
                  <a:txBody>
                    <a:bodyPr/>
                    <a:lstStyle/>
                    <a:p>
                      <a:endParaRPr lang="en-IN" dirty="0">
                        <a:latin typeface="Palatino Linotype" panose="02040502050505030304" pitchFamily="18" charset="0"/>
                      </a:endParaRPr>
                    </a:p>
                  </a:txBody>
                  <a:tcPr anchor="ctr"/>
                </a:tc>
                <a:extLst>
                  <a:ext uri="{0D108BD9-81ED-4DB2-BD59-A6C34878D82A}">
                    <a16:rowId xmlns:a16="http://schemas.microsoft.com/office/drawing/2014/main" val="166786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27714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2318262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nchor="ctr"/>
                </a:tc>
                <a:extLst>
                  <a:ext uri="{0D108BD9-81ED-4DB2-BD59-A6C34878D82A}">
                    <a16:rowId xmlns:a16="http://schemas.microsoft.com/office/drawing/2014/main" val="5071557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Palatino Linotype" panose="02040502050505030304" pitchFamily="18" charset="0"/>
                          <a:ea typeface="+mn-ea"/>
                          <a:cs typeface="+mn-cs"/>
                        </a:rPr>
                        <a:t>TODO</a:t>
                      </a:r>
                      <a:endPar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rPr>
                        <a:t>TODO</a:t>
                      </a:r>
                    </a:p>
                  </a:txBody>
                  <a:tcPr anchor="ctr"/>
                </a:tc>
                <a:extLst>
                  <a:ext uri="{0D108BD9-81ED-4DB2-BD59-A6C34878D82A}">
                    <a16:rowId xmlns:a16="http://schemas.microsoft.com/office/drawing/2014/main" val="1656949846"/>
                  </a:ext>
                </a:extLst>
              </a:tr>
            </a:tbl>
          </a:graphicData>
        </a:graphic>
      </p:graphicFrame>
    </p:spTree>
    <p:extLst>
      <p:ext uri="{BB962C8B-B14F-4D97-AF65-F5344CB8AC3E}">
        <p14:creationId xmlns:p14="http://schemas.microsoft.com/office/powerpoint/2010/main" val="2061619591"/>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D1B3DF-420B-330D-FE47-C1D782443B6C}"/>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CDF979D4-6075-3CF2-13E2-2638C3AC0ACE}"/>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A95FA86B-097C-FF60-3891-ADAA76D78D83}"/>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8EF3F3E-DE7C-A265-FFDD-D84D8661574A}"/>
              </a:ext>
            </a:extLst>
          </p:cNvPr>
          <p:cNvSpPr/>
          <p:nvPr/>
        </p:nvSpPr>
        <p:spPr>
          <a:xfrm>
            <a:off x="767408" y="1"/>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 &amp; union all</a:t>
            </a:r>
          </a:p>
        </p:txBody>
      </p:sp>
      <p:graphicFrame>
        <p:nvGraphicFramePr>
          <p:cNvPr id="13" name="Table 2">
            <a:extLst>
              <a:ext uri="{FF2B5EF4-FFF2-40B4-BE49-F238E27FC236}">
                <a16:creationId xmlns:a16="http://schemas.microsoft.com/office/drawing/2014/main" id="{139589E4-597D-EB8C-473D-354B6D8EB583}"/>
              </a:ext>
            </a:extLst>
          </p:cNvPr>
          <p:cNvGraphicFramePr>
            <a:graphicFrameLocks noGrp="1"/>
          </p:cNvGraphicFramePr>
          <p:nvPr>
            <p:extLst>
              <p:ext uri="{D42A27DB-BD31-4B8C-83A1-F6EECF244321}">
                <p14:modId xmlns:p14="http://schemas.microsoft.com/office/powerpoint/2010/main" val="791008446"/>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CD89A2FD-F45C-B533-7F9E-8580B596BF36}"/>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UNION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29EFD3F-74CC-16B5-688E-9CBB8344B088}"/>
              </a:ext>
            </a:extLst>
          </p:cNvPr>
          <p:cNvGraphicFramePr>
            <a:graphicFrameLocks noGrp="1"/>
          </p:cNvGraphicFramePr>
          <p:nvPr>
            <p:extLst>
              <p:ext uri="{D42A27DB-BD31-4B8C-83A1-F6EECF244321}">
                <p14:modId xmlns:p14="http://schemas.microsoft.com/office/powerpoint/2010/main" val="3416898186"/>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29900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01964D1D-ECA4-4500-D09B-898807E1CEDC}"/>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13AB3741-4CF1-4932-F26F-CD101783D3BE}"/>
              </a:ext>
            </a:extLst>
          </p:cNvPr>
          <p:cNvSpPr/>
          <p:nvPr/>
        </p:nvSpPr>
        <p:spPr>
          <a:xfrm>
            <a:off x="4541168" y="4787860"/>
            <a:ext cx="5400152" cy="369332"/>
          </a:xfrm>
          <a:prstGeom prst="rect">
            <a:avLst/>
          </a:prstGeom>
          <a:solidFill>
            <a:schemeClr val="accent5">
              <a:lumMod val="60000"/>
              <a:lumOff val="40000"/>
            </a:schemeClr>
          </a:solidFill>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BFB9DB83-6127-B479-B649-B0B4510D05C2}"/>
              </a:ext>
            </a:extLst>
          </p:cNvPr>
          <p:cNvSpPr txBox="1"/>
          <p:nvPr/>
        </p:nvSpPr>
        <p:spPr>
          <a:xfrm>
            <a:off x="292696" y="580618"/>
            <a:ext cx="3859088"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Payments from Two Sources</a:t>
            </a:r>
          </a:p>
        </p:txBody>
      </p:sp>
      <p:graphicFrame>
        <p:nvGraphicFramePr>
          <p:cNvPr id="21" name="Table 2">
            <a:extLst>
              <a:ext uri="{FF2B5EF4-FFF2-40B4-BE49-F238E27FC236}">
                <a16:creationId xmlns:a16="http://schemas.microsoft.com/office/drawing/2014/main" id="{34206AAF-E8AA-FF1E-D6C8-1EDC05716DF3}"/>
              </a:ext>
            </a:extLst>
          </p:cNvPr>
          <p:cNvGraphicFramePr>
            <a:graphicFrameLocks noGrp="1"/>
          </p:cNvGraphicFramePr>
          <p:nvPr>
            <p:extLst>
              <p:ext uri="{D42A27DB-BD31-4B8C-83A1-F6EECF244321}">
                <p14:modId xmlns:p14="http://schemas.microsoft.com/office/powerpoint/2010/main" val="1525125552"/>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83147C9B-F2AA-099B-D608-FDBC26B765BE}"/>
              </a:ext>
            </a:extLst>
          </p:cNvPr>
          <p:cNvGraphicFramePr>
            <a:graphicFrameLocks noGrp="1"/>
          </p:cNvGraphicFramePr>
          <p:nvPr>
            <p:extLst>
              <p:ext uri="{D42A27DB-BD31-4B8C-83A1-F6EECF244321}">
                <p14:modId xmlns:p14="http://schemas.microsoft.com/office/powerpoint/2010/main" val="4187626635"/>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47100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15790379-2886-42C4-1300-417688A99496}"/>
              </a:ext>
            </a:extLst>
          </p:cNvPr>
          <p:cNvSpPr txBox="1"/>
          <p:nvPr/>
        </p:nvSpPr>
        <p:spPr>
          <a:xfrm>
            <a:off x="9603058" y="1052736"/>
            <a:ext cx="2296246" cy="400110"/>
          </a:xfrm>
          <a:prstGeom prst="rect">
            <a:avLst/>
          </a:prstGeom>
          <a:noFill/>
        </p:spPr>
        <p:txBody>
          <a:bodyPr wrap="square">
            <a:spAutoFit/>
          </a:bodyPr>
          <a:lstStyle/>
          <a:p>
            <a:r>
              <a:rPr lang="en-IN" sz="2000" b="1" dirty="0">
                <a:latin typeface="Liberation Mono"/>
              </a:rPr>
              <a:t>Output with UNION</a:t>
            </a:r>
            <a:endParaRPr lang="en-IN" sz="2000" b="1" dirty="0"/>
          </a:p>
        </p:txBody>
      </p:sp>
      <p:sp>
        <p:nvSpPr>
          <p:cNvPr id="26" name="TextBox 25">
            <a:extLst>
              <a:ext uri="{FF2B5EF4-FFF2-40B4-BE49-F238E27FC236}">
                <a16:creationId xmlns:a16="http://schemas.microsoft.com/office/drawing/2014/main" id="{F72DD159-A598-5E67-BF8B-967FAC407FD2}"/>
              </a:ext>
            </a:extLst>
          </p:cNvPr>
          <p:cNvSpPr txBox="1"/>
          <p:nvPr/>
        </p:nvSpPr>
        <p:spPr>
          <a:xfrm>
            <a:off x="9433705" y="2812866"/>
            <a:ext cx="2758295" cy="400110"/>
          </a:xfrm>
          <a:prstGeom prst="rect">
            <a:avLst/>
          </a:prstGeom>
          <a:noFill/>
        </p:spPr>
        <p:txBody>
          <a:bodyPr wrap="square">
            <a:spAutoFit/>
          </a:bodyPr>
          <a:lstStyle/>
          <a:p>
            <a:r>
              <a:rPr lang="en-IN" sz="2000" b="1" dirty="0">
                <a:latin typeface="Liberation Mono"/>
              </a:rPr>
              <a:t>Output with UNION ALL</a:t>
            </a:r>
            <a:endParaRPr lang="en-IN" sz="2000" b="1" dirty="0"/>
          </a:p>
        </p:txBody>
      </p:sp>
      <p:sp>
        <p:nvSpPr>
          <p:cNvPr id="27" name="TextBox 26">
            <a:extLst>
              <a:ext uri="{FF2B5EF4-FFF2-40B4-BE49-F238E27FC236}">
                <a16:creationId xmlns:a16="http://schemas.microsoft.com/office/drawing/2014/main" id="{F985481E-2924-1A14-407E-99F3F452E3B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4564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A7C5-5E6B-344D-3763-818EFDCFF8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4BCE91-1418-B98A-81A0-DC3618BF22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3" name="TextBox 2">
            <a:extLst>
              <a:ext uri="{FF2B5EF4-FFF2-40B4-BE49-F238E27FC236}">
                <a16:creationId xmlns:a16="http://schemas.microsoft.com/office/drawing/2014/main" id="{FC613155-FDBD-401F-D59F-8156C6552C39}"/>
              </a:ext>
            </a:extLst>
          </p:cNvPr>
          <p:cNvSpPr txBox="1"/>
          <p:nvPr/>
        </p:nvSpPr>
        <p:spPr>
          <a:xfrm>
            <a:off x="119336" y="4039904"/>
            <a:ext cx="1189899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T1.</a:t>
            </a:r>
            <a:r>
              <a:rPr lang="en-IN" dirty="0">
                <a:solidFill>
                  <a:srgbClr val="A67F59"/>
                </a:solidFill>
                <a:latin typeface="Liberation Mono"/>
              </a:rPr>
              <a:t>*</a:t>
            </a:r>
            <a:r>
              <a:rPr lang="en-IN" dirty="0">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'Matching in both table' </a:t>
            </a:r>
            <a:r>
              <a:rPr lang="en-IN" dirty="0">
                <a:solidFill>
                  <a:srgbClr val="DB7BC9"/>
                </a:solidFill>
                <a:latin typeface="Liberation Mono"/>
              </a:rPr>
              <a:t>WHEN</a:t>
            </a:r>
            <a:r>
              <a:rPr lang="en-IN" dirty="0">
                <a:latin typeface="Liberation Mono"/>
              </a:rPr>
              <a:t> tid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source table'</a:t>
            </a:r>
            <a:r>
              <a:rPr lang="en-IN" dirty="0">
                <a:latin typeface="Liberation Mono"/>
              </a:rPr>
              <a:t> </a:t>
            </a:r>
            <a:r>
              <a:rPr lang="en-IN" dirty="0">
                <a:solidFill>
                  <a:srgbClr val="DB7BC9"/>
                </a:solidFill>
                <a:latin typeface="Liberation Mono"/>
              </a:rPr>
              <a:t>WHEN</a:t>
            </a:r>
            <a:r>
              <a:rPr lang="en-IN" dirty="0">
                <a:latin typeface="Liberation Mono"/>
              </a:rPr>
              <a:t> sid </a:t>
            </a:r>
            <a:r>
              <a:rPr lang="en-IN" dirty="0">
                <a:solidFill>
                  <a:schemeClr val="accent4">
                    <a:lumMod val="50000"/>
                  </a:schemeClr>
                </a:solidFill>
                <a:latin typeface="Liberation Mono"/>
                <a:cs typeface="Arial" panose="020B0604020202020204" pitchFamily="34" charset="0"/>
              </a:rPr>
              <a:t>IS NULL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'New in target table' </a:t>
            </a:r>
            <a:r>
              <a:rPr lang="en-IN" dirty="0">
                <a:solidFill>
                  <a:srgbClr val="DB7BC9"/>
                </a:solidFill>
                <a:latin typeface="Liberation Mono"/>
              </a:rPr>
              <a:t>WHEN</a:t>
            </a:r>
            <a:r>
              <a:rPr lang="en-IN" dirty="0">
                <a:latin typeface="Liberation Mono"/>
              </a:rPr>
              <a:t> (sid, scityname) </a:t>
            </a:r>
            <a:r>
              <a:rPr lang="en-IN" dirty="0">
                <a:solidFill>
                  <a:schemeClr val="accent5">
                    <a:lumMod val="75000"/>
                  </a:schemeClr>
                </a:solidFill>
                <a:latin typeface="Liberation Mono"/>
              </a:rPr>
              <a:t>&lt;&gt;</a:t>
            </a:r>
            <a:r>
              <a:rPr lang="en-IN" dirty="0">
                <a:latin typeface="Liberation Mono"/>
              </a:rPr>
              <a:t> (tid, tcityname) </a:t>
            </a:r>
            <a:r>
              <a:rPr lang="en-IN" dirty="0">
                <a:solidFill>
                  <a:srgbClr val="DB7BC9"/>
                </a:solidFill>
                <a:latin typeface="Liberation Mono"/>
              </a:rPr>
              <a:t>THEN</a:t>
            </a:r>
            <a:r>
              <a:rPr lang="en-IN" dirty="0">
                <a:latin typeface="Liberation Mono"/>
              </a:rPr>
              <a:t> </a:t>
            </a:r>
            <a:r>
              <a:rPr lang="en-IN" dirty="0">
                <a:solidFill>
                  <a:srgbClr val="669900"/>
                </a:solidFill>
                <a:latin typeface="Liberation Mono"/>
              </a:rPr>
              <a:t>'Mismatch Cities'</a:t>
            </a:r>
            <a:r>
              <a:rPr lang="en-IN" dirty="0">
                <a:latin typeface="Liberation Mono"/>
              </a:rPr>
              <a:t> </a:t>
            </a:r>
            <a:r>
              <a:rPr lang="en-IN" dirty="0">
                <a:solidFill>
                  <a:srgbClr val="DB7BC9"/>
                </a:solidFill>
                <a:latin typeface="Liberation Mono"/>
              </a:rPr>
              <a:t>END</a:t>
            </a:r>
            <a:r>
              <a:rPr lang="en-IN" dirty="0">
                <a:latin typeface="Liberation Mono"/>
              </a:rPr>
              <a:t> Output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a:t>
            </a:r>
            <a:r>
              <a:rPr lang="en-IN" i="1" dirty="0">
                <a:solidFill>
                  <a:schemeClr val="bg1">
                    <a:lumMod val="50000"/>
                  </a:schemeClr>
                </a:solidFill>
                <a:latin typeface="Liberation Mono"/>
              </a:rPr>
              <a:t>S</a:t>
            </a:r>
            <a:r>
              <a:rPr lang="en-IN" dirty="0">
                <a:latin typeface="Liberation Mono"/>
              </a:rPr>
              <a:t> </a:t>
            </a:r>
            <a:r>
              <a:rPr lang="en-IN" dirty="0">
                <a:solidFill>
                  <a:schemeClr val="accent5">
                    <a:lumMod val="75000"/>
                  </a:schemeClr>
                </a:solidFill>
                <a:latin typeface="Liberation Mono"/>
                <a:cs typeface="Arial" panose="020B0604020202020204" pitchFamily="34" charset="0"/>
              </a:rPr>
              <a:t>LEFT OUTER JOIN </a:t>
            </a:r>
            <a:r>
              <a:rPr lang="en-IN" dirty="0">
                <a:latin typeface="Liberation Mono"/>
              </a:rPr>
              <a:t>targetCity </a:t>
            </a:r>
            <a:r>
              <a:rPr lang="en-IN" i="1" dirty="0">
                <a:solidFill>
                  <a:schemeClr val="bg1">
                    <a:lumMod val="50000"/>
                  </a:schemeClr>
                </a:solidFill>
                <a:latin typeface="Liberation Mono"/>
              </a:rPr>
              <a:t>T</a:t>
            </a:r>
            <a:r>
              <a:rPr lang="en-IN" dirty="0">
                <a:latin typeface="Liberation Mono"/>
              </a:rPr>
              <a:t> </a:t>
            </a:r>
            <a:r>
              <a:rPr lang="en-IN" dirty="0">
                <a:solidFill>
                  <a:srgbClr val="0077AA"/>
                </a:solidFill>
                <a:latin typeface="Liberation Mono"/>
              </a:rPr>
              <a:t>ON</a:t>
            </a:r>
            <a:r>
              <a:rPr lang="en-IN" dirty="0">
                <a:latin typeface="Liberation Mono"/>
              </a:rPr>
              <a:t> s.id </a:t>
            </a:r>
            <a:r>
              <a:rPr lang="en-IN" dirty="0">
                <a:solidFill>
                  <a:schemeClr val="accent5">
                    <a:lumMod val="75000"/>
                  </a:schemeClr>
                </a:solidFill>
                <a:latin typeface="Liberation Mono"/>
              </a:rPr>
              <a:t>= </a:t>
            </a:r>
            <a:r>
              <a:rPr lang="en-IN" dirty="0">
                <a:latin typeface="Liberation Mono"/>
              </a:rPr>
              <a:t>t.id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s.id </a:t>
            </a:r>
            <a:r>
              <a:rPr lang="en-IN" i="1" dirty="0">
                <a:solidFill>
                  <a:schemeClr val="bg1">
                    <a:lumMod val="50000"/>
                  </a:schemeClr>
                </a:solidFill>
                <a:latin typeface="Liberation Mono"/>
              </a:rPr>
              <a:t>sid</a:t>
            </a:r>
            <a:r>
              <a:rPr lang="en-IN" dirty="0">
                <a:latin typeface="Liberation Mono"/>
              </a:rPr>
              <a:t>, s.cityname </a:t>
            </a:r>
            <a:r>
              <a:rPr lang="en-IN" i="1" dirty="0">
                <a:solidFill>
                  <a:schemeClr val="bg1">
                    <a:lumMod val="50000"/>
                  </a:schemeClr>
                </a:solidFill>
                <a:latin typeface="Liberation Mono"/>
              </a:rPr>
              <a:t>sCityname</a:t>
            </a:r>
            <a:r>
              <a:rPr lang="en-IN" dirty="0">
                <a:latin typeface="Liberation Mono"/>
              </a:rPr>
              <a:t>, t.id </a:t>
            </a:r>
            <a:r>
              <a:rPr lang="en-IN" i="1" dirty="0">
                <a:solidFill>
                  <a:schemeClr val="bg1">
                    <a:lumMod val="50000"/>
                  </a:schemeClr>
                </a:solidFill>
                <a:latin typeface="Liberation Mono"/>
              </a:rPr>
              <a:t>tid</a:t>
            </a:r>
            <a:r>
              <a:rPr lang="en-IN" dirty="0">
                <a:latin typeface="Liberation Mono"/>
              </a:rPr>
              <a:t>, t.cityname </a:t>
            </a:r>
            <a:r>
              <a:rPr lang="en-IN" i="1" dirty="0">
                <a:solidFill>
                  <a:schemeClr val="bg1">
                    <a:lumMod val="50000"/>
                  </a:schemeClr>
                </a:solidFill>
                <a:latin typeface="Liberation Mono"/>
              </a:rPr>
              <a:t>tCityname</a:t>
            </a:r>
            <a:r>
              <a:rPr lang="en-IN" dirty="0">
                <a:latin typeface="Liberation Mono"/>
              </a:rPr>
              <a:t> </a:t>
            </a:r>
            <a:r>
              <a:rPr lang="en-IN" dirty="0">
                <a:solidFill>
                  <a:srgbClr val="0077AA"/>
                </a:solidFill>
                <a:latin typeface="Liberation Mono"/>
              </a:rPr>
              <a:t>FROM</a:t>
            </a:r>
            <a:r>
              <a:rPr lang="en-IN" dirty="0">
                <a:latin typeface="Liberation Mono"/>
              </a:rPr>
              <a:t> sourceCity s </a:t>
            </a:r>
            <a:r>
              <a:rPr lang="en-IN" dirty="0">
                <a:solidFill>
                  <a:schemeClr val="accent5">
                    <a:lumMod val="75000"/>
                  </a:schemeClr>
                </a:solidFill>
                <a:latin typeface="Liberation Mono"/>
                <a:cs typeface="Arial" panose="020B0604020202020204" pitchFamily="34" charset="0"/>
              </a:rPr>
              <a:t>RIGHT OUTER JOIN </a:t>
            </a:r>
            <a:r>
              <a:rPr lang="en-IN" dirty="0">
                <a:latin typeface="Liberation Mono"/>
              </a:rPr>
              <a:t>targetCity t on s.id </a:t>
            </a:r>
            <a:r>
              <a:rPr lang="en-IN" dirty="0">
                <a:solidFill>
                  <a:schemeClr val="accent5">
                    <a:lumMod val="75000"/>
                  </a:schemeClr>
                </a:solidFill>
                <a:latin typeface="Liberation Mono"/>
              </a:rPr>
              <a:t>= </a:t>
            </a:r>
            <a:r>
              <a:rPr lang="en-IN" dirty="0">
                <a:latin typeface="Liberation Mono"/>
              </a:rPr>
              <a:t>t.id) T1;</a:t>
            </a:r>
          </a:p>
        </p:txBody>
      </p:sp>
      <p:graphicFrame>
        <p:nvGraphicFramePr>
          <p:cNvPr id="4" name="Table 2">
            <a:extLst>
              <a:ext uri="{FF2B5EF4-FFF2-40B4-BE49-F238E27FC236}">
                <a16:creationId xmlns:a16="http://schemas.microsoft.com/office/drawing/2014/main" id="{B0BEB31E-9819-555C-1EEA-4BB076AE1FC1}"/>
              </a:ext>
            </a:extLst>
          </p:cNvPr>
          <p:cNvGraphicFramePr>
            <a:graphicFrameLocks noGrp="1"/>
          </p:cNvGraphicFramePr>
          <p:nvPr/>
        </p:nvGraphicFramePr>
        <p:xfrm>
          <a:off x="119338" y="1256341"/>
          <a:ext cx="2088079" cy="1854200"/>
        </p:xfrm>
        <a:graphic>
          <a:graphicData uri="http://schemas.openxmlformats.org/drawingml/2006/table">
            <a:tbl>
              <a:tblPr firstRow="1" bandRow="1">
                <a:tableStyleId>{5940675A-B579-460E-94D1-54222C63F5DA}</a:tableStyleId>
              </a:tblPr>
              <a:tblGrid>
                <a:gridCol w="720079">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a:t>
                      </a:r>
                    </a:p>
                  </a:txBody>
                  <a:tcPr/>
                </a:tc>
                <a:tc>
                  <a:txBody>
                    <a:bodyPr/>
                    <a:lstStyle/>
                    <a:p>
                      <a:r>
                        <a:rPr lang="en-IN" dirty="0">
                          <a:latin typeface="Arial" panose="020B0604020202020204" pitchFamily="34" charset="0"/>
                          <a:cs typeface="Arial" panose="020B0604020202020204" pitchFamily="34" charset="0"/>
                        </a:rPr>
                        <a:t>Anand</a:t>
                      </a:r>
                    </a:p>
                  </a:txBody>
                  <a:tcPr/>
                </a:tc>
                <a:extLst>
                  <a:ext uri="{0D108BD9-81ED-4DB2-BD59-A6C34878D82A}">
                    <a16:rowId xmlns:a16="http://schemas.microsoft.com/office/drawing/2014/main" val="621527498"/>
                  </a:ext>
                </a:extLst>
              </a:tr>
            </a:tbl>
          </a:graphicData>
        </a:graphic>
      </p:graphicFrame>
      <p:sp>
        <p:nvSpPr>
          <p:cNvPr id="6" name="TextBox 5">
            <a:extLst>
              <a:ext uri="{FF2B5EF4-FFF2-40B4-BE49-F238E27FC236}">
                <a16:creationId xmlns:a16="http://schemas.microsoft.com/office/drawing/2014/main" id="{33CA5B9B-7761-63F3-95CE-E4269898C161}"/>
              </a:ext>
            </a:extLst>
          </p:cNvPr>
          <p:cNvSpPr txBox="1"/>
          <p:nvPr/>
        </p:nvSpPr>
        <p:spPr>
          <a:xfrm>
            <a:off x="3661073" y="3228945"/>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7" name="TextBox 6">
            <a:extLst>
              <a:ext uri="{FF2B5EF4-FFF2-40B4-BE49-F238E27FC236}">
                <a16:creationId xmlns:a16="http://schemas.microsoft.com/office/drawing/2014/main" id="{B916E173-6492-2F43-8C68-268B4B28D5BC}"/>
              </a:ext>
            </a:extLst>
          </p:cNvPr>
          <p:cNvSpPr txBox="1"/>
          <p:nvPr/>
        </p:nvSpPr>
        <p:spPr>
          <a:xfrm>
            <a:off x="119336" y="777015"/>
            <a:ext cx="2160109" cy="400110"/>
          </a:xfrm>
          <a:prstGeom prst="rect">
            <a:avLst/>
          </a:prstGeom>
          <a:noFill/>
        </p:spPr>
        <p:txBody>
          <a:bodyPr wrap="square">
            <a:spAutoFit/>
          </a:bodyPr>
          <a:lstStyle/>
          <a:p>
            <a:r>
              <a:rPr lang="en-IN" sz="2000" b="1" dirty="0">
                <a:latin typeface="Liberation Mono"/>
              </a:rPr>
              <a:t>Table:- sourceCity</a:t>
            </a:r>
            <a:endParaRPr lang="en-IN" sz="2000" b="1" dirty="0"/>
          </a:p>
        </p:txBody>
      </p:sp>
      <p:sp>
        <p:nvSpPr>
          <p:cNvPr id="9" name="TextBox 8">
            <a:extLst>
              <a:ext uri="{FF2B5EF4-FFF2-40B4-BE49-F238E27FC236}">
                <a16:creationId xmlns:a16="http://schemas.microsoft.com/office/drawing/2014/main" id="{A764831C-A6F2-532D-E425-8B8C845BBC7A}"/>
              </a:ext>
            </a:extLst>
          </p:cNvPr>
          <p:cNvSpPr txBox="1"/>
          <p:nvPr/>
        </p:nvSpPr>
        <p:spPr>
          <a:xfrm>
            <a:off x="5029225" y="777015"/>
            <a:ext cx="989640"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10" name="Table 2">
            <a:extLst>
              <a:ext uri="{FF2B5EF4-FFF2-40B4-BE49-F238E27FC236}">
                <a16:creationId xmlns:a16="http://schemas.microsoft.com/office/drawing/2014/main" id="{9EBB7F2C-3C7C-D37F-A3CC-4666C4BE343B}"/>
              </a:ext>
            </a:extLst>
          </p:cNvPr>
          <p:cNvGraphicFramePr>
            <a:graphicFrameLocks noGrp="1"/>
          </p:cNvGraphicFramePr>
          <p:nvPr/>
        </p:nvGraphicFramePr>
        <p:xfrm>
          <a:off x="2510274" y="1256341"/>
          <a:ext cx="1965500" cy="1854200"/>
        </p:xfrm>
        <a:graphic>
          <a:graphicData uri="http://schemas.openxmlformats.org/drawingml/2006/table">
            <a:tbl>
              <a:tblPr firstRow="1" bandRow="1">
                <a:tableStyleId>{5940675A-B579-460E-94D1-54222C63F5DA}</a:tableStyleId>
              </a:tblPr>
              <a:tblGrid>
                <a:gridCol w="597500">
                  <a:extLst>
                    <a:ext uri="{9D8B030D-6E8A-4147-A177-3AD203B41FA5}">
                      <a16:colId xmlns:a16="http://schemas.microsoft.com/office/drawing/2014/main" val="928063234"/>
                    </a:ext>
                  </a:extLst>
                </a:gridCol>
                <a:gridCol w="1368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cityName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5</a:t>
                      </a:r>
                    </a:p>
                  </a:txBody>
                  <a:tcPr/>
                </a:tc>
                <a:tc>
                  <a:txBody>
                    <a:bodyPr/>
                    <a:lstStyle/>
                    <a:p>
                      <a:r>
                        <a:rPr lang="en-IN" dirty="0">
                          <a:latin typeface="Arial" panose="020B0604020202020204" pitchFamily="34" charset="0"/>
                          <a:cs typeface="Arial" panose="020B0604020202020204" pitchFamily="34" charset="0"/>
                        </a:rPr>
                        <a:t>Bhuj</a:t>
                      </a:r>
                    </a:p>
                  </a:txBody>
                  <a:tcPr/>
                </a:tc>
                <a:extLst>
                  <a:ext uri="{0D108BD9-81ED-4DB2-BD59-A6C34878D82A}">
                    <a16:rowId xmlns:a16="http://schemas.microsoft.com/office/drawing/2014/main" val="621527498"/>
                  </a:ext>
                </a:extLst>
              </a:tr>
            </a:tbl>
          </a:graphicData>
        </a:graphic>
      </p:graphicFrame>
      <p:sp>
        <p:nvSpPr>
          <p:cNvPr id="11" name="TextBox 10">
            <a:extLst>
              <a:ext uri="{FF2B5EF4-FFF2-40B4-BE49-F238E27FC236}">
                <a16:creationId xmlns:a16="http://schemas.microsoft.com/office/drawing/2014/main" id="{FA3FA8E4-4FB1-FC06-DFDC-B0EC216BF0D5}"/>
              </a:ext>
            </a:extLst>
          </p:cNvPr>
          <p:cNvSpPr txBox="1"/>
          <p:nvPr/>
        </p:nvSpPr>
        <p:spPr>
          <a:xfrm>
            <a:off x="2510272" y="777015"/>
            <a:ext cx="2078996" cy="400110"/>
          </a:xfrm>
          <a:prstGeom prst="rect">
            <a:avLst/>
          </a:prstGeom>
          <a:noFill/>
        </p:spPr>
        <p:txBody>
          <a:bodyPr wrap="square">
            <a:spAutoFit/>
          </a:bodyPr>
          <a:lstStyle/>
          <a:p>
            <a:r>
              <a:rPr lang="en-IN" sz="2000" b="1" dirty="0">
                <a:latin typeface="Liberation Mono"/>
              </a:rPr>
              <a:t>Table:- targetCity</a:t>
            </a:r>
            <a:endParaRPr lang="en-IN" sz="2000" b="1" dirty="0"/>
          </a:p>
        </p:txBody>
      </p:sp>
      <p:graphicFrame>
        <p:nvGraphicFramePr>
          <p:cNvPr id="12" name="Table 2">
            <a:extLst>
              <a:ext uri="{FF2B5EF4-FFF2-40B4-BE49-F238E27FC236}">
                <a16:creationId xmlns:a16="http://schemas.microsoft.com/office/drawing/2014/main" id="{0ACF30B6-DB8F-B8D5-388A-90188F1A7DA4}"/>
              </a:ext>
            </a:extLst>
          </p:cNvPr>
          <p:cNvGraphicFramePr>
            <a:graphicFrameLocks noGrp="1"/>
          </p:cNvGraphicFramePr>
          <p:nvPr>
            <p:extLst>
              <p:ext uri="{D42A27DB-BD31-4B8C-83A1-F6EECF244321}">
                <p14:modId xmlns:p14="http://schemas.microsoft.com/office/powerpoint/2010/main" val="3321476367"/>
              </p:ext>
            </p:extLst>
          </p:nvPr>
        </p:nvGraphicFramePr>
        <p:xfrm>
          <a:off x="5007082" y="1256341"/>
          <a:ext cx="6936386" cy="2225040"/>
        </p:xfrm>
        <a:graphic>
          <a:graphicData uri="http://schemas.openxmlformats.org/drawingml/2006/table">
            <a:tbl>
              <a:tblPr firstRow="1" bandRow="1">
                <a:tableStyleId>{5940675A-B579-460E-94D1-54222C63F5DA}</a:tableStyleId>
              </a:tblPr>
              <a:tblGrid>
                <a:gridCol w="816978">
                  <a:extLst>
                    <a:ext uri="{9D8B030D-6E8A-4147-A177-3AD203B41FA5}">
                      <a16:colId xmlns:a16="http://schemas.microsoft.com/office/drawing/2014/main" val="928063234"/>
                    </a:ext>
                  </a:extLst>
                </a:gridCol>
                <a:gridCol w="1411392">
                  <a:extLst>
                    <a:ext uri="{9D8B030D-6E8A-4147-A177-3AD203B41FA5}">
                      <a16:colId xmlns:a16="http://schemas.microsoft.com/office/drawing/2014/main" val="2965238667"/>
                    </a:ext>
                  </a:extLst>
                </a:gridCol>
                <a:gridCol w="817200">
                  <a:extLst>
                    <a:ext uri="{9D8B030D-6E8A-4147-A177-3AD203B41FA5}">
                      <a16:colId xmlns:a16="http://schemas.microsoft.com/office/drawing/2014/main" val="3015362175"/>
                    </a:ext>
                  </a:extLst>
                </a:gridCol>
                <a:gridCol w="1411145">
                  <a:extLst>
                    <a:ext uri="{9D8B030D-6E8A-4147-A177-3AD203B41FA5}">
                      <a16:colId xmlns:a16="http://schemas.microsoft.com/office/drawing/2014/main" val="2167858134"/>
                    </a:ext>
                  </a:extLst>
                </a:gridCol>
                <a:gridCol w="2479671">
                  <a:extLst>
                    <a:ext uri="{9D8B030D-6E8A-4147-A177-3AD203B41FA5}">
                      <a16:colId xmlns:a16="http://schemas.microsoft.com/office/drawing/2014/main" val="1840253131"/>
                    </a:ext>
                  </a:extLst>
                </a:gridCol>
              </a:tblGrid>
              <a:tr h="370840">
                <a:tc>
                  <a:txBody>
                    <a:bodyPr/>
                    <a:lstStyle/>
                    <a:p>
                      <a:pPr algn="ctr"/>
                      <a:r>
                        <a:rPr lang="en-US" dirty="0">
                          <a:latin typeface="Arial" panose="020B0604020202020204" pitchFamily="34" charset="0"/>
                          <a:cs typeface="Arial" panose="020B0604020202020204" pitchFamily="34" charset="0"/>
                        </a:rPr>
                        <a:t>sID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sCityName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dirty="0">
                          <a:latin typeface="Arial" panose="020B0604020202020204" pitchFamily="34" charset="0"/>
                          <a:cs typeface="Arial" panose="020B0604020202020204" pitchFamily="34" charset="0"/>
                        </a:rPr>
                        <a:t>tCityName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Output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Baroda</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Surat</a:t>
                      </a:r>
                    </a:p>
                  </a:txBody>
                  <a:tcPr/>
                </a:tc>
                <a:tc>
                  <a:txBody>
                    <a:bodyPr/>
                    <a:lstStyle/>
                    <a:p>
                      <a:r>
                        <a:rPr lang="en-IN" dirty="0">
                          <a:solidFill>
                            <a:srgbClr val="7D2170"/>
                          </a:solidFill>
                          <a:latin typeface="Arial" panose="020B0604020202020204" pitchFamily="34" charset="0"/>
                          <a:cs typeface="Arial" panose="020B0604020202020204" pitchFamily="34" charset="0"/>
                        </a:rPr>
                        <a:t>Matching in both table</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Rajkot</a:t>
                      </a:r>
                    </a:p>
                  </a:txBody>
                  <a:tcPr/>
                </a:tc>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IN" dirty="0">
                          <a:solidFill>
                            <a:srgbClr val="7D2170"/>
                          </a:solidFill>
                          <a:latin typeface="Arial" panose="020B0604020202020204" pitchFamily="34" charset="0"/>
                          <a:cs typeface="Arial" panose="020B0604020202020204" pitchFamily="34" charset="0"/>
                        </a:rPr>
                        <a:t>New in source table</a:t>
                      </a: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Anand</a:t>
                      </a:r>
                    </a:p>
                  </a:txBody>
                  <a:tcPr/>
                </a:tc>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Bharuch</a:t>
                      </a:r>
                    </a:p>
                  </a:txBody>
                  <a:tcPr/>
                </a:tc>
                <a:tc>
                  <a:txBody>
                    <a:bodyPr/>
                    <a:lstStyle/>
                    <a:p>
                      <a:r>
                        <a:rPr lang="en-IN" dirty="0">
                          <a:solidFill>
                            <a:srgbClr val="7D2170"/>
                          </a:solidFill>
                          <a:latin typeface="Arial" panose="020B0604020202020204" pitchFamily="34" charset="0"/>
                          <a:cs typeface="Arial" panose="020B0604020202020204" pitchFamily="34" charset="0"/>
                        </a:rPr>
                        <a:t>Mismatch Cities</a:t>
                      </a: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Bhuj</a:t>
                      </a:r>
                    </a:p>
                  </a:txBody>
                  <a:tcPr/>
                </a:tc>
                <a:tc>
                  <a:txBody>
                    <a:bodyPr/>
                    <a:lstStyle/>
                    <a:p>
                      <a:r>
                        <a:rPr lang="en-IN" dirty="0">
                          <a:solidFill>
                            <a:srgbClr val="7D2170"/>
                          </a:solidFill>
                          <a:latin typeface="Arial" panose="020B0604020202020204" pitchFamily="34" charset="0"/>
                          <a:cs typeface="Arial" panose="020B0604020202020204" pitchFamily="34" charset="0"/>
                        </a:rPr>
                        <a:t>New in target table</a:t>
                      </a:r>
                    </a:p>
                  </a:txBody>
                  <a:tcPr/>
                </a:tc>
                <a:extLst>
                  <a:ext uri="{0D108BD9-81ED-4DB2-BD59-A6C34878D82A}">
                    <a16:rowId xmlns:a16="http://schemas.microsoft.com/office/drawing/2014/main" val="2739783659"/>
                  </a:ext>
                </a:extLst>
              </a:tr>
            </a:tbl>
          </a:graphicData>
        </a:graphic>
      </p:graphicFrame>
      <p:sp>
        <p:nvSpPr>
          <p:cNvPr id="5" name="TextBox 4">
            <a:extLst>
              <a:ext uri="{FF2B5EF4-FFF2-40B4-BE49-F238E27FC236}">
                <a16:creationId xmlns:a16="http://schemas.microsoft.com/office/drawing/2014/main" id="{5965FA34-26BD-7F6C-7254-D3D2F744E099}"/>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CA6A-B7F5-B613-4143-27BAEEC5210B}"/>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92C088BB-2E1E-288A-CF60-109BE8948490}"/>
              </a:ext>
            </a:extLst>
          </p:cNvPr>
          <p:cNvGraphicFramePr>
            <a:graphicFrameLocks noGrp="1"/>
          </p:cNvGraphicFramePr>
          <p:nvPr>
            <p:extLst>
              <p:ext uri="{D42A27DB-BD31-4B8C-83A1-F6EECF244321}">
                <p14:modId xmlns:p14="http://schemas.microsoft.com/office/powerpoint/2010/main" val="802506080"/>
              </p:ext>
            </p:extLst>
          </p:nvPr>
        </p:nvGraphicFramePr>
        <p:xfrm>
          <a:off x="1942904" y="227552"/>
          <a:ext cx="10081117" cy="2966720"/>
        </p:xfrm>
        <a:graphic>
          <a:graphicData uri="http://schemas.openxmlformats.org/drawingml/2006/table">
            <a:tbl>
              <a:tblPr firstRow="1" bandRow="1">
                <a:tableStyleId>{5940675A-B579-460E-94D1-54222C63F5DA}</a:tableStyleId>
              </a:tblPr>
              <a:tblGrid>
                <a:gridCol w="1052158">
                  <a:extLst>
                    <a:ext uri="{9D8B030D-6E8A-4147-A177-3AD203B41FA5}">
                      <a16:colId xmlns:a16="http://schemas.microsoft.com/office/drawing/2014/main" val="928063234"/>
                    </a:ext>
                  </a:extLst>
                </a:gridCol>
                <a:gridCol w="1416657">
                  <a:extLst>
                    <a:ext uri="{9D8B030D-6E8A-4147-A177-3AD203B41FA5}">
                      <a16:colId xmlns:a16="http://schemas.microsoft.com/office/drawing/2014/main" val="2965238667"/>
                    </a:ext>
                  </a:extLst>
                </a:gridCol>
                <a:gridCol w="1587255">
                  <a:extLst>
                    <a:ext uri="{9D8B030D-6E8A-4147-A177-3AD203B41FA5}">
                      <a16:colId xmlns:a16="http://schemas.microsoft.com/office/drawing/2014/main" val="908971141"/>
                    </a:ext>
                  </a:extLst>
                </a:gridCol>
                <a:gridCol w="1383875">
                  <a:extLst>
                    <a:ext uri="{9D8B030D-6E8A-4147-A177-3AD203B41FA5}">
                      <a16:colId xmlns:a16="http://schemas.microsoft.com/office/drawing/2014/main" val="250882842"/>
                    </a:ext>
                  </a:extLst>
                </a:gridCol>
                <a:gridCol w="1033370">
                  <a:extLst>
                    <a:ext uri="{9D8B030D-6E8A-4147-A177-3AD203B41FA5}">
                      <a16:colId xmlns:a16="http://schemas.microsoft.com/office/drawing/2014/main" val="772553615"/>
                    </a:ext>
                  </a:extLst>
                </a:gridCol>
                <a:gridCol w="1803901">
                  <a:extLst>
                    <a:ext uri="{9D8B030D-6E8A-4147-A177-3AD203B41FA5}">
                      <a16:colId xmlns:a16="http://schemas.microsoft.com/office/drawing/2014/main" val="3156452699"/>
                    </a:ext>
                  </a:extLst>
                </a:gridCol>
                <a:gridCol w="1803901">
                  <a:extLst>
                    <a:ext uri="{9D8B030D-6E8A-4147-A177-3AD203B41FA5}">
                      <a16:colId xmlns:a16="http://schemas.microsoft.com/office/drawing/2014/main" val="3731473537"/>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1001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Laptop</a:t>
                      </a: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83000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47000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Headphones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T-shirt</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C005</a:t>
                      </a:r>
                    </a:p>
                  </a:txBody>
                  <a:tcPr/>
                </a:tc>
                <a:tc>
                  <a:txBody>
                    <a:bodyPr/>
                    <a:lstStyle/>
                    <a:p>
                      <a:r>
                        <a:rPr lang="en-US" dirty="0">
                          <a:latin typeface="Arial" panose="020B0604020202020204" pitchFamily="34" charset="0"/>
                          <a:cs typeface="Arial" panose="020B0604020202020204" pitchFamily="34" charset="0"/>
                        </a:rPr>
                        <a:t>Sneakers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C006</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800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1700</a:t>
                      </a:r>
                    </a:p>
                  </a:txBody>
                  <a:tcPr/>
                </a:tc>
                <a:extLst>
                  <a:ext uri="{0D108BD9-81ED-4DB2-BD59-A6C34878D82A}">
                    <a16:rowId xmlns:a16="http://schemas.microsoft.com/office/drawing/2014/main" val="781811451"/>
                  </a:ext>
                </a:extLst>
              </a:tr>
            </a:tbl>
          </a:graphicData>
        </a:graphic>
      </p:graphicFrame>
      <p:sp>
        <p:nvSpPr>
          <p:cNvPr id="7" name="TextBox 6">
            <a:extLst>
              <a:ext uri="{FF2B5EF4-FFF2-40B4-BE49-F238E27FC236}">
                <a16:creationId xmlns:a16="http://schemas.microsoft.com/office/drawing/2014/main" id="{FC19812C-8CC6-0EAC-2BC0-0A2A0B4250CA}"/>
              </a:ext>
            </a:extLst>
          </p:cNvPr>
          <p:cNvSpPr txBox="1"/>
          <p:nvPr/>
        </p:nvSpPr>
        <p:spPr>
          <a:xfrm>
            <a:off x="47328" y="221872"/>
            <a:ext cx="1631504" cy="707886"/>
          </a:xfrm>
          <a:prstGeom prst="rect">
            <a:avLst/>
          </a:prstGeom>
          <a:noFill/>
        </p:spPr>
        <p:txBody>
          <a:bodyPr wrap="square">
            <a:spAutoFit/>
          </a:bodyPr>
          <a:lstStyle/>
          <a:p>
            <a:r>
              <a:rPr lang="en-IN" sz="2000" b="1" dirty="0">
                <a:latin typeface="Liberation Mono"/>
              </a:rPr>
              <a:t>Table:- onlineOrders</a:t>
            </a:r>
            <a:endParaRPr lang="en-IN" sz="2000" b="1" dirty="0"/>
          </a:p>
        </p:txBody>
      </p:sp>
      <p:sp>
        <p:nvSpPr>
          <p:cNvPr id="8" name="TextBox 7">
            <a:extLst>
              <a:ext uri="{FF2B5EF4-FFF2-40B4-BE49-F238E27FC236}">
                <a16:creationId xmlns:a16="http://schemas.microsoft.com/office/drawing/2014/main" id="{19C87904-3194-BB15-9F9A-8E13E23AAB1A}"/>
              </a:ext>
            </a:extLst>
          </p:cNvPr>
          <p:cNvSpPr txBox="1"/>
          <p:nvPr/>
        </p:nvSpPr>
        <p:spPr>
          <a:xfrm>
            <a:off x="7082" y="3356992"/>
            <a:ext cx="2037231" cy="707886"/>
          </a:xfrm>
          <a:prstGeom prst="rect">
            <a:avLst/>
          </a:prstGeom>
          <a:noFill/>
        </p:spPr>
        <p:txBody>
          <a:bodyPr wrap="square">
            <a:spAutoFit/>
          </a:bodyPr>
          <a:lstStyle/>
          <a:p>
            <a:r>
              <a:rPr lang="en-IN" sz="2000" b="1" dirty="0">
                <a:latin typeface="Liberation Mono"/>
              </a:rPr>
              <a:t>Table:- fromStoreOrders</a:t>
            </a:r>
            <a:endParaRPr lang="en-IN" sz="2000" b="1" dirty="0"/>
          </a:p>
        </p:txBody>
      </p:sp>
      <p:graphicFrame>
        <p:nvGraphicFramePr>
          <p:cNvPr id="14" name="Table 2">
            <a:extLst>
              <a:ext uri="{FF2B5EF4-FFF2-40B4-BE49-F238E27FC236}">
                <a16:creationId xmlns:a16="http://schemas.microsoft.com/office/drawing/2014/main" id="{6D72782E-276B-ABD2-54E0-57AFBCDEE643}"/>
              </a:ext>
            </a:extLst>
          </p:cNvPr>
          <p:cNvGraphicFramePr>
            <a:graphicFrameLocks noGrp="1"/>
          </p:cNvGraphicFramePr>
          <p:nvPr>
            <p:extLst>
              <p:ext uri="{D42A27DB-BD31-4B8C-83A1-F6EECF244321}">
                <p14:modId xmlns:p14="http://schemas.microsoft.com/office/powerpoint/2010/main" val="3898895138"/>
              </p:ext>
            </p:extLst>
          </p:nvPr>
        </p:nvGraphicFramePr>
        <p:xfrm>
          <a:off x="1942909" y="3356992"/>
          <a:ext cx="10081115" cy="3337560"/>
        </p:xfrm>
        <a:graphic>
          <a:graphicData uri="http://schemas.openxmlformats.org/drawingml/2006/table">
            <a:tbl>
              <a:tblPr firstRow="1" bandRow="1">
                <a:tableStyleId>{5940675A-B579-460E-94D1-54222C63F5DA}</a:tableStyleId>
              </a:tblPr>
              <a:tblGrid>
                <a:gridCol w="1060025">
                  <a:extLst>
                    <a:ext uri="{9D8B030D-6E8A-4147-A177-3AD203B41FA5}">
                      <a16:colId xmlns:a16="http://schemas.microsoft.com/office/drawing/2014/main" val="928063234"/>
                    </a:ext>
                  </a:extLst>
                </a:gridCol>
                <a:gridCol w="1474680">
                  <a:extLst>
                    <a:ext uri="{9D8B030D-6E8A-4147-A177-3AD203B41FA5}">
                      <a16:colId xmlns:a16="http://schemas.microsoft.com/office/drawing/2014/main" val="2965238667"/>
                    </a:ext>
                  </a:extLst>
                </a:gridCol>
                <a:gridCol w="1766615">
                  <a:extLst>
                    <a:ext uri="{9D8B030D-6E8A-4147-A177-3AD203B41FA5}">
                      <a16:colId xmlns:a16="http://schemas.microsoft.com/office/drawing/2014/main" val="908971141"/>
                    </a:ext>
                  </a:extLst>
                </a:gridCol>
                <a:gridCol w="1459378">
                  <a:extLst>
                    <a:ext uri="{9D8B030D-6E8A-4147-A177-3AD203B41FA5}">
                      <a16:colId xmlns:a16="http://schemas.microsoft.com/office/drawing/2014/main" val="250882842"/>
                    </a:ext>
                  </a:extLst>
                </a:gridCol>
                <a:gridCol w="1075331">
                  <a:extLst>
                    <a:ext uri="{9D8B030D-6E8A-4147-A177-3AD203B41FA5}">
                      <a16:colId xmlns:a16="http://schemas.microsoft.com/office/drawing/2014/main" val="772553615"/>
                    </a:ext>
                  </a:extLst>
                </a:gridCol>
                <a:gridCol w="1622543">
                  <a:extLst>
                    <a:ext uri="{9D8B030D-6E8A-4147-A177-3AD203B41FA5}">
                      <a16:colId xmlns:a16="http://schemas.microsoft.com/office/drawing/2014/main" val="3156452699"/>
                    </a:ext>
                  </a:extLst>
                </a:gridCol>
                <a:gridCol w="1622543">
                  <a:extLst>
                    <a:ext uri="{9D8B030D-6E8A-4147-A177-3AD203B41FA5}">
                      <a16:colId xmlns:a16="http://schemas.microsoft.com/office/drawing/2014/main" val="3334319544"/>
                    </a:ext>
                  </a:extLst>
                </a:gridCol>
              </a:tblGrid>
              <a:tr h="370840">
                <a:tc>
                  <a:txBody>
                    <a:bodyPr/>
                    <a:lstStyle/>
                    <a:p>
                      <a:pPr algn="ctr"/>
                      <a:r>
                        <a:rPr lang="en-IN" dirty="0">
                          <a:latin typeface="Arial" panose="020B0604020202020204" pitchFamily="34" charset="0"/>
                          <a:cs typeface="Arial" panose="020B0604020202020204" pitchFamily="34" charset="0"/>
                        </a:rPr>
                        <a:t>orderID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customerID</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product</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category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quantity</a:t>
                      </a: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orderDate</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C001</a:t>
                      </a:r>
                    </a:p>
                  </a:txBody>
                  <a:tcPr/>
                </a:tc>
                <a:tc>
                  <a:txBody>
                    <a:bodyPr/>
                    <a:lstStyle/>
                    <a:p>
                      <a:r>
                        <a:rPr lang="en-US" dirty="0">
                          <a:latin typeface="Arial" panose="020B0604020202020204" pitchFamily="34" charset="0"/>
                          <a:cs typeface="Arial" panose="020B0604020202020204" pitchFamily="34" charset="0"/>
                        </a:rPr>
                        <a:t>T-shirt</a:t>
                      </a: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2</a:t>
                      </a:r>
                    </a:p>
                  </a:txBody>
                  <a:tcPr/>
                </a:tc>
                <a:tc>
                  <a:txBody>
                    <a:bodyPr/>
                    <a:lstStyle/>
                    <a:p>
                      <a:r>
                        <a:rPr lang="en-IN" dirty="0">
                          <a:latin typeface="Arial" panose="020B0604020202020204" pitchFamily="34" charset="0"/>
                          <a:cs typeface="Arial" panose="020B0604020202020204" pitchFamily="34" charset="0"/>
                        </a:rPr>
                        <a:t>2025-07-01</a:t>
                      </a:r>
                    </a:p>
                  </a:txBody>
                  <a:tcPr/>
                </a:tc>
                <a:tc>
                  <a:txBody>
                    <a:bodyPr/>
                    <a:lstStyle/>
                    <a:p>
                      <a:pPr algn="r"/>
                      <a:r>
                        <a:rPr lang="en-IN" dirty="0">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858505310"/>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2002</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C003</a:t>
                      </a:r>
                    </a:p>
                  </a:txBody>
                  <a:tcPr/>
                </a:tc>
                <a:tc>
                  <a:txBody>
                    <a:bodyPr/>
                    <a:lstStyle/>
                    <a:p>
                      <a:r>
                        <a:rPr lang="en-US" dirty="0">
                          <a:latin typeface="Arial" panose="020B0604020202020204" pitchFamily="34" charset="0"/>
                          <a:cs typeface="Arial" panose="020B0604020202020204" pitchFamily="34" charset="0"/>
                        </a:rPr>
                        <a:t>Smartphone</a:t>
                      </a:r>
                      <a:endParaRPr lang="en-IN" dirty="0">
                        <a:latin typeface="Arial" panose="020B0604020202020204" pitchFamily="34" charset="0"/>
                        <a:cs typeface="Arial" panose="020B0604020202020204" pitchFamily="34" charset="0"/>
                      </a:endParaRPr>
                    </a:p>
                  </a:txBody>
                  <a:tcPr/>
                </a:tc>
                <a:tc>
                  <a:txBody>
                    <a:bodyPr/>
                    <a:lstStyle/>
                    <a:p>
                      <a:r>
                        <a:rPr lang="en-IN">
                          <a:latin typeface="Arial" panose="020B0604020202020204" pitchFamily="34" charset="0"/>
                          <a:cs typeface="Arial" panose="020B0604020202020204" pitchFamily="34" charset="0"/>
                        </a:rPr>
                        <a:t>Electronics</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2025-07-01</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35000</a:t>
                      </a:r>
                    </a:p>
                  </a:txBody>
                  <a:tcPr/>
                </a:tc>
                <a:extLst>
                  <a:ext uri="{0D108BD9-81ED-4DB2-BD59-A6C34878D82A}">
                    <a16:rowId xmlns:a16="http://schemas.microsoft.com/office/drawing/2014/main" val="77675717"/>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2003</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C007</a:t>
                      </a:r>
                    </a:p>
                  </a:txBody>
                  <a:tcPr/>
                </a:tc>
                <a:tc>
                  <a:txBody>
                    <a:bodyPr/>
                    <a:lstStyle/>
                    <a:p>
                      <a:r>
                        <a:rPr lang="en-US" dirty="0">
                          <a:latin typeface="Arial" panose="020B0604020202020204" pitchFamily="34" charset="0"/>
                          <a:cs typeface="Arial" panose="020B0604020202020204" pitchFamily="34" charset="0"/>
                        </a:rPr>
                        <a:t>Formal Shoes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Footwear</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2025-07-02</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357013405"/>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2004</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C004</a:t>
                      </a:r>
                    </a:p>
                  </a:txBody>
                  <a:tcPr/>
                </a:tc>
                <a:tc>
                  <a:txBody>
                    <a:bodyPr/>
                    <a:lstStyle/>
                    <a:p>
                      <a:r>
                        <a:rPr lang="en-US" dirty="0">
                          <a:latin typeface="Arial" panose="020B0604020202020204" pitchFamily="34" charset="0"/>
                          <a:cs typeface="Arial" panose="020B0604020202020204" pitchFamily="34" charset="0"/>
                        </a:rPr>
                        <a:t>Jeans</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Clothing</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2025-07-03</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621527498"/>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2005</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C008</a:t>
                      </a:r>
                    </a:p>
                  </a:txBody>
                  <a:tcPr/>
                </a:tc>
                <a:tc>
                  <a:txBody>
                    <a:bodyPr/>
                    <a:lstStyle/>
                    <a:p>
                      <a:r>
                        <a:rPr lang="en-US" dirty="0">
                          <a:latin typeface="Arial" panose="020B0604020202020204" pitchFamily="34" charset="0"/>
                          <a:cs typeface="Arial" panose="020B0604020202020204" pitchFamily="34" charset="0"/>
                        </a:rPr>
                        <a:t>Book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Books</a:t>
                      </a:r>
                    </a:p>
                  </a:txBody>
                  <a:tcPr/>
                </a:tc>
                <a:tc>
                  <a:txBody>
                    <a:bodyPr/>
                    <a:lstStyle/>
                    <a:p>
                      <a:pPr algn="r"/>
                      <a:r>
                        <a:rPr lang="en-IN" dirty="0">
                          <a:latin typeface="Arial" panose="020B0604020202020204" pitchFamily="34" charset="0"/>
                          <a:cs typeface="Arial" panose="020B0604020202020204" pitchFamily="34" charset="0"/>
                        </a:rPr>
                        <a:t>3</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1859993762"/>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2006</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C002</a:t>
                      </a:r>
                    </a:p>
                  </a:txBody>
                  <a:tcPr/>
                </a:tc>
                <a:tc>
                  <a:txBody>
                    <a:bodyPr/>
                    <a:lstStyle/>
                    <a:p>
                      <a:r>
                        <a:rPr lang="en-US" dirty="0">
                          <a:latin typeface="Arial" panose="020B0604020202020204" pitchFamily="34" charset="0"/>
                          <a:cs typeface="Arial" panose="020B0604020202020204" pitchFamily="34" charset="0"/>
                        </a:rPr>
                        <a:t>Laptop</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2025-07-04</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93500</a:t>
                      </a:r>
                    </a:p>
                  </a:txBody>
                  <a:tcPr/>
                </a:tc>
                <a:extLst>
                  <a:ext uri="{0D108BD9-81ED-4DB2-BD59-A6C34878D82A}">
                    <a16:rowId xmlns:a16="http://schemas.microsoft.com/office/drawing/2014/main" val="1376711774"/>
                  </a:ext>
                </a:extLst>
              </a:tr>
              <a:tr h="370840">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C009</a:t>
                      </a:r>
                    </a:p>
                  </a:txBody>
                  <a:tcPr/>
                </a:tc>
                <a:tc>
                  <a:txBody>
                    <a:bodyPr/>
                    <a:lstStyle/>
                    <a:p>
                      <a:r>
                        <a:rPr lang="en-US" dirty="0">
                          <a:latin typeface="Arial" panose="020B0604020202020204" pitchFamily="34" charset="0"/>
                          <a:cs typeface="Arial" panose="020B0604020202020204" pitchFamily="34" charset="0"/>
                        </a:rPr>
                        <a:t>Power Bank</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IN" dirty="0">
                          <a:latin typeface="Arial" panose="020B0604020202020204" pitchFamily="34" charset="0"/>
                          <a:cs typeface="Arial" panose="020B0604020202020204" pitchFamily="34" charset="0"/>
                        </a:rPr>
                        <a:t>1</a:t>
                      </a:r>
                    </a:p>
                  </a:txBody>
                  <a:tcPr/>
                </a:tc>
                <a:tc>
                  <a:txBody>
                    <a:bodyPr/>
                    <a:lstStyle/>
                    <a:p>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2025-07-05</a:t>
                      </a:r>
                      <a:endParaRPr lang="en-IN" dirty="0">
                        <a:latin typeface="Arial" panose="020B0604020202020204" pitchFamily="34" charset="0"/>
                        <a:cs typeface="Arial" panose="020B0604020202020204" pitchFamily="34" charset="0"/>
                      </a:endParaRPr>
                    </a:p>
                  </a:txBody>
                  <a:tcPr/>
                </a:tc>
                <a:tc>
                  <a:txBody>
                    <a:bodyPr/>
                    <a:lstStyle/>
                    <a:p>
                      <a:pPr algn="r"/>
                      <a:r>
                        <a:rPr lang="en-IN" dirty="0">
                          <a:latin typeface="Arial" panose="020B0604020202020204" pitchFamily="34" charset="0"/>
                          <a:cs typeface="Arial" panose="020B0604020202020204" pitchFamily="34" charset="0"/>
                        </a:rPr>
                        <a:t>1800</a:t>
                      </a:r>
                    </a:p>
                  </a:txBody>
                  <a:tcPr/>
                </a:tc>
                <a:extLst>
                  <a:ext uri="{0D108BD9-81ED-4DB2-BD59-A6C34878D82A}">
                    <a16:rowId xmlns:a16="http://schemas.microsoft.com/office/drawing/2014/main" val="781811451"/>
                  </a:ext>
                </a:extLst>
              </a:tr>
              <a:tr h="370840">
                <a:tc>
                  <a:txBody>
                    <a:bodyPr/>
                    <a:lstStyle/>
                    <a:p>
                      <a:pPr algn="ctr"/>
                      <a:r>
                        <a:rPr lang="en-IN" dirty="0">
                          <a:latin typeface="Arial" panose="020B0604020202020204" pitchFamily="34" charset="0"/>
                          <a:cs typeface="Arial" panose="020B0604020202020204" pitchFamily="34" charset="0"/>
                        </a:rPr>
                        <a:t>2008</a:t>
                      </a:r>
                    </a:p>
                  </a:txBody>
                  <a:tcPr/>
                </a:tc>
                <a:tc>
                  <a:txBody>
                    <a:bodyPr/>
                    <a:lstStyle/>
                    <a:p>
                      <a:r>
                        <a:rPr lang="en-IN" dirty="0">
                          <a:latin typeface="Arial" panose="020B0604020202020204" pitchFamily="34" charset="0"/>
                          <a:cs typeface="Arial" panose="020B0604020202020204" pitchFamily="34" charset="0"/>
                        </a:rPr>
                        <a:t>C021</a:t>
                      </a:r>
                    </a:p>
                  </a:txBody>
                  <a:tcPr/>
                </a:tc>
                <a:tc>
                  <a:txBody>
                    <a:bodyPr/>
                    <a:lstStyle/>
                    <a:p>
                      <a:r>
                        <a:rPr lang="en-US" dirty="0">
                          <a:latin typeface="Arial" panose="020B0604020202020204" pitchFamily="34" charset="0"/>
                          <a:cs typeface="Arial" panose="020B0604020202020204" pitchFamily="34" charset="0"/>
                        </a:rPr>
                        <a:t>Mouse</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Electronics</a:t>
                      </a:r>
                    </a:p>
                  </a:txBody>
                  <a:tcPr/>
                </a:tc>
                <a:tc>
                  <a:txBody>
                    <a:bodyPr/>
                    <a:lstStyle/>
                    <a:p>
                      <a:pPr algn="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2025-07-09</a:t>
                      </a:r>
                      <a:endParaRPr lang="en-IN" dirty="0">
                        <a:latin typeface="Arial" panose="020B0604020202020204" pitchFamily="34" charset="0"/>
                        <a:cs typeface="Arial" panose="020B0604020202020204" pitchFamily="34" charset="0"/>
                      </a:endParaRPr>
                    </a:p>
                  </a:txBody>
                  <a:tcPr/>
                </a:tc>
                <a:tc>
                  <a:txBody>
                    <a:bodyPr/>
                    <a:lstStyle/>
                    <a:p>
                      <a:pPr algn="r"/>
                      <a:r>
                        <a:rPr lang="en-US" dirty="0">
                          <a:latin typeface="Arial" panose="020B0604020202020204" pitchFamily="34" charset="0"/>
                          <a:cs typeface="Arial" panose="020B0604020202020204" pitchFamily="34" charset="0"/>
                        </a:rPr>
                        <a:t>350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61314983"/>
                  </a:ext>
                </a:extLst>
              </a:tr>
            </a:tbl>
          </a:graphicData>
        </a:graphic>
      </p:graphicFrame>
    </p:spTree>
    <p:extLst>
      <p:ext uri="{BB962C8B-B14F-4D97-AF65-F5344CB8AC3E}">
        <p14:creationId xmlns:p14="http://schemas.microsoft.com/office/powerpoint/2010/main" val="42428202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9DCE-9318-5081-3F67-C2D95F8441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518F2-45B8-C402-578C-090C49AFC5DE}"/>
              </a:ext>
            </a:extLst>
          </p:cNvPr>
          <p:cNvSpPr/>
          <p:nvPr/>
        </p:nvSpPr>
        <p:spPr>
          <a:xfrm>
            <a:off x="1524000" y="-36095"/>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union</a:t>
            </a:r>
          </a:p>
        </p:txBody>
      </p:sp>
      <p:sp>
        <p:nvSpPr>
          <p:cNvPr id="5" name="TextBox 4">
            <a:extLst>
              <a:ext uri="{FF2B5EF4-FFF2-40B4-BE49-F238E27FC236}">
                <a16:creationId xmlns:a16="http://schemas.microsoft.com/office/drawing/2014/main" id="{C390FD1D-B349-01D9-5044-1DBB5FBE4A7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EACD6E-A768-6D82-CAC3-9E3B36EAD5DF}"/>
              </a:ext>
            </a:extLst>
          </p:cNvPr>
          <p:cNvSpPr txBox="1"/>
          <p:nvPr/>
        </p:nvSpPr>
        <p:spPr>
          <a:xfrm>
            <a:off x="209944" y="980728"/>
            <a:ext cx="11718704" cy="5816977"/>
          </a:xfrm>
          <a:prstGeom prst="rect">
            <a:avLst/>
          </a:prstGeom>
          <a:solidFill>
            <a:schemeClr val="bg1">
              <a:lumMod val="95000"/>
            </a:schemeClr>
          </a:solidFill>
        </p:spPr>
        <p:txBody>
          <a:bodyPr wrap="square">
            <a:spAutoFit/>
          </a:bodyPr>
          <a:lstStyle/>
          <a:p>
            <a:r>
              <a:rPr lang="en-IN" sz="2200" dirty="0">
                <a:solidFill>
                  <a:srgbClr val="C00000"/>
                </a:solidFill>
                <a:latin typeface="Arial" panose="020B0604020202020204" pitchFamily="34" charset="0"/>
                <a:cs typeface="Arial" panose="020B0604020202020204" pitchFamily="34" charset="0"/>
              </a:rPr>
              <a:t>Use Cases</a:t>
            </a:r>
            <a:endParaRPr lang="en-US" sz="22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or from-store purchases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purchased both online and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Customers who ordered online but not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with product details who made online or from-store purchase with the status ‘Purchased online’ or ‘Purchased from 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of from-store purchase of ‘Laptop’</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Count total sales made online or from-store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sales done either from online or from-store with appropriate message.</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online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all customers who made form-store purchase only</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amount</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online orders</a:t>
            </a:r>
          </a:p>
          <a:p>
            <a:pPr marL="342900" indent="-342900">
              <a:buFont typeface="+mj-lt"/>
              <a:buAutoNum type="arabicPeriod"/>
            </a:pPr>
            <a:endParaRPr lang="en-US" sz="400" dirty="0">
              <a:solidFill>
                <a:srgbClr val="0070C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0C0"/>
                </a:solidFill>
                <a:latin typeface="Arial" panose="020B0604020202020204" pitchFamily="34" charset="0"/>
                <a:cs typeface="Arial" panose="020B0604020202020204" pitchFamily="34" charset="0"/>
              </a:rPr>
              <a:t>Show total from-store orders</a:t>
            </a:r>
          </a:p>
        </p:txBody>
      </p:sp>
      <p:sp>
        <p:nvSpPr>
          <p:cNvPr id="4" name="TextBox 3">
            <a:extLst>
              <a:ext uri="{FF2B5EF4-FFF2-40B4-BE49-F238E27FC236}">
                <a16:creationId xmlns:a16="http://schemas.microsoft.com/office/drawing/2014/main" id="{F0CAF7E6-454C-2AB9-A502-7250F25EF414}"/>
              </a:ext>
            </a:extLst>
          </p:cNvPr>
          <p:cNvSpPr txBox="1"/>
          <p:nvPr/>
        </p:nvSpPr>
        <p:spPr>
          <a:xfrm>
            <a:off x="209944" y="548680"/>
            <a:ext cx="5165975" cy="400110"/>
          </a:xfrm>
          <a:prstGeom prst="rect">
            <a:avLst/>
          </a:prstGeom>
          <a:noFill/>
        </p:spPr>
        <p:txBody>
          <a:bodyPr wrap="square">
            <a:spAutoFit/>
          </a:bodyPr>
          <a:lstStyle/>
          <a:p>
            <a:r>
              <a:rPr lang="en-IN" sz="2000" b="1" dirty="0">
                <a:latin typeface="Liberation Mono"/>
              </a:rPr>
              <a:t>Tables:- onlineOrders AND fromStoreOrders</a:t>
            </a:r>
            <a:endParaRPr lang="en-IN" sz="2000" b="1" dirty="0"/>
          </a:p>
        </p:txBody>
      </p:sp>
    </p:spTree>
    <p:extLst>
      <p:ext uri="{BB962C8B-B14F-4D97-AF65-F5344CB8AC3E}">
        <p14:creationId xmlns:p14="http://schemas.microsoft.com/office/powerpoint/2010/main" val="866114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CDB35-39F6-5DA5-954B-0E5E3FE8B32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80F3C21-5B8A-9822-799B-E5848CBF32B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21B52615-507E-D839-7EAA-6421FD23AD8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AA9610E9-BCE7-9E44-C15C-A60733FB8F01}"/>
              </a:ext>
            </a:extLst>
          </p:cNvPr>
          <p:cNvSpPr txBox="1"/>
          <p:nvPr/>
        </p:nvSpPr>
        <p:spPr>
          <a:xfrm>
            <a:off x="263352" y="694437"/>
            <a:ext cx="11665296" cy="4185761"/>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'Online Purchase'</a:t>
            </a:r>
            <a:r>
              <a:rPr lang="en-IN" dirty="0">
                <a:latin typeface="Liberation Mono"/>
              </a:rPr>
              <a:t> </a:t>
            </a:r>
            <a:r>
              <a:rPr lang="en-IN" dirty="0">
                <a:solidFill>
                  <a:srgbClr val="0077AA"/>
                </a:solidFill>
                <a:latin typeface="Liberation Mono"/>
              </a:rPr>
              <a:t>FROM</a:t>
            </a:r>
            <a:r>
              <a:rPr lang="en-IN" dirty="0">
                <a:latin typeface="Liberation Mono"/>
              </a:rPr>
              <a:t> onlineOrders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customerID, product, category, </a:t>
            </a:r>
            <a:r>
              <a:rPr lang="en-IN" dirty="0">
                <a:solidFill>
                  <a:srgbClr val="00B050"/>
                </a:solidFill>
                <a:latin typeface="Liberation Mono"/>
              </a:rPr>
              <a:t>'Store Purchase'</a:t>
            </a:r>
            <a:r>
              <a:rPr lang="en-IN" dirty="0">
                <a:latin typeface="Liberation Mono"/>
              </a:rPr>
              <a:t> </a:t>
            </a:r>
            <a:r>
              <a:rPr lang="en-IN" dirty="0">
                <a:solidFill>
                  <a:srgbClr val="0077AA"/>
                </a:solidFill>
                <a:latin typeface="Liberation Mono"/>
              </a:rPr>
              <a:t>FROM</a:t>
            </a:r>
            <a:r>
              <a:rPr lang="en-IN" dirty="0">
                <a:latin typeface="Liberation Mono"/>
              </a:rPr>
              <a:t> fromStoreOrders;</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'Both Online and Store Purchase'</a:t>
            </a:r>
            <a:r>
              <a:rPr lang="en-US" dirty="0">
                <a:latin typeface="Liberation Mono"/>
              </a:rPr>
              <a:t> </a:t>
            </a:r>
            <a:r>
              <a:rPr lang="en-US" dirty="0">
                <a:solidFill>
                  <a:srgbClr val="0077AA"/>
                </a:solidFill>
                <a:latin typeface="Liberation Mono"/>
              </a:rPr>
              <a:t>FROM</a:t>
            </a:r>
            <a:r>
              <a:rPr lang="en-US" dirty="0">
                <a:latin typeface="Liberation Mono"/>
              </a:rPr>
              <a:t> </a:t>
            </a:r>
            <a:r>
              <a:rPr lang="en-IN" dirty="0">
                <a:latin typeface="Liberation Mono"/>
              </a:rPr>
              <a:t>fromStoreOrders</a:t>
            </a:r>
            <a:r>
              <a:rPr lang="en-US" dirty="0">
                <a:latin typeface="Liberation Mono"/>
              </a:rPr>
              <a:t>;</a:t>
            </a:r>
          </a:p>
          <a:p>
            <a:pPr marL="342900" indent="-342900">
              <a:buFont typeface="+mj-lt"/>
              <a:buAutoNum type="arabicPeriod"/>
            </a:pPr>
            <a:endParaRPr lang="en-US"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customerID, </a:t>
            </a:r>
            <a:r>
              <a:rPr lang="en-US" dirty="0">
                <a:solidFill>
                  <a:srgbClr val="00B050"/>
                </a:solidFill>
                <a:latin typeface="Liberation Mono"/>
              </a:rPr>
              <a:t>'Purchased Online'</a:t>
            </a:r>
            <a:r>
              <a:rPr lang="en-US" dirty="0">
                <a:latin typeface="Liberation Mono"/>
              </a:rPr>
              <a:t> AS "Purchase Type"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onlineOrders </a:t>
            </a:r>
            <a:r>
              <a:rPr lang="en-US" dirty="0">
                <a:solidFill>
                  <a:schemeClr val="accent4">
                    <a:lumMod val="50000"/>
                  </a:schemeClr>
                </a:solidFill>
                <a:latin typeface="Liberation Mono"/>
              </a:rPr>
              <a:t>EXCEPT</a:t>
            </a:r>
            <a:r>
              <a:rPr lang="en-US" dirty="0">
                <a:latin typeface="Liberation Mono"/>
              </a:rPr>
              <a:t> </a:t>
            </a:r>
            <a:r>
              <a:rPr lang="en-US" dirty="0">
                <a:solidFill>
                  <a:srgbClr val="0077AA"/>
                </a:solidFill>
                <a:latin typeface="Liberation Mono"/>
              </a:rPr>
              <a:t>SELECT</a:t>
            </a:r>
            <a:r>
              <a:rPr lang="en-US" dirty="0">
                <a:latin typeface="Liberation Mono"/>
              </a:rPr>
              <a:t> customerID </a:t>
            </a:r>
            <a:r>
              <a:rPr lang="en-US" dirty="0">
                <a:solidFill>
                  <a:srgbClr val="0077AA"/>
                </a:solidFill>
                <a:latin typeface="Liberation Mono"/>
              </a:rPr>
              <a:t>FROM</a:t>
            </a:r>
            <a:r>
              <a:rPr lang="en-US" dirty="0">
                <a:latin typeface="Liberation Mono"/>
              </a:rPr>
              <a:t> fromStoreOrders) t1;</a:t>
            </a:r>
          </a:p>
          <a:p>
            <a:pPr marL="342900" indent="-342900">
              <a:buFont typeface="+mj-lt"/>
              <a:buAutoNum type="arabicPeriod"/>
            </a:pPr>
            <a:endParaRPr lang="en-US"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OO.customerID, OO.product, OO.amount,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SO.customerID, SO.product, SO.amount,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a:t>
            </a:r>
          </a:p>
          <a:p>
            <a:pPr marL="342900" indent="-342900">
              <a:buFont typeface="+mj-lt"/>
              <a:buAutoNum type="arabicPeriod"/>
            </a:pPr>
            <a:endParaRPr lang="en-IN" sz="800" dirty="0">
              <a:latin typeface="Liberation Mono"/>
            </a:endParaRPr>
          </a:p>
          <a:p>
            <a:pPr marL="342900" indent="-342900">
              <a:buFont typeface="+mj-lt"/>
              <a:buAutoNum type="arabicPeriod"/>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OO.customerID, OO.product, </a:t>
            </a:r>
            <a:r>
              <a:rPr lang="en-IN" dirty="0">
                <a:solidFill>
                  <a:srgbClr val="00B050"/>
                </a:solidFill>
                <a:latin typeface="Liberation Mono"/>
              </a:rPr>
              <a:t>'Purchased online'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onlineOrders OO UNION </a:t>
            </a:r>
            <a:r>
              <a:rPr lang="en-IN" dirty="0">
                <a:solidFill>
                  <a:srgbClr val="0077AA"/>
                </a:solidFill>
                <a:latin typeface="Liberation Mono"/>
              </a:rPr>
              <a:t>SELECT</a:t>
            </a:r>
            <a:r>
              <a:rPr lang="en-IN" dirty="0">
                <a:latin typeface="Liberation Mono"/>
              </a:rPr>
              <a:t> SO.customerID, SO.product, </a:t>
            </a:r>
            <a:r>
              <a:rPr lang="en-IN" dirty="0">
                <a:solidFill>
                  <a:srgbClr val="00B050"/>
                </a:solidFill>
                <a:latin typeface="Liberation Mono"/>
              </a:rPr>
              <a:t>'Purchased from store'</a:t>
            </a:r>
            <a:r>
              <a:rPr lang="en-IN" dirty="0">
                <a:latin typeface="Liberation Mono"/>
              </a:rPr>
              <a:t> </a:t>
            </a:r>
            <a:r>
              <a:rPr lang="en-IN" i="1" dirty="0">
                <a:solidFill>
                  <a:schemeClr val="bg1">
                    <a:lumMod val="50000"/>
                  </a:schemeClr>
                </a:solidFill>
                <a:latin typeface="Liberation Mono"/>
              </a:rPr>
              <a:t>status</a:t>
            </a:r>
            <a:r>
              <a:rPr lang="en-IN" dirty="0">
                <a:latin typeface="Liberation Mono"/>
              </a:rPr>
              <a:t> </a:t>
            </a:r>
            <a:r>
              <a:rPr lang="en-IN" dirty="0">
                <a:solidFill>
                  <a:srgbClr val="0077AA"/>
                </a:solidFill>
                <a:latin typeface="Liberation Mono"/>
              </a:rPr>
              <a:t>FROM</a:t>
            </a:r>
            <a:r>
              <a:rPr lang="en-IN" dirty="0">
                <a:latin typeface="Liberation Mono"/>
              </a:rPr>
              <a:t> fromStoreOrders SO) t1 </a:t>
            </a:r>
            <a:r>
              <a:rPr lang="en-IN" dirty="0">
                <a:solidFill>
                  <a:srgbClr val="0077AA"/>
                </a:solidFill>
                <a:latin typeface="Liberation Mono"/>
              </a:rPr>
              <a:t>WHERE</a:t>
            </a:r>
            <a:r>
              <a:rPr lang="en-IN" dirty="0">
                <a:latin typeface="Liberation Mono"/>
              </a:rPr>
              <a:t> product </a:t>
            </a:r>
            <a:r>
              <a:rPr lang="en-IN" dirty="0">
                <a:solidFill>
                  <a:srgbClr val="A67F59"/>
                </a:solidFill>
                <a:latin typeface="Liberation Mono"/>
              </a:rPr>
              <a:t>=</a:t>
            </a:r>
            <a:r>
              <a:rPr lang="en-IN" dirty="0">
                <a:latin typeface="Liberation Mono"/>
              </a:rPr>
              <a:t> 'Laptop’;</a:t>
            </a:r>
          </a:p>
          <a:p>
            <a:pPr marL="342900" indent="-342900">
              <a:buFont typeface="+mj-lt"/>
              <a:buAutoNum type="arabicPeriod"/>
            </a:pPr>
            <a:endParaRPr lang="en-IN" sz="800" dirty="0">
              <a:latin typeface="Liberation Mono"/>
            </a:endParaRPr>
          </a:p>
          <a:p>
            <a:pPr marL="342900" indent="-342900">
              <a:buFont typeface="+mj-lt"/>
              <a:buAutoNum type="arabicPeriod"/>
            </a:pP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online'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onlineOrders OO </a:t>
            </a:r>
            <a:r>
              <a:rPr lang="en-US" dirty="0">
                <a:solidFill>
                  <a:schemeClr val="accent4">
                    <a:lumMod val="50000"/>
                  </a:schemeClr>
                </a:solidFill>
                <a:latin typeface="Liberation Mono"/>
              </a:rPr>
              <a:t>UNION</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B050"/>
                </a:solidFill>
                <a:latin typeface="Liberation Mono"/>
              </a:rPr>
              <a:t>'Total sales done from store'</a:t>
            </a:r>
            <a:r>
              <a:rPr lang="en-US" dirty="0">
                <a:latin typeface="Liberation Mono"/>
              </a:rPr>
              <a:t> </a:t>
            </a:r>
            <a:r>
              <a:rPr lang="en-US" i="1" dirty="0">
                <a:solidFill>
                  <a:schemeClr val="bg1">
                    <a:lumMod val="50000"/>
                  </a:schemeClr>
                </a:solidFill>
                <a:latin typeface="Liberation Mono"/>
              </a:rPr>
              <a:t>status</a:t>
            </a:r>
            <a:r>
              <a:rPr lang="en-US" dirty="0">
                <a:latin typeface="Liberation Mono"/>
              </a:rPr>
              <a:t> </a:t>
            </a:r>
            <a:r>
              <a:rPr lang="en-US" dirty="0">
                <a:solidFill>
                  <a:srgbClr val="0077AA"/>
                </a:solidFill>
                <a:latin typeface="Liberation Mono"/>
              </a:rPr>
              <a:t>FROM</a:t>
            </a:r>
            <a:r>
              <a:rPr lang="en-US" dirty="0">
                <a:latin typeface="Liberation Mono"/>
              </a:rPr>
              <a:t> fromStoreOrders SO;</a:t>
            </a:r>
            <a:endParaRPr lang="en-IN" dirty="0">
              <a:latin typeface="Liberation Mono"/>
            </a:endParaRPr>
          </a:p>
        </p:txBody>
      </p:sp>
    </p:spTree>
    <p:extLst>
      <p:ext uri="{BB962C8B-B14F-4D97-AF65-F5344CB8AC3E}">
        <p14:creationId xmlns:p14="http://schemas.microsoft.com/office/powerpoint/2010/main" val="22086941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0E9E-B1FF-6E29-908F-EAF74138FCB3}"/>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60FABF84-ED94-15CD-8AA7-06B55D48174A}"/>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2F7D0E0E-65B2-1FA6-0945-BDF139084CEA}"/>
              </a:ext>
            </a:extLst>
          </p:cNvPr>
          <p:cNvGraphicFramePr>
            <a:graphicFrameLocks noGrp="1"/>
          </p:cNvGraphicFramePr>
          <p:nvPr>
            <p:extLst>
              <p:ext uri="{D42A27DB-BD31-4B8C-83A1-F6EECF244321}">
                <p14:modId xmlns:p14="http://schemas.microsoft.com/office/powerpoint/2010/main" val="3308061860"/>
              </p:ext>
            </p:extLst>
          </p:nvPr>
        </p:nvGraphicFramePr>
        <p:xfrm>
          <a:off x="407369" y="1256341"/>
          <a:ext cx="4320000" cy="222504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44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Team1</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Team2</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Winner</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India</a:t>
                      </a: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lang="en-IN" dirty="0">
                          <a:latin typeface="Arial" panose="020B0604020202020204" pitchFamily="34" charset="0"/>
                          <a:cs typeface="Arial" panose="020B0604020202020204" pitchFamily="34" charset="0"/>
                        </a:rPr>
                        <a:t>Aus</a:t>
                      </a: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IN" dirty="0">
                          <a:latin typeface="Arial" panose="020B0604020202020204" pitchFamily="34" charset="0"/>
                          <a:cs typeface="Arial" panose="020B0604020202020204" pitchFamily="34" charset="0"/>
                        </a:rPr>
                        <a:t>Eng</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Eng</a:t>
                      </a: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Aus</a:t>
                      </a: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tc>
                  <a:txBody>
                    <a:bodyPr/>
                    <a:lstStyle/>
                    <a:p>
                      <a:pPr algn="ct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bl>
          </a:graphicData>
        </a:graphic>
      </p:graphicFrame>
      <p:sp>
        <p:nvSpPr>
          <p:cNvPr id="8" name="TextBox 7">
            <a:extLst>
              <a:ext uri="{FF2B5EF4-FFF2-40B4-BE49-F238E27FC236}">
                <a16:creationId xmlns:a16="http://schemas.microsoft.com/office/drawing/2014/main" id="{F209E784-BBE1-3356-06AA-946E9D01B167}"/>
              </a:ext>
            </a:extLst>
          </p:cNvPr>
          <p:cNvSpPr txBox="1"/>
          <p:nvPr/>
        </p:nvSpPr>
        <p:spPr>
          <a:xfrm>
            <a:off x="4727848" y="235735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EF1E879A-2641-E0DF-EC24-A565062E2E34}"/>
              </a:ext>
            </a:extLst>
          </p:cNvPr>
          <p:cNvSpPr txBox="1"/>
          <p:nvPr/>
        </p:nvSpPr>
        <p:spPr>
          <a:xfrm>
            <a:off x="407367" y="777015"/>
            <a:ext cx="2952329" cy="400110"/>
          </a:xfrm>
          <a:prstGeom prst="rect">
            <a:avLst/>
          </a:prstGeom>
          <a:noFill/>
        </p:spPr>
        <p:txBody>
          <a:bodyPr wrap="square">
            <a:spAutoFit/>
          </a:bodyPr>
          <a:lstStyle/>
          <a:p>
            <a:r>
              <a:rPr lang="en-IN" sz="2000" b="1" dirty="0">
                <a:latin typeface="Liberation Mono"/>
              </a:rPr>
              <a:t>Table:- cricketwinnerteam</a:t>
            </a:r>
            <a:endParaRPr lang="en-IN" sz="2000" b="1" dirty="0"/>
          </a:p>
        </p:txBody>
      </p:sp>
      <p:graphicFrame>
        <p:nvGraphicFramePr>
          <p:cNvPr id="12" name="Table 2">
            <a:extLst>
              <a:ext uri="{FF2B5EF4-FFF2-40B4-BE49-F238E27FC236}">
                <a16:creationId xmlns:a16="http://schemas.microsoft.com/office/drawing/2014/main" id="{90D9E615-47DC-F2AF-9519-749F48234670}"/>
              </a:ext>
            </a:extLst>
          </p:cNvPr>
          <p:cNvGraphicFramePr>
            <a:graphicFrameLocks noGrp="1"/>
          </p:cNvGraphicFramePr>
          <p:nvPr>
            <p:extLst>
              <p:ext uri="{D42A27DB-BD31-4B8C-83A1-F6EECF244321}">
                <p14:modId xmlns:p14="http://schemas.microsoft.com/office/powerpoint/2010/main" val="3767576210"/>
              </p:ext>
            </p:extLst>
          </p:nvPr>
        </p:nvGraphicFramePr>
        <p:xfrm>
          <a:off x="5951984" y="1256341"/>
          <a:ext cx="5940000" cy="2865120"/>
        </p:xfrm>
        <a:graphic>
          <a:graphicData uri="http://schemas.openxmlformats.org/drawingml/2006/table">
            <a:tbl>
              <a:tblPr firstRow="1" bandRow="1">
                <a:tableStyleId>{5940675A-B579-460E-94D1-54222C63F5DA}</a:tableStyleId>
              </a:tblPr>
              <a:tblGrid>
                <a:gridCol w="1440000">
                  <a:extLst>
                    <a:ext uri="{9D8B030D-6E8A-4147-A177-3AD203B41FA5}">
                      <a16:colId xmlns:a16="http://schemas.microsoft.com/office/drawing/2014/main" val="928063234"/>
                    </a:ext>
                  </a:extLst>
                </a:gridCol>
                <a:gridCol w="1620000">
                  <a:extLst>
                    <a:ext uri="{9D8B030D-6E8A-4147-A177-3AD203B41FA5}">
                      <a16:colId xmlns:a16="http://schemas.microsoft.com/office/drawing/2014/main" val="790049539"/>
                    </a:ext>
                  </a:extLst>
                </a:gridCol>
                <a:gridCol w="1440000">
                  <a:extLst>
                    <a:ext uri="{9D8B030D-6E8A-4147-A177-3AD203B41FA5}">
                      <a16:colId xmlns:a16="http://schemas.microsoft.com/office/drawing/2014/main" val="2965238667"/>
                    </a:ext>
                  </a:extLst>
                </a:gridCol>
                <a:gridCol w="1440000">
                  <a:extLst>
                    <a:ext uri="{9D8B030D-6E8A-4147-A177-3AD203B41FA5}">
                      <a16:colId xmlns:a16="http://schemas.microsoft.com/office/drawing/2014/main" val="1753797860"/>
                    </a:ext>
                  </a:extLst>
                </a:gridCol>
              </a:tblGrid>
              <a:tr h="370840">
                <a:tc>
                  <a:txBody>
                    <a:bodyPr/>
                    <a:lstStyle/>
                    <a:p>
                      <a:pPr algn="ctr"/>
                      <a:r>
                        <a:rPr lang="en-US" dirty="0"/>
                        <a:t>Team Name</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played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won</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t>Matches lost</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India</a:t>
                      </a: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SL</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SA</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ctr"/>
                      <a:r>
                        <a:rPr lang="en-US" dirty="0">
                          <a:latin typeface="Arial" panose="020B0604020202020204" pitchFamily="34" charset="0"/>
                          <a:cs typeface="Arial" panose="020B0604020202020204" pitchFamily="34" charset="0"/>
                        </a:rPr>
                        <a:t>Eng</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ctr"/>
                      <a:r>
                        <a:rPr lang="en-US" dirty="0">
                          <a:latin typeface="Arial" panose="020B0604020202020204" pitchFamily="34" charset="0"/>
                          <a:cs typeface="Arial" panose="020B0604020202020204" pitchFamily="34" charset="0"/>
                        </a:rPr>
                        <a:t>Aus</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ctr"/>
                      <a:r>
                        <a:rPr lang="en-US" dirty="0">
                          <a:latin typeface="Arial" panose="020B0604020202020204" pitchFamily="34" charset="0"/>
                          <a:cs typeface="Arial" panose="020B0604020202020204" pitchFamily="34" charset="0"/>
                        </a:rPr>
                        <a:t>NZ</a:t>
                      </a:r>
                      <a:endParaRPr lang="en-IN" dirty="0">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ctr"/>
                      <a:r>
                        <a:rPr lang="en-US" dirty="0">
                          <a:solidFill>
                            <a:srgbClr val="B212AA"/>
                          </a:solidFill>
                          <a:latin typeface="Arial" panose="020B0604020202020204" pitchFamily="34" charset="0"/>
                          <a:cs typeface="Arial" panose="020B0604020202020204" pitchFamily="34" charset="0"/>
                        </a:rPr>
                        <a:t>0</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1603051"/>
                  </a:ext>
                </a:extLst>
              </a:tr>
            </a:tbl>
          </a:graphicData>
        </a:graphic>
      </p:graphicFrame>
      <p:sp>
        <p:nvSpPr>
          <p:cNvPr id="14" name="TextBox 13">
            <a:extLst>
              <a:ext uri="{FF2B5EF4-FFF2-40B4-BE49-F238E27FC236}">
                <a16:creationId xmlns:a16="http://schemas.microsoft.com/office/drawing/2014/main" id="{85CCD09F-338D-6D42-65D9-EA6E3296F550}"/>
              </a:ext>
            </a:extLst>
          </p:cNvPr>
          <p:cNvSpPr txBox="1"/>
          <p:nvPr/>
        </p:nvSpPr>
        <p:spPr>
          <a:xfrm>
            <a:off x="5951984" y="777015"/>
            <a:ext cx="1152128"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5" name="Rectangle 4">
            <a:extLst>
              <a:ext uri="{FF2B5EF4-FFF2-40B4-BE49-F238E27FC236}">
                <a16:creationId xmlns:a16="http://schemas.microsoft.com/office/drawing/2014/main" id="{42C57A48-E539-7E0A-7C7B-547524A1B9F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B73916B4-8426-83E9-BC17-EE01FAE964AA}"/>
              </a:ext>
            </a:extLst>
          </p:cNvPr>
          <p:cNvSpPr txBox="1"/>
          <p:nvPr/>
        </p:nvSpPr>
        <p:spPr>
          <a:xfrm>
            <a:off x="47328" y="4737600"/>
            <a:ext cx="1195332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team1 </a:t>
            </a:r>
            <a:r>
              <a:rPr lang="en-US" i="1" dirty="0">
                <a:solidFill>
                  <a:schemeClr val="bg1">
                    <a:lumMod val="50000"/>
                  </a:schemeClr>
                </a:solidFill>
                <a:latin typeface="Liberation Mono"/>
              </a:rPr>
              <a:t>"Team Name"</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i="1" dirty="0">
                <a:solidFill>
                  <a:schemeClr val="bg1">
                    <a:lumMod val="50000"/>
                  </a:schemeClr>
                </a:solidFill>
                <a:latin typeface="Liberation Mono"/>
              </a:rPr>
              <a:t>"Matches played"</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won"</a:t>
            </a:r>
            <a:r>
              <a:rPr lang="en-US" dirty="0">
                <a:latin typeface="Liberation Mono"/>
              </a:rPr>
              <a:t>,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chemeClr val="accent5">
                    <a:lumMod val="75000"/>
                  </a:schemeClr>
                </a:solidFill>
                <a:latin typeface="Liberation Mono"/>
              </a:rPr>
              <a:t>-</a:t>
            </a:r>
            <a:r>
              <a:rPr lang="en-US" dirty="0">
                <a:latin typeface="Liberation Mono"/>
              </a:rPr>
              <a:t> </a:t>
            </a:r>
            <a:r>
              <a:rPr lang="en-US" dirty="0">
                <a:solidFill>
                  <a:srgbClr val="DD4A68"/>
                </a:solidFill>
                <a:latin typeface="Liberation Mono"/>
              </a:rPr>
              <a:t>SUM</a:t>
            </a:r>
            <a:r>
              <a:rPr lang="en-US" dirty="0">
                <a:latin typeface="Liberation Mono"/>
              </a:rPr>
              <a:t>(Winner) </a:t>
            </a:r>
            <a:r>
              <a:rPr lang="en-US" i="1" dirty="0">
                <a:solidFill>
                  <a:schemeClr val="bg1">
                    <a:lumMod val="50000"/>
                  </a:schemeClr>
                </a:solidFill>
                <a:latin typeface="Liberation Mono"/>
              </a:rPr>
              <a:t>"Matches lost"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team1,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team1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i="1" dirty="0">
                <a:solidFill>
                  <a:schemeClr val="bg1">
                    <a:lumMod val="50000"/>
                  </a:schemeClr>
                </a:solidFill>
                <a:latin typeface="Liberation Mono"/>
              </a:rPr>
              <a:t>Winner</a:t>
            </a:r>
            <a:r>
              <a:rPr lang="en-US" dirty="0">
                <a:latin typeface="Liberation Mono"/>
              </a:rPr>
              <a:t> </a:t>
            </a:r>
            <a:r>
              <a:rPr lang="en-US" dirty="0">
                <a:solidFill>
                  <a:srgbClr val="0077AA"/>
                </a:solidFill>
                <a:latin typeface="Liberation Mono"/>
              </a:rPr>
              <a:t>FROM</a:t>
            </a:r>
            <a:r>
              <a:rPr lang="en-US" dirty="0">
                <a:latin typeface="Liberation Mono"/>
              </a:rPr>
              <a:t> cricketwinnerteam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rPr>
              <a:t> </a:t>
            </a:r>
            <a:r>
              <a:rPr lang="en-US" dirty="0">
                <a:solidFill>
                  <a:srgbClr val="0077AA"/>
                </a:solidFill>
                <a:latin typeface="Liberation Mono"/>
              </a:rPr>
              <a:t>SELECT</a:t>
            </a:r>
            <a:r>
              <a:rPr lang="en-US" dirty="0">
                <a:latin typeface="Liberation Mono"/>
              </a:rPr>
              <a:t> team2, </a:t>
            </a:r>
            <a:r>
              <a:rPr lang="en-US" dirty="0">
                <a:solidFill>
                  <a:srgbClr val="DB7BC9"/>
                </a:solidFill>
                <a:latin typeface="Liberation Mono"/>
              </a:rPr>
              <a:t>CASE</a:t>
            </a:r>
            <a:r>
              <a:rPr lang="en-US" dirty="0">
                <a:latin typeface="Liberation Mono"/>
              </a:rPr>
              <a:t> </a:t>
            </a:r>
            <a:r>
              <a:rPr lang="en-US" dirty="0">
                <a:solidFill>
                  <a:srgbClr val="DB7BC9"/>
                </a:solidFill>
                <a:latin typeface="Liberation Mono"/>
              </a:rPr>
              <a:t>WHEN</a:t>
            </a:r>
            <a:r>
              <a:rPr lang="en-US" dirty="0">
                <a:latin typeface="Liberation Mono"/>
              </a:rPr>
              <a:t> team2 </a:t>
            </a:r>
            <a:r>
              <a:rPr lang="en-US" dirty="0">
                <a:solidFill>
                  <a:schemeClr val="accent5">
                    <a:lumMod val="75000"/>
                  </a:schemeClr>
                </a:solidFill>
                <a:latin typeface="Liberation Mono"/>
              </a:rPr>
              <a:t>=</a:t>
            </a:r>
            <a:r>
              <a:rPr lang="en-US" dirty="0">
                <a:latin typeface="Liberation Mono"/>
              </a:rPr>
              <a:t> winner </a:t>
            </a:r>
            <a:r>
              <a:rPr lang="en-US" dirty="0">
                <a:solidFill>
                  <a:srgbClr val="DB7BC9"/>
                </a:solidFill>
                <a:latin typeface="Liberation Mono"/>
              </a:rPr>
              <a:t>THEN</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DB7BC9"/>
                </a:solidFill>
                <a:latin typeface="Liberation Mono"/>
              </a:rPr>
              <a:t>ELSE</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B7BC9"/>
                </a:solidFill>
                <a:latin typeface="Liberation Mono"/>
              </a:rPr>
              <a:t>END</a:t>
            </a:r>
            <a:r>
              <a:rPr lang="en-US" dirty="0">
                <a:latin typeface="Liberation Mono"/>
              </a:rPr>
              <a:t> </a:t>
            </a:r>
            <a:r>
              <a:rPr lang="en-US" dirty="0">
                <a:solidFill>
                  <a:srgbClr val="0077AA"/>
                </a:solidFill>
                <a:latin typeface="Liberation Mono"/>
              </a:rPr>
              <a:t>FROM</a:t>
            </a:r>
            <a:r>
              <a:rPr lang="en-US" dirty="0">
                <a:latin typeface="Liberation Mono"/>
              </a:rPr>
              <a:t> cricketwinnerteam) T1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team1;</a:t>
            </a:r>
            <a:endParaRPr lang="en-IN" dirty="0">
              <a:latin typeface="Liberation Mono"/>
            </a:endParaRPr>
          </a:p>
        </p:txBody>
      </p:sp>
      <p:sp>
        <p:nvSpPr>
          <p:cNvPr id="4" name="Rectangle 3">
            <a:extLst>
              <a:ext uri="{FF2B5EF4-FFF2-40B4-BE49-F238E27FC236}">
                <a16:creationId xmlns:a16="http://schemas.microsoft.com/office/drawing/2014/main" id="{CB2403CB-7C93-E4CC-E52E-E421A59888E9}"/>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9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A766395A-B674-FDAD-D49E-7E0338DAA45E}"/>
              </a:ext>
            </a:extLst>
          </p:cNvPr>
          <p:cNvSpPr/>
          <p:nvPr/>
        </p:nvSpPr>
        <p:spPr>
          <a:xfrm>
            <a:off x="210300" y="4171727"/>
            <a:ext cx="11683894"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'A'</a:t>
            </a:r>
            <a:r>
              <a:rPr lang="en-IN" dirty="0">
                <a:latin typeface="Liberation Mono"/>
              </a:rPr>
              <a:t>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product_id </a:t>
            </a:r>
            <a:r>
              <a:rPr lang="en-IN" dirty="0">
                <a:solidFill>
                  <a:srgbClr val="0077AA"/>
                </a:solidFill>
                <a:latin typeface="Liberation Mono"/>
              </a:rPr>
              <a:t>FROM</a:t>
            </a:r>
            <a:r>
              <a:rPr lang="en-IN" dirty="0">
                <a:latin typeface="Liberation Mono"/>
              </a:rPr>
              <a:t> VendorProducts </a:t>
            </a:r>
            <a:r>
              <a:rPr lang="en-IN" dirty="0">
                <a:solidFill>
                  <a:srgbClr val="0077AA"/>
                </a:solidFill>
                <a:latin typeface="Liberation Mono"/>
              </a:rPr>
              <a:t>WHERE</a:t>
            </a:r>
            <a:r>
              <a:rPr lang="en-IN" dirty="0">
                <a:latin typeface="Liberation Mono"/>
              </a:rPr>
              <a:t> vendor_id </a:t>
            </a:r>
            <a:r>
              <a:rPr lang="en-IN" dirty="0">
                <a:solidFill>
                  <a:schemeClr val="accent5">
                    <a:lumMod val="75000"/>
                  </a:schemeClr>
                </a:solidFill>
                <a:latin typeface="Liberation Mono"/>
              </a:rPr>
              <a:t>=</a:t>
            </a:r>
            <a:r>
              <a:rPr lang="en-IN" dirty="0">
                <a:latin typeface="Liberation Mono"/>
              </a:rPr>
              <a:t> </a:t>
            </a:r>
            <a:r>
              <a:rPr lang="en-IN" dirty="0">
                <a:solidFill>
                  <a:srgbClr val="00B050"/>
                </a:solidFill>
                <a:latin typeface="Liberation Mono"/>
              </a:rPr>
              <a:t>'B’</a:t>
            </a:r>
            <a:r>
              <a:rPr lang="en-IN" dirty="0">
                <a:latin typeface="Liberation Mono"/>
              </a:rPr>
              <a:t>; </a:t>
            </a:r>
            <a:r>
              <a:rPr lang="en-IN" dirty="0">
                <a:solidFill>
                  <a:srgbClr val="00B050"/>
                </a:solidFill>
                <a:latin typeface="Liberation Mono"/>
              </a:rPr>
              <a:t>//same products sold by different vendors [A and B].</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1986</a:t>
            </a:r>
            <a:r>
              <a:rPr lang="en-US" dirty="0">
                <a:latin typeface="Liberation Mono"/>
              </a:rPr>
              <a:t>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custid </a:t>
            </a:r>
            <a:r>
              <a:rPr lang="en-US" dirty="0">
                <a:solidFill>
                  <a:srgbClr val="0077AA"/>
                </a:solidFill>
                <a:latin typeface="Liberation Mono"/>
              </a:rPr>
              <a:t>FROM</a:t>
            </a:r>
            <a:r>
              <a:rPr lang="en-US" dirty="0">
                <a:latin typeface="Liberation Mono"/>
              </a:rPr>
              <a:t> ord </a:t>
            </a:r>
            <a:r>
              <a:rPr lang="en-US" dirty="0">
                <a:solidFill>
                  <a:srgbClr val="0077AA"/>
                </a:solidFill>
                <a:latin typeface="Liberation Mono"/>
              </a:rPr>
              <a:t>WHERE</a:t>
            </a:r>
            <a:r>
              <a:rPr lang="en-US" dirty="0">
                <a:latin typeface="Liberation Mono"/>
              </a:rPr>
              <a:t> </a:t>
            </a:r>
            <a:r>
              <a:rPr lang="en-US" dirty="0">
                <a:solidFill>
                  <a:srgbClr val="3F6971"/>
                </a:solidFill>
                <a:latin typeface="Liberation Mono"/>
              </a:rPr>
              <a:t>YEAR</a:t>
            </a:r>
            <a:r>
              <a:rPr lang="en-US" dirty="0">
                <a:latin typeface="Liberation Mono"/>
              </a:rPr>
              <a:t>(orderdate) </a:t>
            </a:r>
            <a:r>
              <a:rPr lang="en-US" dirty="0">
                <a:solidFill>
                  <a:schemeClr val="accent5">
                    <a:lumMod val="75000"/>
                  </a:schemeClr>
                </a:solidFill>
                <a:latin typeface="Liberation Mono"/>
              </a:rPr>
              <a:t>=</a:t>
            </a:r>
            <a:r>
              <a:rPr lang="en-US" dirty="0">
                <a:latin typeface="Liberation Mono"/>
              </a:rPr>
              <a:t> </a:t>
            </a:r>
            <a:r>
              <a:rPr lang="en-US" dirty="0">
                <a:solidFill>
                  <a:srgbClr val="990055"/>
                </a:solidFill>
                <a:latin typeface="Liberation Mono"/>
              </a:rPr>
              <a:t>1987</a:t>
            </a:r>
            <a:r>
              <a:rPr lang="en-US" dirty="0">
                <a:latin typeface="Liberation Mono"/>
              </a:rPr>
              <a:t>;</a:t>
            </a:r>
          </a:p>
          <a:p>
            <a:pPr marL="285750" indent="-285750">
              <a:buFont typeface="Arial" panose="020B0604020202020204" pitchFamily="34" charset="0"/>
              <a:buChar char="•"/>
            </a:pPr>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6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
        <p:nvSpPr>
          <p:cNvPr id="17" name="Rectangle 16">
            <a:extLst>
              <a:ext uri="{FF2B5EF4-FFF2-40B4-BE49-F238E27FC236}">
                <a16:creationId xmlns:a16="http://schemas.microsoft.com/office/drawing/2014/main" id="{A3687F00-1384-22FE-0DFE-C0258C7828DE}"/>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INTERSECT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includes only rows appearing in both result sets </a:t>
            </a:r>
            <a:r>
              <a:rPr lang="en-US" b="1"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3891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BEC0-6B6A-9FD5-FF64-C068BED8B2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931E9E-7825-9B7C-FEDB-185DE6A55BDE}"/>
              </a:ext>
            </a:extLst>
          </p:cNvPr>
          <p:cNvSpPr txBox="1"/>
          <p:nvPr/>
        </p:nvSpPr>
        <p:spPr>
          <a:xfrm>
            <a:off x="292696" y="1113897"/>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11" name="TextBox 10">
            <a:extLst>
              <a:ext uri="{FF2B5EF4-FFF2-40B4-BE49-F238E27FC236}">
                <a16:creationId xmlns:a16="http://schemas.microsoft.com/office/drawing/2014/main" id="{1862CB3E-C272-C8F1-D73E-CB69905BCE86}"/>
              </a:ext>
            </a:extLst>
          </p:cNvPr>
          <p:cNvSpPr txBox="1"/>
          <p:nvPr/>
        </p:nvSpPr>
        <p:spPr>
          <a:xfrm>
            <a:off x="3453035" y="1113897"/>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sp>
        <p:nvSpPr>
          <p:cNvPr id="5" name="TextBox 4">
            <a:extLst>
              <a:ext uri="{FF2B5EF4-FFF2-40B4-BE49-F238E27FC236}">
                <a16:creationId xmlns:a16="http://schemas.microsoft.com/office/drawing/2014/main" id="{6AACA708-2FB8-7A94-4313-90DBD413581C}"/>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B05FC4-CE6A-FD87-23C9-8366AA57EA68}"/>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intersect and inner join</a:t>
            </a:r>
          </a:p>
        </p:txBody>
      </p:sp>
      <p:sp>
        <p:nvSpPr>
          <p:cNvPr id="10" name="TextBox 9">
            <a:extLst>
              <a:ext uri="{FF2B5EF4-FFF2-40B4-BE49-F238E27FC236}">
                <a16:creationId xmlns:a16="http://schemas.microsoft.com/office/drawing/2014/main" id="{0F06F9DD-ABB5-1A8C-5106-1B8E2D2EA856}"/>
              </a:ext>
            </a:extLst>
          </p:cNvPr>
          <p:cNvSpPr txBox="1"/>
          <p:nvPr/>
        </p:nvSpPr>
        <p:spPr>
          <a:xfrm>
            <a:off x="6384032" y="1948770"/>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303E10F3-ED7C-0C36-B835-6C2238B16EB1}"/>
              </a:ext>
            </a:extLst>
          </p:cNvPr>
          <p:cNvSpPr txBox="1"/>
          <p:nvPr/>
        </p:nvSpPr>
        <p:spPr>
          <a:xfrm>
            <a:off x="292696" y="641779"/>
            <a:ext cx="5651275" cy="400110"/>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Difference between INTERSECT and INNER JOIN</a:t>
            </a:r>
          </a:p>
        </p:txBody>
      </p:sp>
      <p:graphicFrame>
        <p:nvGraphicFramePr>
          <p:cNvPr id="2" name="Table 2">
            <a:extLst>
              <a:ext uri="{FF2B5EF4-FFF2-40B4-BE49-F238E27FC236}">
                <a16:creationId xmlns:a16="http://schemas.microsoft.com/office/drawing/2014/main" id="{BAF57BE8-FBD5-4205-3D6C-4497F3B6572E}"/>
              </a:ext>
            </a:extLst>
          </p:cNvPr>
          <p:cNvGraphicFramePr>
            <a:graphicFrameLocks noGrp="1"/>
          </p:cNvGraphicFramePr>
          <p:nvPr/>
        </p:nvGraphicFramePr>
        <p:xfrm>
          <a:off x="292698"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2" name="Table 2">
            <a:extLst>
              <a:ext uri="{FF2B5EF4-FFF2-40B4-BE49-F238E27FC236}">
                <a16:creationId xmlns:a16="http://schemas.microsoft.com/office/drawing/2014/main" id="{C2AC0487-D47B-A8D8-9F3D-206C493CAA26}"/>
              </a:ext>
            </a:extLst>
          </p:cNvPr>
          <p:cNvGraphicFramePr>
            <a:graphicFrameLocks noGrp="1"/>
          </p:cNvGraphicFramePr>
          <p:nvPr/>
        </p:nvGraphicFramePr>
        <p:xfrm>
          <a:off x="3359696" y="1593223"/>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19" name="TextBox 18">
            <a:extLst>
              <a:ext uri="{FF2B5EF4-FFF2-40B4-BE49-F238E27FC236}">
                <a16:creationId xmlns:a16="http://schemas.microsoft.com/office/drawing/2014/main" id="{F95A8994-E5C1-3BBC-9C52-3DE3F3D4947A}"/>
              </a:ext>
            </a:extLst>
          </p:cNvPr>
          <p:cNvSpPr txBox="1"/>
          <p:nvPr/>
        </p:nvSpPr>
        <p:spPr>
          <a:xfrm>
            <a:off x="292696" y="3942153"/>
            <a:ext cx="2952328" cy="400110"/>
          </a:xfrm>
          <a:prstGeom prst="rect">
            <a:avLst/>
          </a:prstGeom>
          <a:noFill/>
        </p:spPr>
        <p:txBody>
          <a:bodyPr wrap="square">
            <a:spAutoFit/>
          </a:bodyPr>
          <a:lstStyle/>
          <a:p>
            <a:r>
              <a:rPr lang="en-IN" sz="2000" b="1" dirty="0">
                <a:latin typeface="Liberation Mono"/>
              </a:rPr>
              <a:t>Table:- managers</a:t>
            </a:r>
            <a:endParaRPr lang="en-IN" sz="2000" b="1" dirty="0"/>
          </a:p>
        </p:txBody>
      </p:sp>
      <p:sp>
        <p:nvSpPr>
          <p:cNvPr id="21" name="TextBox 20">
            <a:extLst>
              <a:ext uri="{FF2B5EF4-FFF2-40B4-BE49-F238E27FC236}">
                <a16:creationId xmlns:a16="http://schemas.microsoft.com/office/drawing/2014/main" id="{83122F7E-5305-0DB7-021E-70EE4C24BF6E}"/>
              </a:ext>
            </a:extLst>
          </p:cNvPr>
          <p:cNvSpPr txBox="1"/>
          <p:nvPr/>
        </p:nvSpPr>
        <p:spPr>
          <a:xfrm>
            <a:off x="3453035" y="3942153"/>
            <a:ext cx="2490936" cy="400110"/>
          </a:xfrm>
          <a:prstGeom prst="rect">
            <a:avLst/>
          </a:prstGeom>
          <a:noFill/>
        </p:spPr>
        <p:txBody>
          <a:bodyPr wrap="square">
            <a:spAutoFit/>
          </a:bodyPr>
          <a:lstStyle/>
          <a:p>
            <a:r>
              <a:rPr lang="en-IN" sz="2000" b="1" dirty="0">
                <a:latin typeface="Liberation Mono"/>
              </a:rPr>
              <a:t>Table:- trainers</a:t>
            </a:r>
            <a:endParaRPr lang="en-IN" sz="2000" b="1" dirty="0"/>
          </a:p>
        </p:txBody>
      </p:sp>
      <p:graphicFrame>
        <p:nvGraphicFramePr>
          <p:cNvPr id="23" name="Table 2">
            <a:extLst>
              <a:ext uri="{FF2B5EF4-FFF2-40B4-BE49-F238E27FC236}">
                <a16:creationId xmlns:a16="http://schemas.microsoft.com/office/drawing/2014/main" id="{FACD1C15-1E22-7C12-9394-F37C4EAD6924}"/>
              </a:ext>
            </a:extLst>
          </p:cNvPr>
          <p:cNvGraphicFramePr>
            <a:graphicFrameLocks noGrp="1"/>
          </p:cNvGraphicFramePr>
          <p:nvPr/>
        </p:nvGraphicFramePr>
        <p:xfrm>
          <a:off x="292698"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25" name="Table 2">
            <a:extLst>
              <a:ext uri="{FF2B5EF4-FFF2-40B4-BE49-F238E27FC236}">
                <a16:creationId xmlns:a16="http://schemas.microsoft.com/office/drawing/2014/main" id="{AE0CC4D0-02AF-9A28-504B-AC1491D45353}"/>
              </a:ext>
            </a:extLst>
          </p:cNvPr>
          <p:cNvGraphicFramePr>
            <a:graphicFrameLocks noGrp="1"/>
          </p:cNvGraphicFramePr>
          <p:nvPr/>
        </p:nvGraphicFramePr>
        <p:xfrm>
          <a:off x="3359696" y="4421479"/>
          <a:ext cx="2956664" cy="14833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emp_id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ruhan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27" name="TextBox 26">
            <a:extLst>
              <a:ext uri="{FF2B5EF4-FFF2-40B4-BE49-F238E27FC236}">
                <a16:creationId xmlns:a16="http://schemas.microsoft.com/office/drawing/2014/main" id="{257A725A-2F68-2884-E272-9EAD0B00E516}"/>
              </a:ext>
            </a:extLst>
          </p:cNvPr>
          <p:cNvSpPr txBox="1"/>
          <p:nvPr/>
        </p:nvSpPr>
        <p:spPr>
          <a:xfrm>
            <a:off x="246523" y="3379699"/>
            <a:ext cx="6480553"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trainers;</a:t>
            </a:r>
          </a:p>
        </p:txBody>
      </p:sp>
      <p:sp>
        <p:nvSpPr>
          <p:cNvPr id="28" name="TextBox 27">
            <a:extLst>
              <a:ext uri="{FF2B5EF4-FFF2-40B4-BE49-F238E27FC236}">
                <a16:creationId xmlns:a16="http://schemas.microsoft.com/office/drawing/2014/main" id="{8899770B-EEFA-C4CB-3D88-35F30D7664F3}"/>
              </a:ext>
            </a:extLst>
          </p:cNvPr>
          <p:cNvSpPr txBox="1"/>
          <p:nvPr/>
        </p:nvSpPr>
        <p:spPr>
          <a:xfrm>
            <a:off x="7723569" y="1113897"/>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29" name="Table 2">
            <a:extLst>
              <a:ext uri="{FF2B5EF4-FFF2-40B4-BE49-F238E27FC236}">
                <a16:creationId xmlns:a16="http://schemas.microsoft.com/office/drawing/2014/main" id="{D3FA2FB1-E227-5167-F589-0A0E4F5817FC}"/>
              </a:ext>
            </a:extLst>
          </p:cNvPr>
          <p:cNvGraphicFramePr>
            <a:graphicFrameLocks noGrp="1"/>
          </p:cNvGraphicFramePr>
          <p:nvPr/>
        </p:nvGraphicFramePr>
        <p:xfrm>
          <a:off x="7767527" y="1614309"/>
          <a:ext cx="2142000" cy="741680"/>
        </p:xfrm>
        <a:graphic>
          <a:graphicData uri="http://schemas.openxmlformats.org/drawingml/2006/table">
            <a:tbl>
              <a:tblPr firstRow="1" bandRow="1">
                <a:tableStyleId>{5940675A-B579-460E-94D1-54222C63F5DA}</a:tableStyleId>
              </a:tblPr>
              <a:tblGrid>
                <a:gridCol w="1026000">
                  <a:extLst>
                    <a:ext uri="{9D8B030D-6E8A-4147-A177-3AD203B41FA5}">
                      <a16:colId xmlns:a16="http://schemas.microsoft.com/office/drawing/2014/main" val="928063234"/>
                    </a:ext>
                  </a:extLst>
                </a:gridCol>
                <a:gridCol w="1116000">
                  <a:extLst>
                    <a:ext uri="{9D8B030D-6E8A-4147-A177-3AD203B41FA5}">
                      <a16:colId xmlns:a16="http://schemas.microsoft.com/office/drawing/2014/main" val="2965238667"/>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bl>
          </a:graphicData>
        </a:graphic>
      </p:graphicFrame>
      <p:sp>
        <p:nvSpPr>
          <p:cNvPr id="31" name="TextBox 30">
            <a:extLst>
              <a:ext uri="{FF2B5EF4-FFF2-40B4-BE49-F238E27FC236}">
                <a16:creationId xmlns:a16="http://schemas.microsoft.com/office/drawing/2014/main" id="{78A76643-FDFD-D22B-2C3F-D89EAED32D54}"/>
              </a:ext>
            </a:extLst>
          </p:cNvPr>
          <p:cNvSpPr txBox="1"/>
          <p:nvPr/>
        </p:nvSpPr>
        <p:spPr>
          <a:xfrm>
            <a:off x="246522" y="6156012"/>
            <a:ext cx="8009718"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managers, trainers </a:t>
            </a:r>
            <a:r>
              <a:rPr lang="en-IN" dirty="0">
                <a:solidFill>
                  <a:srgbClr val="0077AA"/>
                </a:solidFill>
                <a:latin typeface="Liberation Mono"/>
              </a:rPr>
              <a:t>WHERE</a:t>
            </a:r>
            <a:r>
              <a:rPr lang="en-IN" dirty="0">
                <a:latin typeface="Liberation Mono"/>
              </a:rPr>
              <a:t> managers.emp_id </a:t>
            </a:r>
            <a:r>
              <a:rPr lang="en-IN" dirty="0">
                <a:solidFill>
                  <a:schemeClr val="accent5">
                    <a:lumMod val="75000"/>
                  </a:schemeClr>
                </a:solidFill>
                <a:latin typeface="Liberation Mono"/>
                <a:cs typeface="Arial" panose="020B0604020202020204" pitchFamily="34" charset="0"/>
              </a:rPr>
              <a:t>=</a:t>
            </a:r>
            <a:r>
              <a:rPr lang="en-IN" dirty="0">
                <a:latin typeface="Liberation Mono"/>
              </a:rPr>
              <a:t> trainers.emp_id;</a:t>
            </a:r>
          </a:p>
        </p:txBody>
      </p:sp>
      <p:sp>
        <p:nvSpPr>
          <p:cNvPr id="32" name="TextBox 31">
            <a:extLst>
              <a:ext uri="{FF2B5EF4-FFF2-40B4-BE49-F238E27FC236}">
                <a16:creationId xmlns:a16="http://schemas.microsoft.com/office/drawing/2014/main" id="{387E1334-69E3-933B-D0AA-3F41B0CB5B5C}"/>
              </a:ext>
            </a:extLst>
          </p:cNvPr>
          <p:cNvSpPr txBox="1"/>
          <p:nvPr/>
        </p:nvSpPr>
        <p:spPr>
          <a:xfrm>
            <a:off x="7719105" y="3942153"/>
            <a:ext cx="2490936" cy="400110"/>
          </a:xfrm>
          <a:prstGeom prst="rect">
            <a:avLst/>
          </a:prstGeom>
          <a:noFill/>
        </p:spPr>
        <p:txBody>
          <a:bodyPr wrap="square">
            <a:spAutoFit/>
          </a:bodyPr>
          <a:lstStyle/>
          <a:p>
            <a:r>
              <a:rPr lang="en-IN" sz="2000" b="1" dirty="0">
                <a:latin typeface="Liberation Mono"/>
              </a:rPr>
              <a:t>Output</a:t>
            </a:r>
            <a:endParaRPr lang="en-IN" sz="2000" b="1" dirty="0"/>
          </a:p>
        </p:txBody>
      </p:sp>
      <p:graphicFrame>
        <p:nvGraphicFramePr>
          <p:cNvPr id="33" name="Table 2">
            <a:extLst>
              <a:ext uri="{FF2B5EF4-FFF2-40B4-BE49-F238E27FC236}">
                <a16:creationId xmlns:a16="http://schemas.microsoft.com/office/drawing/2014/main" id="{F974AA47-7755-7C01-34CD-09BA3F295224}"/>
              </a:ext>
            </a:extLst>
          </p:cNvPr>
          <p:cNvGraphicFramePr>
            <a:graphicFrameLocks noGrp="1"/>
          </p:cNvGraphicFramePr>
          <p:nvPr/>
        </p:nvGraphicFramePr>
        <p:xfrm>
          <a:off x="7719105" y="4421479"/>
          <a:ext cx="4281551" cy="1483360"/>
        </p:xfrm>
        <a:graphic>
          <a:graphicData uri="http://schemas.openxmlformats.org/drawingml/2006/table">
            <a:tbl>
              <a:tblPr firstRow="1" bandRow="1">
                <a:tableStyleId>{5940675A-B579-460E-94D1-54222C63F5DA}</a:tableStyleId>
              </a:tblPr>
              <a:tblGrid>
                <a:gridCol w="1024372">
                  <a:extLst>
                    <a:ext uri="{9D8B030D-6E8A-4147-A177-3AD203B41FA5}">
                      <a16:colId xmlns:a16="http://schemas.microsoft.com/office/drawing/2014/main" val="928063234"/>
                    </a:ext>
                  </a:extLst>
                </a:gridCol>
                <a:gridCol w="1115179">
                  <a:extLst>
                    <a:ext uri="{9D8B030D-6E8A-4147-A177-3AD203B41FA5}">
                      <a16:colId xmlns:a16="http://schemas.microsoft.com/office/drawing/2014/main" val="2965238667"/>
                    </a:ext>
                  </a:extLst>
                </a:gridCol>
                <a:gridCol w="1026000">
                  <a:extLst>
                    <a:ext uri="{9D8B030D-6E8A-4147-A177-3AD203B41FA5}">
                      <a16:colId xmlns:a16="http://schemas.microsoft.com/office/drawing/2014/main" val="2916944494"/>
                    </a:ext>
                  </a:extLst>
                </a:gridCol>
                <a:gridCol w="1116000">
                  <a:extLst>
                    <a:ext uri="{9D8B030D-6E8A-4147-A177-3AD203B41FA5}">
                      <a16:colId xmlns:a16="http://schemas.microsoft.com/office/drawing/2014/main" val="3963379204"/>
                    </a:ext>
                  </a:extLst>
                </a:gridCol>
              </a:tblGrid>
              <a:tr h="370840">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emp_id</a:t>
                      </a:r>
                      <a:endParaRPr lang="en-IN" b="1"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US" b="1" dirty="0">
                          <a:latin typeface="Arial" panose="020B0604020202020204" pitchFamily="34" charset="0"/>
                          <a:cs typeface="Arial" panose="020B0604020202020204" pitchFamily="34" charset="0"/>
                        </a:rPr>
                        <a:t>name</a:t>
                      </a:r>
                      <a:endParaRPr lang="en-IN" b="1" dirty="0">
                        <a:latin typeface="Arial" panose="020B0604020202020204" pitchFamily="34" charset="0"/>
                        <a:cs typeface="Arial" panose="020B0604020202020204" pitchFamily="34" charset="0"/>
                      </a:endParaRPr>
                    </a:p>
                  </a:txBody>
                  <a:tcPr>
                    <a:solidFill>
                      <a:srgbClr val="92D050"/>
                    </a:solidFill>
                  </a:tcPr>
                </a:tc>
                <a:extLst>
                  <a:ext uri="{0D108BD9-81ED-4DB2-BD59-A6C34878D82A}">
                    <a16:rowId xmlns:a16="http://schemas.microsoft.com/office/drawing/2014/main" val="4424958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1</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ruhan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2</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sharmin</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vrushali</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pPr algn="r"/>
                      <a:r>
                        <a:rPr lang="en-US" dirty="0">
                          <a:solidFill>
                            <a:srgbClr val="B212AA"/>
                          </a:solidFill>
                          <a:latin typeface="Arial" panose="020B0604020202020204" pitchFamily="34" charset="0"/>
                          <a:cs typeface="Arial" panose="020B0604020202020204" pitchFamily="34" charset="0"/>
                        </a:rPr>
                        <a:t>3</a:t>
                      </a:r>
                      <a:endParaRPr lang="en-IN" dirty="0">
                        <a:solidFill>
                          <a:srgbClr val="B212AA"/>
                        </a:solidFill>
                        <a:latin typeface="Arial" panose="020B0604020202020204" pitchFamily="34" charset="0"/>
                        <a:cs typeface="Arial" panose="020B0604020202020204" pitchFamily="34" charset="0"/>
                      </a:endParaRPr>
                    </a:p>
                  </a:txBody>
                  <a:tcPr/>
                </a:tc>
                <a:tc>
                  <a:txBody>
                    <a:bodyPr/>
                    <a:lstStyle/>
                    <a:p>
                      <a:r>
                        <a:rPr lang="en-US" dirty="0">
                          <a:solidFill>
                            <a:srgbClr val="B212AA"/>
                          </a:solidFill>
                          <a:latin typeface="Arial" panose="020B0604020202020204" pitchFamily="34" charset="0"/>
                          <a:cs typeface="Arial" panose="020B0604020202020204" pitchFamily="34" charset="0"/>
                        </a:rPr>
                        <a:t>saleel</a:t>
                      </a:r>
                      <a:endParaRPr lang="en-IN" dirty="0">
                        <a:solidFill>
                          <a:srgbClr val="B212AA"/>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sp>
        <p:nvSpPr>
          <p:cNvPr id="3" name="TextBox 2">
            <a:extLst>
              <a:ext uri="{FF2B5EF4-FFF2-40B4-BE49-F238E27FC236}">
                <a16:creationId xmlns:a16="http://schemas.microsoft.com/office/drawing/2014/main" id="{73E351C6-08C9-26C8-D53E-1F69EB6AAE66}"/>
              </a:ext>
            </a:extLst>
          </p:cNvPr>
          <p:cNvSpPr txBox="1"/>
          <p:nvPr/>
        </p:nvSpPr>
        <p:spPr>
          <a:xfrm>
            <a:off x="6384032" y="5106789"/>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15266051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9CE6-956E-74BF-D24A-09D24EEDC1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D050BE-D117-4CED-47B4-47D4643CE1CC}"/>
              </a:ext>
            </a:extLst>
          </p:cNvPr>
          <p:cNvSpPr txBox="1"/>
          <p:nvPr/>
        </p:nvSpPr>
        <p:spPr>
          <a:xfrm>
            <a:off x="292696" y="908720"/>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775437B1-B0D5-DB54-D1EA-F84401FDB8E8}"/>
              </a:ext>
            </a:extLst>
          </p:cNvPr>
          <p:cNvSpPr txBox="1"/>
          <p:nvPr/>
        </p:nvSpPr>
        <p:spPr>
          <a:xfrm>
            <a:off x="4512272" y="908720"/>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DA663BC8-E50A-4411-F48B-F940B84E20D0}"/>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5CCEA5-5CDE-7055-4E69-0A846970C8C7}"/>
              </a:ext>
            </a:extLst>
          </p:cNvPr>
          <p:cNvSpPr/>
          <p:nvPr/>
        </p:nvSpPr>
        <p:spPr>
          <a:xfrm>
            <a:off x="786802" y="0"/>
            <a:ext cx="990059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intersect</a:t>
            </a:r>
          </a:p>
        </p:txBody>
      </p:sp>
      <p:graphicFrame>
        <p:nvGraphicFramePr>
          <p:cNvPr id="13" name="Table 2">
            <a:extLst>
              <a:ext uri="{FF2B5EF4-FFF2-40B4-BE49-F238E27FC236}">
                <a16:creationId xmlns:a16="http://schemas.microsoft.com/office/drawing/2014/main" id="{CEB6AAC7-0BD7-02C3-BEDA-81618511A777}"/>
              </a:ext>
            </a:extLst>
          </p:cNvPr>
          <p:cNvGraphicFramePr>
            <a:graphicFrameLocks noGrp="1"/>
          </p:cNvGraphicFramePr>
          <p:nvPr>
            <p:extLst>
              <p:ext uri="{D42A27DB-BD31-4B8C-83A1-F6EECF244321}">
                <p14:modId xmlns:p14="http://schemas.microsoft.com/office/powerpoint/2010/main" val="103840460"/>
              </p:ext>
            </p:extLst>
          </p:nvPr>
        </p:nvGraphicFramePr>
        <p:xfrm>
          <a:off x="4512272" y="1388046"/>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3514197415"/>
                  </a:ext>
                </a:extLst>
              </a:tr>
            </a:tbl>
          </a:graphicData>
        </a:graphic>
      </p:graphicFrame>
      <p:sp>
        <p:nvSpPr>
          <p:cNvPr id="3" name="TextBox 2">
            <a:extLst>
              <a:ext uri="{FF2B5EF4-FFF2-40B4-BE49-F238E27FC236}">
                <a16:creationId xmlns:a16="http://schemas.microsoft.com/office/drawing/2014/main" id="{44C6C47D-34C3-0343-7795-27E17AD51EF4}"/>
              </a:ext>
            </a:extLst>
          </p:cNvPr>
          <p:cNvSpPr txBox="1"/>
          <p:nvPr/>
        </p:nvSpPr>
        <p:spPr>
          <a:xfrm>
            <a:off x="305927" y="5446965"/>
            <a:ext cx="11550712" cy="129266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i="1" dirty="0">
                <a:solidFill>
                  <a:schemeClr val="bg1">
                    <a:lumMod val="50000"/>
                  </a:schemeClr>
                </a:solidFill>
                <a:latin typeface="Liberation Mono"/>
              </a:rPr>
              <a:t>Remark</a:t>
            </a:r>
            <a:r>
              <a:rPr lang="en-US" dirty="0">
                <a:latin typeface="Liberation Mono"/>
              </a:rPr>
              <a:t> </a:t>
            </a:r>
            <a:r>
              <a:rPr lang="en-US" dirty="0">
                <a:solidFill>
                  <a:srgbClr val="0077AA"/>
                </a:solidFill>
                <a:latin typeface="Liberation Mono"/>
              </a:rPr>
              <a:t>FROM</a:t>
            </a:r>
            <a:r>
              <a:rPr lang="en-US" dirty="0">
                <a:latin typeface="Liberation Mono"/>
              </a:rPr>
              <a:t> cashpayments </a:t>
            </a:r>
            <a:r>
              <a:rPr lang="en-IN" dirty="0">
                <a:solidFill>
                  <a:schemeClr val="accent4">
                    <a:lumMod val="50000"/>
                  </a:schemeClr>
                </a:solidFill>
                <a:latin typeface="Liberation Mono"/>
              </a:rPr>
              <a:t>INTERSECT ALL</a:t>
            </a:r>
            <a:r>
              <a:rPr lang="en-US" dirty="0">
                <a:latin typeface="Liberation Mono"/>
              </a:rPr>
              <a:t> </a:t>
            </a:r>
            <a:r>
              <a:rPr lang="en-US" dirty="0">
                <a:solidFill>
                  <a:srgbClr val="0077AA"/>
                </a:solidFill>
                <a:latin typeface="Liberation Mono"/>
              </a:rPr>
              <a:t>SELECT</a:t>
            </a:r>
            <a:r>
              <a:rPr lang="en-US" dirty="0">
                <a:latin typeface="Liberation Mono"/>
              </a:rPr>
              <a:t> student_id, </a:t>
            </a:r>
            <a:r>
              <a:rPr lang="en-US" dirty="0">
                <a:solidFill>
                  <a:srgbClr val="00B050"/>
                </a:solidFill>
                <a:latin typeface="Liberation Mono"/>
              </a:rPr>
              <a:t>'Payment done by Case as well as Card'</a:t>
            </a:r>
            <a:r>
              <a:rPr lang="en-US" dirty="0">
                <a:latin typeface="Liberation Mono"/>
              </a:rPr>
              <a:t> </a:t>
            </a:r>
            <a:r>
              <a:rPr lang="en-US" dirty="0">
                <a:solidFill>
                  <a:srgbClr val="0077AA"/>
                </a:solidFill>
                <a:latin typeface="Liberation Mono"/>
              </a:rPr>
              <a:t>FROM</a:t>
            </a:r>
            <a:r>
              <a:rPr lang="en-US" dirty="0">
                <a:latin typeface="Liberation Mono"/>
              </a:rPr>
              <a:t> cardpayments;</a:t>
            </a:r>
            <a:endParaRPr lang="en-IN" dirty="0">
              <a:latin typeface="Liberation Mono"/>
            </a:endParaRPr>
          </a:p>
        </p:txBody>
      </p:sp>
      <p:graphicFrame>
        <p:nvGraphicFramePr>
          <p:cNvPr id="6" name="Table 2">
            <a:extLst>
              <a:ext uri="{FF2B5EF4-FFF2-40B4-BE49-F238E27FC236}">
                <a16:creationId xmlns:a16="http://schemas.microsoft.com/office/drawing/2014/main" id="{E3726739-CBCC-A425-6E61-9C493B83243C}"/>
              </a:ext>
            </a:extLst>
          </p:cNvPr>
          <p:cNvGraphicFramePr>
            <a:graphicFrameLocks noGrp="1"/>
          </p:cNvGraphicFramePr>
          <p:nvPr>
            <p:extLst>
              <p:ext uri="{D42A27DB-BD31-4B8C-83A1-F6EECF244321}">
                <p14:modId xmlns:p14="http://schemas.microsoft.com/office/powerpoint/2010/main" val="2088713319"/>
              </p:ext>
            </p:extLst>
          </p:nvPr>
        </p:nvGraphicFramePr>
        <p:xfrm>
          <a:off x="8688288" y="1388046"/>
          <a:ext cx="3405706" cy="148336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10" name="TextBox 9">
            <a:extLst>
              <a:ext uri="{FF2B5EF4-FFF2-40B4-BE49-F238E27FC236}">
                <a16:creationId xmlns:a16="http://schemas.microsoft.com/office/drawing/2014/main" id="{991B20A5-181B-5D11-96E1-AE0C16868BD2}"/>
              </a:ext>
            </a:extLst>
          </p:cNvPr>
          <p:cNvSpPr txBox="1"/>
          <p:nvPr/>
        </p:nvSpPr>
        <p:spPr>
          <a:xfrm>
            <a:off x="7248128" y="4613066"/>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0" name="TextBox 19">
            <a:extLst>
              <a:ext uri="{FF2B5EF4-FFF2-40B4-BE49-F238E27FC236}">
                <a16:creationId xmlns:a16="http://schemas.microsoft.com/office/drawing/2014/main" id="{22BB7336-F7F6-6AE8-647B-02C22B0144D4}"/>
              </a:ext>
            </a:extLst>
          </p:cNvPr>
          <p:cNvSpPr txBox="1"/>
          <p:nvPr/>
        </p:nvSpPr>
        <p:spPr>
          <a:xfrm>
            <a:off x="292696" y="436602"/>
            <a:ext cx="7531496"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Payments done by students through Cash and Card both the ways</a:t>
            </a:r>
          </a:p>
        </p:txBody>
      </p:sp>
      <p:sp>
        <p:nvSpPr>
          <p:cNvPr id="24" name="TextBox 23">
            <a:extLst>
              <a:ext uri="{FF2B5EF4-FFF2-40B4-BE49-F238E27FC236}">
                <a16:creationId xmlns:a16="http://schemas.microsoft.com/office/drawing/2014/main" id="{33C079CA-D4EA-7C8F-0DC5-1572BD51ECFA}"/>
              </a:ext>
            </a:extLst>
          </p:cNvPr>
          <p:cNvSpPr txBox="1"/>
          <p:nvPr/>
        </p:nvSpPr>
        <p:spPr>
          <a:xfrm>
            <a:off x="8705550" y="908720"/>
            <a:ext cx="2791050" cy="400110"/>
          </a:xfrm>
          <a:prstGeom prst="rect">
            <a:avLst/>
          </a:prstGeom>
          <a:noFill/>
        </p:spPr>
        <p:txBody>
          <a:bodyPr wrap="square">
            <a:spAutoFit/>
          </a:bodyPr>
          <a:lstStyle/>
          <a:p>
            <a:r>
              <a:rPr lang="en-IN" sz="2000" b="1" dirty="0">
                <a:latin typeface="Liberation Mono"/>
              </a:rPr>
              <a:t>Output with INTERSECT</a:t>
            </a:r>
            <a:endParaRPr lang="en-IN" sz="2000" b="1" dirty="0"/>
          </a:p>
        </p:txBody>
      </p:sp>
      <p:graphicFrame>
        <p:nvGraphicFramePr>
          <p:cNvPr id="2" name="Table 2">
            <a:extLst>
              <a:ext uri="{FF2B5EF4-FFF2-40B4-BE49-F238E27FC236}">
                <a16:creationId xmlns:a16="http://schemas.microsoft.com/office/drawing/2014/main" id="{B9242352-D16E-C292-F91A-90C32B38A9C4}"/>
              </a:ext>
            </a:extLst>
          </p:cNvPr>
          <p:cNvGraphicFramePr>
            <a:graphicFrameLocks noGrp="1"/>
          </p:cNvGraphicFramePr>
          <p:nvPr>
            <p:extLst>
              <p:ext uri="{D42A27DB-BD31-4B8C-83A1-F6EECF244321}">
                <p14:modId xmlns:p14="http://schemas.microsoft.com/office/powerpoint/2010/main" val="1302670959"/>
              </p:ext>
            </p:extLst>
          </p:nvPr>
        </p:nvGraphicFramePr>
        <p:xfrm>
          <a:off x="292698" y="1388046"/>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4" name="Table 2">
            <a:extLst>
              <a:ext uri="{FF2B5EF4-FFF2-40B4-BE49-F238E27FC236}">
                <a16:creationId xmlns:a16="http://schemas.microsoft.com/office/drawing/2014/main" id="{7C9AA78C-024D-78BC-F1A7-8EDEE4408D41}"/>
              </a:ext>
            </a:extLst>
          </p:cNvPr>
          <p:cNvGraphicFramePr>
            <a:graphicFrameLocks noGrp="1"/>
          </p:cNvGraphicFramePr>
          <p:nvPr>
            <p:extLst>
              <p:ext uri="{D42A27DB-BD31-4B8C-83A1-F6EECF244321}">
                <p14:modId xmlns:p14="http://schemas.microsoft.com/office/powerpoint/2010/main" val="3583401286"/>
              </p:ext>
            </p:extLst>
          </p:nvPr>
        </p:nvGraphicFramePr>
        <p:xfrm>
          <a:off x="8688288" y="3375000"/>
          <a:ext cx="3405706" cy="1854200"/>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928063234"/>
                    </a:ext>
                  </a:extLst>
                </a:gridCol>
                <a:gridCol w="2109562">
                  <a:extLst>
                    <a:ext uri="{9D8B030D-6E8A-4147-A177-3AD203B41FA5}">
                      <a16:colId xmlns:a16="http://schemas.microsoft.com/office/drawing/2014/main" val="40879131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latin typeface="Arial" panose="020B0604020202020204" pitchFamily="34" charset="0"/>
                          <a:cs typeface="Arial" panose="020B0604020202020204" pitchFamily="34" charset="0"/>
                        </a:rPr>
                        <a:t>Remark</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27</a:t>
                      </a:r>
                    </a:p>
                  </a:txBody>
                  <a:tcPr anchor="ctr"/>
                </a:tc>
                <a:tc>
                  <a:txBody>
                    <a:bodyPr/>
                    <a:lstStyle/>
                    <a:p>
                      <a:pPr algn="l"/>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879077522"/>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43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640133039"/>
                  </a:ext>
                </a:extLst>
              </a:tr>
              <a:tr h="370840">
                <a:tc>
                  <a:txBody>
                    <a:bodyPr/>
                    <a:lstStyle/>
                    <a:p>
                      <a:pPr algn="ctr"/>
                      <a:r>
                        <a:rPr kumimoji="0" lang="en-IN" kern="1200" dirty="0">
                          <a:solidFill>
                            <a:schemeClr val="tx1"/>
                          </a:solidFill>
                          <a:latin typeface="Arial" panose="020B0604020202020204" pitchFamily="34" charset="0"/>
                          <a:ea typeface="+mn-ea"/>
                          <a:cs typeface="Arial" panose="020B0604020202020204" pitchFamily="34" charset="0"/>
                        </a:rPr>
                        <a:t>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B212AA"/>
                          </a:solidFill>
                          <a:latin typeface="Arial" panose="020B0604020202020204" pitchFamily="34" charset="0"/>
                          <a:ea typeface="+mn-ea"/>
                          <a:cs typeface="Arial" panose="020B0604020202020204" pitchFamily="34" charset="0"/>
                        </a:rPr>
                        <a:t>Payment done . . .</a:t>
                      </a:r>
                      <a:endParaRPr kumimoji="0" lang="en-IN" kern="1200" dirty="0">
                        <a:solidFill>
                          <a:srgbClr val="B212AA"/>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29970278"/>
                  </a:ext>
                </a:extLst>
              </a:tr>
            </a:tbl>
          </a:graphicData>
        </a:graphic>
      </p:graphicFrame>
      <p:sp>
        <p:nvSpPr>
          <p:cNvPr id="9" name="TextBox 8">
            <a:extLst>
              <a:ext uri="{FF2B5EF4-FFF2-40B4-BE49-F238E27FC236}">
                <a16:creationId xmlns:a16="http://schemas.microsoft.com/office/drawing/2014/main" id="{B558D920-C388-D06E-A5F0-7F34A98965A5}"/>
              </a:ext>
            </a:extLst>
          </p:cNvPr>
          <p:cNvSpPr txBox="1"/>
          <p:nvPr/>
        </p:nvSpPr>
        <p:spPr>
          <a:xfrm>
            <a:off x="8705549" y="2895674"/>
            <a:ext cx="3151089"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Tree>
    <p:extLst>
      <p:ext uri="{BB962C8B-B14F-4D97-AF65-F5344CB8AC3E}">
        <p14:creationId xmlns:p14="http://schemas.microsoft.com/office/powerpoint/2010/main" val="13998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63F3-FD4A-B8E3-F663-C662B1665C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134E76D-B450-72E8-9194-A35F182477F9}"/>
              </a:ext>
            </a:extLst>
          </p:cNvPr>
          <p:cNvSpPr txBox="1"/>
          <p:nvPr/>
        </p:nvSpPr>
        <p:spPr>
          <a:xfrm>
            <a:off x="292696" y="1052736"/>
            <a:ext cx="2952328" cy="400110"/>
          </a:xfrm>
          <a:prstGeom prst="rect">
            <a:avLst/>
          </a:prstGeom>
          <a:noFill/>
        </p:spPr>
        <p:txBody>
          <a:bodyPr wrap="square">
            <a:spAutoFit/>
          </a:bodyPr>
          <a:lstStyle/>
          <a:p>
            <a:r>
              <a:rPr lang="en-IN" sz="2000" b="1" dirty="0">
                <a:latin typeface="Liberation Mono"/>
              </a:rPr>
              <a:t>Table:- cashPayments</a:t>
            </a:r>
            <a:endParaRPr lang="en-IN" sz="2000" b="1" dirty="0"/>
          </a:p>
        </p:txBody>
      </p:sp>
      <p:sp>
        <p:nvSpPr>
          <p:cNvPr id="11" name="TextBox 10">
            <a:extLst>
              <a:ext uri="{FF2B5EF4-FFF2-40B4-BE49-F238E27FC236}">
                <a16:creationId xmlns:a16="http://schemas.microsoft.com/office/drawing/2014/main" id="{351EC4AA-7FDB-234C-F783-E22ED17CF977}"/>
              </a:ext>
            </a:extLst>
          </p:cNvPr>
          <p:cNvSpPr txBox="1"/>
          <p:nvPr/>
        </p:nvSpPr>
        <p:spPr>
          <a:xfrm>
            <a:off x="4541168" y="1052736"/>
            <a:ext cx="2490936" cy="400110"/>
          </a:xfrm>
          <a:prstGeom prst="rect">
            <a:avLst/>
          </a:prstGeom>
          <a:noFill/>
        </p:spPr>
        <p:txBody>
          <a:bodyPr wrap="square">
            <a:spAutoFit/>
          </a:bodyPr>
          <a:lstStyle/>
          <a:p>
            <a:r>
              <a:rPr lang="en-IN" sz="2000" b="1" dirty="0">
                <a:latin typeface="Liberation Mono"/>
              </a:rPr>
              <a:t>Table:- cardPayments</a:t>
            </a:r>
            <a:endParaRPr lang="en-IN" sz="2000" b="1" dirty="0"/>
          </a:p>
        </p:txBody>
      </p:sp>
      <p:sp>
        <p:nvSpPr>
          <p:cNvPr id="5" name="TextBox 4">
            <a:extLst>
              <a:ext uri="{FF2B5EF4-FFF2-40B4-BE49-F238E27FC236}">
                <a16:creationId xmlns:a16="http://schemas.microsoft.com/office/drawing/2014/main" id="{4ABA50F3-CCC6-EA8F-8486-676F2839D3CF}"/>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5DC5F1B-3913-4AB0-F18B-30C4DBF098DE}"/>
              </a:ext>
            </a:extLst>
          </p:cNvPr>
          <p:cNvSpPr/>
          <p:nvPr/>
        </p:nvSpPr>
        <p:spPr>
          <a:xfrm>
            <a:off x="191344" y="1"/>
            <a:ext cx="11449272"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 with intersect &amp; intersect  all</a:t>
            </a:r>
          </a:p>
        </p:txBody>
      </p:sp>
      <p:graphicFrame>
        <p:nvGraphicFramePr>
          <p:cNvPr id="13" name="Table 2">
            <a:extLst>
              <a:ext uri="{FF2B5EF4-FFF2-40B4-BE49-F238E27FC236}">
                <a16:creationId xmlns:a16="http://schemas.microsoft.com/office/drawing/2014/main" id="{57B9A63D-05F4-222D-AD1F-54608ACE6E9C}"/>
              </a:ext>
            </a:extLst>
          </p:cNvPr>
          <p:cNvGraphicFramePr>
            <a:graphicFrameLocks noGrp="1"/>
          </p:cNvGraphicFramePr>
          <p:nvPr>
            <p:extLst>
              <p:ext uri="{D42A27DB-BD31-4B8C-83A1-F6EECF244321}">
                <p14:modId xmlns:p14="http://schemas.microsoft.com/office/powerpoint/2010/main" val="1512240478"/>
              </p:ext>
            </p:extLst>
          </p:nvPr>
        </p:nvGraphicFramePr>
        <p:xfrm>
          <a:off x="4541168" y="1532062"/>
          <a:ext cx="4032000" cy="296672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2300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9</a:t>
                      </a:r>
                    </a:p>
                  </a:txBody>
                  <a:tcPr/>
                </a:tc>
                <a:tc>
                  <a:txBody>
                    <a:bodyPr/>
                    <a:lstStyle/>
                    <a:p>
                      <a:r>
                        <a:rPr lang="en-IN" dirty="0">
                          <a:latin typeface="Arial" panose="020B0604020202020204" pitchFamily="34" charset="0"/>
                          <a:cs typeface="Arial" panose="020B0604020202020204" pitchFamily="34" charset="0"/>
                        </a:rPr>
                        <a:t>bhuru</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63</a:t>
                      </a:r>
                    </a:p>
                  </a:txBody>
                  <a:tcPr/>
                </a:tc>
                <a:tc>
                  <a:txBody>
                    <a:bodyPr/>
                    <a:lstStyle/>
                    <a:p>
                      <a:r>
                        <a:rPr lang="en-IN" dirty="0">
                          <a:latin typeface="Arial" panose="020B0604020202020204" pitchFamily="34" charset="0"/>
                          <a:cs typeface="Arial" panose="020B0604020202020204" pitchFamily="34" charset="0"/>
                        </a:rPr>
                        <a:t>bhavin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3000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39</a:t>
                      </a:r>
                    </a:p>
                  </a:txBody>
                  <a:tcPr/>
                </a:tc>
                <a:tc>
                  <a:txBody>
                    <a:bodyPr/>
                    <a:lstStyle/>
                    <a:p>
                      <a:r>
                        <a:rPr lang="en-IN" dirty="0">
                          <a:latin typeface="Arial" panose="020B0604020202020204" pitchFamily="34" charset="0"/>
                          <a:cs typeface="Arial" panose="020B0604020202020204" pitchFamily="34" charset="0"/>
                        </a:rPr>
                        <a:t>boy</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1200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27</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3500</a:t>
                      </a:r>
                    </a:p>
                  </a:txBody>
                  <a:tcPr/>
                </a:tc>
                <a:extLst>
                  <a:ext uri="{0D108BD9-81ED-4DB2-BD59-A6C34878D82A}">
                    <a16:rowId xmlns:a16="http://schemas.microsoft.com/office/drawing/2014/main" val="171111021"/>
                  </a:ext>
                </a:extLst>
              </a:tr>
            </a:tbl>
          </a:graphicData>
        </a:graphic>
      </p:graphicFrame>
      <p:sp>
        <p:nvSpPr>
          <p:cNvPr id="3" name="TextBox 2">
            <a:extLst>
              <a:ext uri="{FF2B5EF4-FFF2-40B4-BE49-F238E27FC236}">
                <a16:creationId xmlns:a16="http://schemas.microsoft.com/office/drawing/2014/main" id="{0DE97B5C-380D-BAF3-48A0-5E0C75FBB691}"/>
              </a:ext>
            </a:extLst>
          </p:cNvPr>
          <p:cNvSpPr txBox="1"/>
          <p:nvPr/>
        </p:nvSpPr>
        <p:spPr>
          <a:xfrm>
            <a:off x="305927" y="5376698"/>
            <a:ext cx="11550712" cy="129266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SUM</a:t>
            </a:r>
            <a:r>
              <a:rPr lang="en-IN" dirty="0">
                <a:latin typeface="Liberation Mono"/>
              </a:rPr>
              <a:t>(amount) totalPayment </a:t>
            </a:r>
            <a:r>
              <a:rPr lang="en-IN" dirty="0">
                <a:solidFill>
                  <a:srgbClr val="0077AA"/>
                </a:solidFill>
                <a:latin typeface="Liberation Mono"/>
              </a:rPr>
              <a:t>FROM</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cashpayments </a:t>
            </a:r>
            <a:r>
              <a:rPr lang="en-IN" dirty="0">
                <a:solidFill>
                  <a:schemeClr val="accent4">
                    <a:lumMod val="50000"/>
                  </a:schemeClr>
                </a:solidFill>
                <a:latin typeface="Liberation Mono"/>
              </a:rPr>
              <a:t>INTERSECT ALL</a:t>
            </a:r>
            <a:r>
              <a:rPr lang="en-IN" dirty="0">
                <a:latin typeface="Liberation Mono"/>
              </a:rPr>
              <a:t> </a:t>
            </a:r>
            <a:r>
              <a:rPr lang="en-IN" dirty="0">
                <a:solidFill>
                  <a:srgbClr val="0077AA"/>
                </a:solidFill>
                <a:latin typeface="Liberation Mono"/>
              </a:rPr>
              <a:t>SELECT</a:t>
            </a:r>
            <a:r>
              <a:rPr lang="en-IN" dirty="0">
                <a:latin typeface="Liberation Mono"/>
              </a:rPr>
              <a:t> amount </a:t>
            </a:r>
            <a:r>
              <a:rPr lang="en-IN" dirty="0">
                <a:solidFill>
                  <a:srgbClr val="0077AA"/>
                </a:solidFill>
                <a:latin typeface="Liberation Mono"/>
              </a:rPr>
              <a:t>FROM</a:t>
            </a:r>
            <a:r>
              <a:rPr lang="en-IN" dirty="0">
                <a:latin typeface="Liberation Mono"/>
              </a:rPr>
              <a:t> cardpayments) t1;</a:t>
            </a:r>
          </a:p>
        </p:txBody>
      </p:sp>
      <p:graphicFrame>
        <p:nvGraphicFramePr>
          <p:cNvPr id="6" name="Table 2">
            <a:extLst>
              <a:ext uri="{FF2B5EF4-FFF2-40B4-BE49-F238E27FC236}">
                <a16:creationId xmlns:a16="http://schemas.microsoft.com/office/drawing/2014/main" id="{19CEF718-B547-9D70-604E-B4C4458DDEAF}"/>
              </a:ext>
            </a:extLst>
          </p:cNvPr>
          <p:cNvGraphicFramePr>
            <a:graphicFrameLocks noGrp="1"/>
          </p:cNvGraphicFramePr>
          <p:nvPr>
            <p:extLst>
              <p:ext uri="{D42A27DB-BD31-4B8C-83A1-F6EECF244321}">
                <p14:modId xmlns:p14="http://schemas.microsoft.com/office/powerpoint/2010/main" val="1296782762"/>
              </p:ext>
            </p:extLst>
          </p:nvPr>
        </p:nvGraphicFramePr>
        <p:xfrm>
          <a:off x="9840415" y="1532062"/>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10" name="TextBox 9">
            <a:extLst>
              <a:ext uri="{FF2B5EF4-FFF2-40B4-BE49-F238E27FC236}">
                <a16:creationId xmlns:a16="http://schemas.microsoft.com/office/drawing/2014/main" id="{67E19154-B177-8CCD-A35E-DFC8C018A5E1}"/>
              </a:ext>
            </a:extLst>
          </p:cNvPr>
          <p:cNvSpPr txBox="1"/>
          <p:nvPr/>
        </p:nvSpPr>
        <p:spPr>
          <a:xfrm>
            <a:off x="8573168" y="193825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16" name="Rectangle 15">
            <a:extLst>
              <a:ext uri="{FF2B5EF4-FFF2-40B4-BE49-F238E27FC236}">
                <a16:creationId xmlns:a16="http://schemas.microsoft.com/office/drawing/2014/main" id="{DBC6CF42-6286-D198-4CA5-C5FA6EFCD194}"/>
              </a:ext>
            </a:extLst>
          </p:cNvPr>
          <p:cNvSpPr/>
          <p:nvPr/>
        </p:nvSpPr>
        <p:spPr>
          <a:xfrm>
            <a:off x="4541168" y="4787860"/>
            <a:ext cx="5400152" cy="369332"/>
          </a:xfrm>
          <a:prstGeom prst="rect">
            <a:avLst/>
          </a:prstGeom>
        </p:spPr>
        <p:txBody>
          <a:bodyPr wrap="squar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cashPayments.amount + cardPayments.amount</a:t>
            </a:r>
          </a:p>
        </p:txBody>
      </p:sp>
      <p:sp>
        <p:nvSpPr>
          <p:cNvPr id="20" name="TextBox 19">
            <a:extLst>
              <a:ext uri="{FF2B5EF4-FFF2-40B4-BE49-F238E27FC236}">
                <a16:creationId xmlns:a16="http://schemas.microsoft.com/office/drawing/2014/main" id="{20F1F957-44FF-5E6F-EE09-4B7407224B8E}"/>
              </a:ext>
            </a:extLst>
          </p:cNvPr>
          <p:cNvSpPr txBox="1"/>
          <p:nvPr/>
        </p:nvSpPr>
        <p:spPr>
          <a:xfrm>
            <a:off x="292696" y="580618"/>
            <a:ext cx="6523384"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IN" dirty="0"/>
              <a:t>Total (SUM) of Payments done by Cash and Card both ways</a:t>
            </a:r>
          </a:p>
        </p:txBody>
      </p:sp>
      <p:graphicFrame>
        <p:nvGraphicFramePr>
          <p:cNvPr id="21" name="Table 2">
            <a:extLst>
              <a:ext uri="{FF2B5EF4-FFF2-40B4-BE49-F238E27FC236}">
                <a16:creationId xmlns:a16="http://schemas.microsoft.com/office/drawing/2014/main" id="{58E8FDF7-378F-602E-482C-39190D0BE46B}"/>
              </a:ext>
            </a:extLst>
          </p:cNvPr>
          <p:cNvGraphicFramePr>
            <a:graphicFrameLocks noGrp="1"/>
          </p:cNvGraphicFramePr>
          <p:nvPr>
            <p:extLst>
              <p:ext uri="{D42A27DB-BD31-4B8C-83A1-F6EECF244321}">
                <p14:modId xmlns:p14="http://schemas.microsoft.com/office/powerpoint/2010/main" val="3800664801"/>
              </p:ext>
            </p:extLst>
          </p:nvPr>
        </p:nvGraphicFramePr>
        <p:xfrm>
          <a:off x="292698" y="1532062"/>
          <a:ext cx="4032445" cy="370840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student_id</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sutdent_name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amount</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43</a:t>
                      </a:r>
                    </a:p>
                  </a:txBody>
                  <a:tcPr/>
                </a:tc>
                <a:tc>
                  <a:txBody>
                    <a:bodyPr/>
                    <a:lstStyle/>
                    <a:p>
                      <a:r>
                        <a:rPr lang="en-IN" dirty="0">
                          <a:latin typeface="Arial" panose="020B0604020202020204" pitchFamily="34" charset="0"/>
                          <a:cs typeface="Arial" panose="020B0604020202020204" pitchFamily="34" charset="0"/>
                        </a:rPr>
                        <a:t>sharmin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25</a:t>
                      </a:r>
                    </a:p>
                  </a:txBody>
                  <a:tcPr/>
                </a:tc>
                <a:tc>
                  <a:txBody>
                    <a:bodyPr/>
                    <a:lstStyle/>
                    <a:p>
                      <a:r>
                        <a:rPr lang="en-IN" dirty="0">
                          <a:latin typeface="Arial" panose="020B0604020202020204" pitchFamily="34" charset="0"/>
                          <a:cs typeface="Arial" panose="020B0604020202020204" pitchFamily="34" charset="0"/>
                        </a:rPr>
                        <a:t>ruhan</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41</a:t>
                      </a:r>
                    </a:p>
                  </a:txBody>
                  <a:tcPr/>
                </a:tc>
                <a:tc>
                  <a:txBody>
                    <a:bodyPr/>
                    <a:lstStyle/>
                    <a:p>
                      <a:r>
                        <a:rPr lang="en-IN" dirty="0">
                          <a:latin typeface="Arial" panose="020B0604020202020204" pitchFamily="34" charset="0"/>
                          <a:cs typeface="Arial" panose="020B0604020202020204" pitchFamily="34" charset="0"/>
                        </a:rPr>
                        <a:t>vrushali</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2200</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710708006"/>
                  </a:ext>
                </a:extLst>
              </a:tr>
              <a:tr h="370840">
                <a:tc>
                  <a:txBody>
                    <a:bodyPr/>
                    <a:lstStyle/>
                    <a:p>
                      <a:pPr algn="ctr"/>
                      <a:r>
                        <a:rPr lang="en-IN" dirty="0">
                          <a:latin typeface="Arial" panose="020B0604020202020204" pitchFamily="34" charset="0"/>
                          <a:cs typeface="Arial" panose="020B0604020202020204" pitchFamily="34" charset="0"/>
                        </a:rPr>
                        <a:t>7</a:t>
                      </a:r>
                    </a:p>
                  </a:txBody>
                  <a:tcPr/>
                </a:tc>
                <a:tc>
                  <a:txBody>
                    <a:bodyPr/>
                    <a:lstStyle/>
                    <a:p>
                      <a:r>
                        <a:rPr lang="en-IN" dirty="0">
                          <a:latin typeface="Arial" panose="020B0604020202020204" pitchFamily="34" charset="0"/>
                          <a:cs typeface="Arial" panose="020B0604020202020204" pitchFamily="34" charset="0"/>
                        </a:rPr>
                        <a:t>neel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2857745710"/>
                  </a:ext>
                </a:extLst>
              </a:tr>
              <a:tr h="370840">
                <a:tc>
                  <a:txBody>
                    <a:bodyPr/>
                    <a:lstStyle/>
                    <a:p>
                      <a:pPr algn="ctr"/>
                      <a:r>
                        <a:rPr lang="en-IN" dirty="0">
                          <a:latin typeface="Arial" panose="020B0604020202020204" pitchFamily="34" charset="0"/>
                          <a:cs typeface="Arial" panose="020B0604020202020204" pitchFamily="34" charset="0"/>
                        </a:rPr>
                        <a:t>14</a:t>
                      </a:r>
                    </a:p>
                  </a:txBody>
                  <a:tcPr/>
                </a:tc>
                <a:tc>
                  <a:txBody>
                    <a:bodyPr/>
                    <a:lstStyle/>
                    <a:p>
                      <a:r>
                        <a:rPr lang="en-IN" dirty="0">
                          <a:latin typeface="Arial" panose="020B0604020202020204" pitchFamily="34" charset="0"/>
                          <a:cs typeface="Arial" panose="020B0604020202020204" pitchFamily="34" charset="0"/>
                        </a:rPr>
                        <a:t>bandish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3200</a:t>
                      </a:r>
                    </a:p>
                  </a:txBody>
                  <a:tcPr/>
                </a:tc>
                <a:extLst>
                  <a:ext uri="{0D108BD9-81ED-4DB2-BD59-A6C34878D82A}">
                    <a16:rowId xmlns:a16="http://schemas.microsoft.com/office/drawing/2014/main" val="3691151196"/>
                  </a:ext>
                </a:extLst>
              </a:tr>
              <a:tr h="370840">
                <a:tc>
                  <a:txBody>
                    <a:bodyPr/>
                    <a:lstStyle/>
                    <a:p>
                      <a:pPr algn="ctr"/>
                      <a:r>
                        <a:rPr lang="en-IN" dirty="0">
                          <a:latin typeface="Arial" panose="020B0604020202020204" pitchFamily="34" charset="0"/>
                          <a:cs typeface="Arial" panose="020B0604020202020204" pitchFamily="34" charset="0"/>
                        </a:rPr>
                        <a:t>17</a:t>
                      </a:r>
                    </a:p>
                  </a:txBody>
                  <a:tcPr/>
                </a:tc>
                <a:tc>
                  <a:txBody>
                    <a:bodyPr/>
                    <a:lstStyle/>
                    <a:p>
                      <a:r>
                        <a:rPr lang="en-IN" dirty="0">
                          <a:latin typeface="Arial" panose="020B0604020202020204" pitchFamily="34" charset="0"/>
                          <a:cs typeface="Arial" panose="020B0604020202020204" pitchFamily="34" charset="0"/>
                        </a:rPr>
                        <a:t>naresh</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3400</a:t>
                      </a:r>
                    </a:p>
                  </a:txBody>
                  <a:tcPr/>
                </a:tc>
                <a:extLst>
                  <a:ext uri="{0D108BD9-81ED-4DB2-BD59-A6C34878D82A}">
                    <a16:rowId xmlns:a16="http://schemas.microsoft.com/office/drawing/2014/main" val="3146991039"/>
                  </a:ext>
                </a:extLst>
              </a:tr>
              <a:tr h="370840">
                <a:tc>
                  <a:txBody>
                    <a:bodyPr/>
                    <a:lstStyle/>
                    <a:p>
                      <a:pPr algn="ctr"/>
                      <a:r>
                        <a:rPr lang="en-US" dirty="0">
                          <a:latin typeface="Arial" panose="020B0604020202020204" pitchFamily="34" charset="0"/>
                          <a:cs typeface="Arial" panose="020B0604020202020204" pitchFamily="34" charset="0"/>
                        </a:rPr>
                        <a:t>27</a:t>
                      </a:r>
                      <a:endParaRPr lang="en-IN" dirty="0">
                        <a:latin typeface="Arial" panose="020B0604020202020204" pitchFamily="34" charset="0"/>
                        <a:cs typeface="Arial" panose="020B0604020202020204" pitchFamily="34" charset="0"/>
                      </a:endParaRP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algn="r"/>
                      <a:r>
                        <a:rPr lang="en-IN" b="1" dirty="0">
                          <a:solidFill>
                            <a:srgbClr val="0070C0"/>
                          </a:solidFill>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4091525821"/>
                  </a:ext>
                </a:extLst>
              </a:tr>
            </a:tbl>
          </a:graphicData>
        </a:graphic>
      </p:graphicFrame>
      <p:graphicFrame>
        <p:nvGraphicFramePr>
          <p:cNvPr id="23" name="Table 2">
            <a:extLst>
              <a:ext uri="{FF2B5EF4-FFF2-40B4-BE49-F238E27FC236}">
                <a16:creationId xmlns:a16="http://schemas.microsoft.com/office/drawing/2014/main" id="{65AF79C2-4DA9-0826-D240-C6DFB45207C3}"/>
              </a:ext>
            </a:extLst>
          </p:cNvPr>
          <p:cNvGraphicFramePr>
            <a:graphicFrameLocks noGrp="1"/>
          </p:cNvGraphicFramePr>
          <p:nvPr>
            <p:extLst>
              <p:ext uri="{D42A27DB-BD31-4B8C-83A1-F6EECF244321}">
                <p14:modId xmlns:p14="http://schemas.microsoft.com/office/powerpoint/2010/main" val="4035783767"/>
              </p:ext>
            </p:extLst>
          </p:nvPr>
        </p:nvGraphicFramePr>
        <p:xfrm>
          <a:off x="9840415" y="3283887"/>
          <a:ext cx="2016223" cy="74168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b="1" dirty="0">
                          <a:latin typeface="Arial" panose="020B0604020202020204" pitchFamily="34" charset="0"/>
                          <a:cs typeface="Arial" panose="020B0604020202020204" pitchFamily="34" charset="0"/>
                        </a:rPr>
                        <a:t>totalPayment</a:t>
                      </a:r>
                    </a:p>
                  </a:txBody>
                  <a:tcPr>
                    <a:solidFill>
                      <a:srgbClr val="92D050"/>
                    </a:solidFill>
                  </a:tcPr>
                </a:tc>
                <a:extLst>
                  <a:ext uri="{0D108BD9-81ED-4DB2-BD59-A6C34878D82A}">
                    <a16:rowId xmlns:a16="http://schemas.microsoft.com/office/drawing/2014/main" val="442495810"/>
                  </a:ext>
                </a:extLst>
              </a:tr>
              <a:tr h="370840">
                <a:tc>
                  <a:txBody>
                    <a:bodyPr/>
                    <a:lstStyle/>
                    <a:p>
                      <a:pPr algn="r"/>
                      <a:r>
                        <a:rPr kumimoji="0" lang="en-IN" kern="1200" dirty="0">
                          <a:solidFill>
                            <a:srgbClr val="B212AA"/>
                          </a:solidFill>
                          <a:latin typeface="Arial" panose="020B0604020202020204" pitchFamily="34" charset="0"/>
                          <a:ea typeface="+mn-ea"/>
                          <a:cs typeface="Arial" panose="020B0604020202020204" pitchFamily="34" charset="0"/>
                        </a:rPr>
                        <a:t>10600</a:t>
                      </a:r>
                    </a:p>
                  </a:txBody>
                  <a:tcPr/>
                </a:tc>
                <a:extLst>
                  <a:ext uri="{0D108BD9-81ED-4DB2-BD59-A6C34878D82A}">
                    <a16:rowId xmlns:a16="http://schemas.microsoft.com/office/drawing/2014/main" val="3858505310"/>
                  </a:ext>
                </a:extLst>
              </a:tr>
            </a:tbl>
          </a:graphicData>
        </a:graphic>
      </p:graphicFrame>
      <p:sp>
        <p:nvSpPr>
          <p:cNvPr id="24" name="TextBox 23">
            <a:extLst>
              <a:ext uri="{FF2B5EF4-FFF2-40B4-BE49-F238E27FC236}">
                <a16:creationId xmlns:a16="http://schemas.microsoft.com/office/drawing/2014/main" id="{E3123ABA-3D85-BAAC-B230-7C0C171CAB02}"/>
              </a:ext>
            </a:extLst>
          </p:cNvPr>
          <p:cNvSpPr txBox="1"/>
          <p:nvPr/>
        </p:nvSpPr>
        <p:spPr>
          <a:xfrm>
            <a:off x="9433705" y="1052736"/>
            <a:ext cx="2660289" cy="400110"/>
          </a:xfrm>
          <a:prstGeom prst="rect">
            <a:avLst/>
          </a:prstGeom>
          <a:noFill/>
        </p:spPr>
        <p:txBody>
          <a:bodyPr wrap="square">
            <a:spAutoFit/>
          </a:bodyPr>
          <a:lstStyle/>
          <a:p>
            <a:r>
              <a:rPr lang="en-IN" sz="2000" b="1" dirty="0">
                <a:latin typeface="Liberation Mono"/>
              </a:rPr>
              <a:t>Output with INTERSECT</a:t>
            </a:r>
            <a:endParaRPr lang="en-IN" sz="2000" b="1" dirty="0"/>
          </a:p>
        </p:txBody>
      </p:sp>
      <p:sp>
        <p:nvSpPr>
          <p:cNvPr id="26" name="TextBox 25">
            <a:extLst>
              <a:ext uri="{FF2B5EF4-FFF2-40B4-BE49-F238E27FC236}">
                <a16:creationId xmlns:a16="http://schemas.microsoft.com/office/drawing/2014/main" id="{AF2E32C8-DE2D-4F13-70D8-8625591BD7E8}"/>
              </a:ext>
            </a:extLst>
          </p:cNvPr>
          <p:cNvSpPr txBox="1"/>
          <p:nvPr/>
        </p:nvSpPr>
        <p:spPr>
          <a:xfrm>
            <a:off x="9048329" y="2812866"/>
            <a:ext cx="3143672" cy="400110"/>
          </a:xfrm>
          <a:prstGeom prst="rect">
            <a:avLst/>
          </a:prstGeom>
          <a:noFill/>
        </p:spPr>
        <p:txBody>
          <a:bodyPr wrap="square">
            <a:spAutoFit/>
          </a:bodyPr>
          <a:lstStyle/>
          <a:p>
            <a:r>
              <a:rPr lang="en-IN" sz="2000" b="1" dirty="0">
                <a:latin typeface="Liberation Mono"/>
              </a:rPr>
              <a:t>Output with INTERSECT ALL</a:t>
            </a:r>
            <a:endParaRPr lang="en-IN" sz="2000" b="1" dirty="0"/>
          </a:p>
        </p:txBody>
      </p:sp>
      <p:sp>
        <p:nvSpPr>
          <p:cNvPr id="27" name="TextBox 26">
            <a:extLst>
              <a:ext uri="{FF2B5EF4-FFF2-40B4-BE49-F238E27FC236}">
                <a16:creationId xmlns:a16="http://schemas.microsoft.com/office/drawing/2014/main" id="{A31E0599-D3C3-08FA-E6CB-B75D7EE5B2F7}"/>
              </a:ext>
            </a:extLst>
          </p:cNvPr>
          <p:cNvSpPr txBox="1"/>
          <p:nvPr/>
        </p:nvSpPr>
        <p:spPr>
          <a:xfrm>
            <a:off x="8573168" y="3681927"/>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Tree>
    <p:extLst>
      <p:ext uri="{BB962C8B-B14F-4D97-AF65-F5344CB8AC3E}">
        <p14:creationId xmlns:p14="http://schemas.microsoft.com/office/powerpoint/2010/main" val="4023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3FBD64-DBA4-88D1-5645-88FB171B7524}"/>
              </a:ext>
            </a:extLst>
          </p:cNvPr>
          <p:cNvSpPr/>
          <p:nvPr/>
        </p:nvSpPr>
        <p:spPr>
          <a:xfrm>
            <a:off x="289089" y="3214717"/>
            <a:ext cx="6310800" cy="646331"/>
          </a:xfrm>
          <a:prstGeom prst="rect">
            <a:avLst/>
          </a:prstGeom>
          <a:solidFill>
            <a:schemeClr val="accent5">
              <a:lumMod val="20000"/>
              <a:lumOff val="80000"/>
            </a:schemeClr>
          </a:solidFill>
        </p:spPr>
        <p:txBody>
          <a:bodyPr wrap="square">
            <a:spAutoFit/>
          </a:bodyPr>
          <a:lstStyle/>
          <a:p>
            <a:pPr marL="285750" indent="-285750">
              <a:buFont typeface="Wingdings" panose="05000000000000000000" pitchFamily="2" charset="2"/>
              <a:buChar char="v"/>
            </a:pP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EXCEPT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 returns only those rows from result set </a:t>
            </a:r>
            <a:r>
              <a:rPr lang="en-IN" b="1" i="1"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which do not appear in </a:t>
            </a:r>
            <a:r>
              <a:rPr lang="en-IN" b="1" i="1" dirty="0">
                <a:latin typeface="Arial" panose="020B0604020202020204" pitchFamily="34" charset="0"/>
                <a:cs typeface="Arial" panose="020B0604020202020204" pitchFamily="34" charset="0"/>
              </a:rPr>
              <a:t>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202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225864"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216024"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28A4-4BF0-CA61-CB1F-227110DC29D6}"/>
            </a:ext>
          </a:extLst>
        </p:cNvPr>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1E55AC09-7551-E410-19DE-15D1A06EFD29}"/>
              </a:ext>
            </a:extLst>
          </p:cNvPr>
          <p:cNvGraphicFramePr>
            <a:graphicFrameLocks noGrp="1"/>
          </p:cNvGraphicFramePr>
          <p:nvPr>
            <p:extLst>
              <p:ext uri="{D42A27DB-BD31-4B8C-83A1-F6EECF244321}">
                <p14:modId xmlns:p14="http://schemas.microsoft.com/office/powerpoint/2010/main" val="3059002397"/>
              </p:ext>
            </p:extLst>
          </p:nvPr>
        </p:nvGraphicFramePr>
        <p:xfrm>
          <a:off x="292698" y="2129264"/>
          <a:ext cx="4032445" cy="3383280"/>
        </p:xfrm>
        <a:graphic>
          <a:graphicData uri="http://schemas.openxmlformats.org/drawingml/2006/table">
            <a:tbl>
              <a:tblPr firstRow="1" bandRow="1">
                <a:tableStyleId>{5940675A-B579-460E-94D1-54222C63F5DA}</a:tableStyleId>
              </a:tblPr>
              <a:tblGrid>
                <a:gridCol w="1296142">
                  <a:extLst>
                    <a:ext uri="{9D8B030D-6E8A-4147-A177-3AD203B41FA5}">
                      <a16:colId xmlns:a16="http://schemas.microsoft.com/office/drawing/2014/main" val="928063234"/>
                    </a:ext>
                  </a:extLst>
                </a:gridCol>
                <a:gridCol w="1656184">
                  <a:extLst>
                    <a:ext uri="{9D8B030D-6E8A-4147-A177-3AD203B41FA5}">
                      <a16:colId xmlns:a16="http://schemas.microsoft.com/office/drawing/2014/main" val="2965238667"/>
                    </a:ext>
                  </a:extLst>
                </a:gridCol>
                <a:gridCol w="1080119">
                  <a:extLst>
                    <a:ext uri="{9D8B030D-6E8A-4147-A177-3AD203B41FA5}">
                      <a16:colId xmlns:a16="http://schemas.microsoft.com/office/drawing/2014/main" val="111503329"/>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CNAME</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 1001</a:t>
                      </a:r>
                    </a:p>
                  </a:txBody>
                  <a:tcPr/>
                </a:tc>
                <a:tc>
                  <a:txBody>
                    <a:bodyPr/>
                    <a:lstStyle/>
                    <a:p>
                      <a:r>
                        <a:rPr lang="en-IN" dirty="0">
                          <a:latin typeface="Arial" panose="020B0604020202020204" pitchFamily="34" charset="0"/>
                          <a:cs typeface="Arial" panose="020B0604020202020204" pitchFamily="34" charset="0"/>
                        </a:rPr>
                        <a:t>Saleel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1037</a:t>
                      </a:r>
                    </a:p>
                  </a:txBody>
                  <a:tcPr/>
                </a:tc>
                <a:tc>
                  <a:txBody>
                    <a:bodyPr/>
                    <a:lstStyle/>
                    <a:p>
                      <a:r>
                        <a:rPr lang="en-IN" dirty="0">
                          <a:latin typeface="Arial" panose="020B0604020202020204" pitchFamily="34" charset="0"/>
                          <a:cs typeface="Arial" panose="020B0604020202020204" pitchFamily="34" charset="0"/>
                        </a:rPr>
                        <a:t>Nitish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2001</a:t>
                      </a:r>
                    </a:p>
                  </a:txBody>
                  <a:tcPr/>
                </a:tc>
                <a:tc>
                  <a:txBody>
                    <a:bodyPr/>
                    <a:lstStyle/>
                    <a:p>
                      <a:r>
                        <a:rPr lang="en-IN" dirty="0">
                          <a:latin typeface="Arial" panose="020B0604020202020204" pitchFamily="34" charset="0"/>
                          <a:cs typeface="Arial" panose="020B0604020202020204" pitchFamily="34" charset="0"/>
                        </a:rPr>
                        <a:t>Santosh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2002</a:t>
                      </a:r>
                    </a:p>
                  </a:txBody>
                  <a:tcPr/>
                </a:tc>
                <a:tc>
                  <a:txBody>
                    <a:bodyPr/>
                    <a:lstStyle/>
                    <a:p>
                      <a:r>
                        <a:rPr lang="en-IN" dirty="0">
                          <a:latin typeface="Arial" panose="020B0604020202020204" pitchFamily="34" charset="0"/>
                          <a:cs typeface="Arial" panose="020B0604020202020204" pitchFamily="34" charset="0"/>
                        </a:rPr>
                        <a:t>Joe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2003</a:t>
                      </a:r>
                    </a:p>
                  </a:txBody>
                  <a:tcPr/>
                </a:tc>
                <a:tc>
                  <a:txBody>
                    <a:bodyPr/>
                    <a:lstStyle/>
                    <a:p>
                      <a:r>
                        <a:rPr lang="en-IN" dirty="0">
                          <a:latin typeface="Arial" panose="020B0604020202020204" pitchFamily="34" charset="0"/>
                          <a:cs typeface="Arial" panose="020B0604020202020204" pitchFamily="34" charset="0"/>
                        </a:rPr>
                        <a:t>Raj</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7" name="TextBox 6">
            <a:extLst>
              <a:ext uri="{FF2B5EF4-FFF2-40B4-BE49-F238E27FC236}">
                <a16:creationId xmlns:a16="http://schemas.microsoft.com/office/drawing/2014/main" id="{2EBB85D5-EE51-4597-7CAE-6FED6BB68AED}"/>
              </a:ext>
            </a:extLst>
          </p:cNvPr>
          <p:cNvSpPr txBox="1"/>
          <p:nvPr/>
        </p:nvSpPr>
        <p:spPr>
          <a:xfrm>
            <a:off x="292696" y="1649938"/>
            <a:ext cx="2952328" cy="400110"/>
          </a:xfrm>
          <a:prstGeom prst="rect">
            <a:avLst/>
          </a:prstGeom>
          <a:noFill/>
        </p:spPr>
        <p:txBody>
          <a:bodyPr wrap="square">
            <a:spAutoFit/>
          </a:bodyPr>
          <a:lstStyle/>
          <a:p>
            <a:r>
              <a:rPr lang="en-IN" sz="2000" b="1" dirty="0">
                <a:latin typeface="Liberation Mono"/>
              </a:rPr>
              <a:t>Table:- customers</a:t>
            </a:r>
            <a:endParaRPr lang="en-IN" sz="2000" b="1" dirty="0"/>
          </a:p>
        </p:txBody>
      </p:sp>
      <p:sp>
        <p:nvSpPr>
          <p:cNvPr id="11" name="TextBox 10">
            <a:extLst>
              <a:ext uri="{FF2B5EF4-FFF2-40B4-BE49-F238E27FC236}">
                <a16:creationId xmlns:a16="http://schemas.microsoft.com/office/drawing/2014/main" id="{56AE8FB2-BF31-FD34-BB85-A18FEF40EA56}"/>
              </a:ext>
            </a:extLst>
          </p:cNvPr>
          <p:cNvSpPr txBox="1"/>
          <p:nvPr/>
        </p:nvSpPr>
        <p:spPr>
          <a:xfrm>
            <a:off x="4541168" y="1649938"/>
            <a:ext cx="2490936" cy="400110"/>
          </a:xfrm>
          <a:prstGeom prst="rect">
            <a:avLst/>
          </a:prstGeom>
          <a:noFill/>
        </p:spPr>
        <p:txBody>
          <a:bodyPr wrap="square">
            <a:spAutoFit/>
          </a:bodyPr>
          <a:lstStyle/>
          <a:p>
            <a:r>
              <a:rPr lang="en-IN" sz="2000" b="1" dirty="0">
                <a:latin typeface="Liberation Mono"/>
              </a:rPr>
              <a:t>Table:- orders</a:t>
            </a:r>
            <a:endParaRPr lang="en-IN" sz="2000" b="1" dirty="0"/>
          </a:p>
        </p:txBody>
      </p:sp>
      <p:sp>
        <p:nvSpPr>
          <p:cNvPr id="5" name="TextBox 4">
            <a:extLst>
              <a:ext uri="{FF2B5EF4-FFF2-40B4-BE49-F238E27FC236}">
                <a16:creationId xmlns:a16="http://schemas.microsoft.com/office/drawing/2014/main" id="{2E1009BE-AB82-7F15-6B45-2F81FED14BBD}"/>
              </a:ext>
            </a:extLst>
          </p:cNvPr>
          <p:cNvSpPr txBox="1"/>
          <p:nvPr/>
        </p:nvSpPr>
        <p:spPr>
          <a:xfrm>
            <a:off x="9697754" y="519063"/>
            <a:ext cx="989640" cy="430887"/>
          </a:xfrm>
          <a:prstGeom prst="rect">
            <a:avLst/>
          </a:prstGeom>
          <a:noFill/>
        </p:spPr>
        <p:txBody>
          <a:bodyPr wrap="square">
            <a:spAutoFit/>
          </a:bodyPr>
          <a:lstStyle/>
          <a:p>
            <a:r>
              <a:rPr lang="en-US" sz="2200" dirty="0">
                <a:solidFill>
                  <a:srgbClr val="C00000"/>
                </a:solidFill>
                <a:latin typeface="Arial" panose="020B0604020202020204" pitchFamily="34" charset="0"/>
                <a:cs typeface="Arial" panose="020B0604020202020204" pitchFamily="34" charset="0"/>
              </a:rPr>
              <a:t>todo</a:t>
            </a:r>
            <a:endParaRPr lang="en-IN" sz="2200" dirty="0">
              <a:solidFill>
                <a:srgbClr val="C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AA66B34-C2B4-A1EA-495C-0208743ACEE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a:t>
            </a:r>
          </a:p>
        </p:txBody>
      </p:sp>
      <p:graphicFrame>
        <p:nvGraphicFramePr>
          <p:cNvPr id="13" name="Table 2">
            <a:extLst>
              <a:ext uri="{FF2B5EF4-FFF2-40B4-BE49-F238E27FC236}">
                <a16:creationId xmlns:a16="http://schemas.microsoft.com/office/drawing/2014/main" id="{12BDF913-957B-C46E-EDC6-E3B7DB62966C}"/>
              </a:ext>
            </a:extLst>
          </p:cNvPr>
          <p:cNvGraphicFramePr>
            <a:graphicFrameLocks noGrp="1"/>
          </p:cNvGraphicFramePr>
          <p:nvPr>
            <p:extLst>
              <p:ext uri="{D42A27DB-BD31-4B8C-83A1-F6EECF244321}">
                <p14:modId xmlns:p14="http://schemas.microsoft.com/office/powerpoint/2010/main" val="1297867046"/>
              </p:ext>
            </p:extLst>
          </p:nvPr>
        </p:nvGraphicFramePr>
        <p:xfrm>
          <a:off x="4541168" y="2129264"/>
          <a:ext cx="4032000" cy="338328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928063234"/>
                    </a:ext>
                  </a:extLst>
                </a:gridCol>
                <a:gridCol w="1656000">
                  <a:extLst>
                    <a:ext uri="{9D8B030D-6E8A-4147-A177-3AD203B41FA5}">
                      <a16:colId xmlns:a16="http://schemas.microsoft.com/office/drawing/2014/main" val="2965238667"/>
                    </a:ext>
                  </a:extLst>
                </a:gridCol>
                <a:gridCol w="1080000">
                  <a:extLst>
                    <a:ext uri="{9D8B030D-6E8A-4147-A177-3AD203B41FA5}">
                      <a16:colId xmlns:a16="http://schemas.microsoft.com/office/drawing/2014/main" val="111503329"/>
                    </a:ext>
                  </a:extLst>
                </a:gridCol>
              </a:tblGrid>
              <a:tr h="370840">
                <a:tc>
                  <a:txBody>
                    <a:bodyPr/>
                    <a:lstStyle/>
                    <a:p>
                      <a:pPr algn="ctr"/>
                      <a:r>
                        <a:rPr lang="en-US" dirty="0">
                          <a:latin typeface="Arial" panose="020B0604020202020204" pitchFamily="34" charset="0"/>
                          <a:cs typeface="Arial" panose="020B0604020202020204" pitchFamily="34" charset="0"/>
                        </a:rPr>
                        <a:t>ONUM</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dirty="0">
                          <a:latin typeface="Arial" panose="020B0604020202020204" pitchFamily="34" charset="0"/>
                          <a:cs typeface="Arial" panose="020B0604020202020204" pitchFamily="34" charset="0"/>
                        </a:rPr>
                        <a:t>CNUM</a:t>
                      </a:r>
                      <a:endParaRPr lang="en-IN" sz="1800" b="1"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IN" sz="2000" b="1" dirty="0">
                          <a:latin typeface="Arial" panose="020B0604020202020204" pitchFamily="34" charset="0"/>
                          <a:cs typeface="Arial" panose="020B0604020202020204" pitchFamily="34" charset="0"/>
                        </a:rPr>
                        <a:t>. . .</a:t>
                      </a:r>
                    </a:p>
                  </a:txBody>
                  <a:tcPr>
                    <a:solidFill>
                      <a:srgbClr val="FFFF00"/>
                    </a:solidFill>
                  </a:tcPr>
                </a:tc>
                <a:extLst>
                  <a:ext uri="{0D108BD9-81ED-4DB2-BD59-A6C34878D82A}">
                    <a16:rowId xmlns:a16="http://schemas.microsoft.com/office/drawing/2014/main" val="442495810"/>
                  </a:ext>
                </a:extLst>
              </a:tr>
              <a:tr h="370840">
                <a:tc>
                  <a:txBody>
                    <a:bodyPr/>
                    <a:lstStyle/>
                    <a:p>
                      <a:pPr algn="ctr"/>
                      <a:r>
                        <a:rPr lang="en-IN" dirty="0">
                          <a:latin typeface="Arial" panose="020B0604020202020204" pitchFamily="34" charset="0"/>
                          <a:cs typeface="Arial" panose="020B0604020202020204" pitchFamily="34" charset="0"/>
                        </a:rPr>
                        <a:t>2322</a:t>
                      </a:r>
                    </a:p>
                  </a:txBody>
                  <a:tcPr/>
                </a:tc>
                <a:tc>
                  <a:txBody>
                    <a:bodyPr/>
                    <a:lstStyle/>
                    <a:p>
                      <a:r>
                        <a:rPr lang="it-IT" dirty="0">
                          <a:latin typeface="Arial" panose="020B0604020202020204" pitchFamily="34" charset="0"/>
                          <a:cs typeface="Arial" panose="020B0604020202020204" pitchFamily="34" charset="0"/>
                        </a:rPr>
                        <a:t>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 . .</a:t>
                      </a:r>
                    </a:p>
                  </a:txBody>
                  <a:tcPr/>
                </a:tc>
                <a:extLst>
                  <a:ext uri="{0D108BD9-81ED-4DB2-BD59-A6C34878D82A}">
                    <a16:rowId xmlns:a16="http://schemas.microsoft.com/office/drawing/2014/main" val="3858505310"/>
                  </a:ext>
                </a:extLst>
              </a:tr>
              <a:tr h="370840">
                <a:tc>
                  <a:txBody>
                    <a:bodyPr/>
                    <a:lstStyle/>
                    <a:p>
                      <a:pPr algn="ctr"/>
                      <a:r>
                        <a:rPr lang="en-IN" dirty="0">
                          <a:latin typeface="Arial" panose="020B0604020202020204" pitchFamily="34" charset="0"/>
                          <a:cs typeface="Arial" panose="020B0604020202020204" pitchFamily="34" charset="0"/>
                        </a:rPr>
                        <a:t>2364</a:t>
                      </a:r>
                    </a:p>
                  </a:txBody>
                  <a:tcPr/>
                </a:tc>
                <a:tc>
                  <a:txBody>
                    <a:bodyPr/>
                    <a:lstStyle/>
                    <a:p>
                      <a:r>
                        <a:rPr kumimoji="0" lang="it-IT"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77675717"/>
                  </a:ext>
                </a:extLst>
              </a:tr>
              <a:tr h="370840">
                <a:tc>
                  <a:txBody>
                    <a:bodyPr/>
                    <a:lstStyle/>
                    <a:p>
                      <a:pPr algn="ctr"/>
                      <a:r>
                        <a:rPr lang="en-IN" dirty="0">
                          <a:latin typeface="Arial" panose="020B0604020202020204" pitchFamily="34" charset="0"/>
                          <a:cs typeface="Arial" panose="020B0604020202020204" pitchFamily="34" charset="0"/>
                        </a:rPr>
                        <a:t>2475</a:t>
                      </a:r>
                    </a:p>
                  </a:txBody>
                  <a:tcPr/>
                </a:tc>
                <a:tc>
                  <a:txBody>
                    <a:bodyPr/>
                    <a:lstStyle/>
                    <a:p>
                      <a:r>
                        <a:rPr kumimoji="0" 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357013405"/>
                  </a:ext>
                </a:extLst>
              </a:tr>
              <a:tr h="370840">
                <a:tc>
                  <a:txBody>
                    <a:bodyPr/>
                    <a:lstStyle/>
                    <a:p>
                      <a:pPr algn="ctr"/>
                      <a:r>
                        <a:rPr lang="en-IN" dirty="0">
                          <a:latin typeface="Arial" panose="020B0604020202020204" pitchFamily="34" charset="0"/>
                          <a:cs typeface="Arial" panose="020B0604020202020204" pitchFamily="34" charset="0"/>
                        </a:rPr>
                        <a:t>3001</a:t>
                      </a:r>
                    </a:p>
                  </a:txBody>
                  <a:tcPr/>
                </a:tc>
                <a:tc>
                  <a:txBody>
                    <a:bodyPr/>
                    <a:lstStyle/>
                    <a:p>
                      <a:r>
                        <a:rPr lang="it-IT" dirty="0">
                          <a:latin typeface="Arial" panose="020B0604020202020204" pitchFamily="34" charset="0"/>
                          <a:cs typeface="Arial" panose="020B0604020202020204" pitchFamily="34" charset="0"/>
                        </a:rPr>
                        <a:t>2008</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621527498"/>
                  </a:ext>
                </a:extLst>
              </a:tr>
              <a:tr h="370840">
                <a:tc>
                  <a:txBody>
                    <a:bodyPr/>
                    <a:lstStyle/>
                    <a:p>
                      <a:pPr algn="ctr"/>
                      <a:r>
                        <a:rPr lang="en-IN" dirty="0">
                          <a:latin typeface="Arial" panose="020B0604020202020204" pitchFamily="34" charset="0"/>
                          <a:cs typeface="Arial" panose="020B0604020202020204" pitchFamily="34" charset="0"/>
                        </a:rPr>
                        <a:t>3002</a:t>
                      </a:r>
                    </a:p>
                  </a:txBody>
                  <a:tcPr/>
                </a:tc>
                <a:tc>
                  <a:txBody>
                    <a:bodyPr/>
                    <a:lstStyle/>
                    <a:p>
                      <a:r>
                        <a:rPr lang="it-IT" dirty="0">
                          <a:latin typeface="Arial" panose="020B0604020202020204" pitchFamily="34" charset="0"/>
                          <a:cs typeface="Arial" panose="020B0604020202020204" pitchFamily="34" charset="0"/>
                        </a:rPr>
                        <a:t>2007</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3710708006"/>
                  </a:ext>
                </a:extLst>
              </a:tr>
              <a:tr h="370840">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a:txBody>
                  <a:tcPr/>
                </a:tc>
                <a:tc>
                  <a:txBody>
                    <a:bodyPr/>
                    <a:lstStyle/>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p>
                      <a:pPr algn="ctr"/>
                      <a:r>
                        <a:rPr lang="en-IN" sz="2000" b="1"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txBody>
                  <a:tcPr/>
                </a:tc>
                <a:extLst>
                  <a:ext uri="{0D108BD9-81ED-4DB2-BD59-A6C34878D82A}">
                    <a16:rowId xmlns:a16="http://schemas.microsoft.com/office/drawing/2014/main" val="2857745710"/>
                  </a:ext>
                </a:extLst>
              </a:tr>
            </a:tbl>
          </a:graphicData>
        </a:graphic>
      </p:graphicFrame>
      <p:sp>
        <p:nvSpPr>
          <p:cNvPr id="14" name="TextBox 13">
            <a:extLst>
              <a:ext uri="{FF2B5EF4-FFF2-40B4-BE49-F238E27FC236}">
                <a16:creationId xmlns:a16="http://schemas.microsoft.com/office/drawing/2014/main" id="{25AA7EEF-A79E-4831-61E4-6E276650CD39}"/>
              </a:ext>
            </a:extLst>
          </p:cNvPr>
          <p:cNvSpPr txBox="1"/>
          <p:nvPr/>
        </p:nvSpPr>
        <p:spPr>
          <a:xfrm>
            <a:off x="9840415" y="1649938"/>
            <a:ext cx="989640" cy="400110"/>
          </a:xfrm>
          <a:prstGeom prst="rect">
            <a:avLst/>
          </a:prstGeom>
          <a:noFill/>
        </p:spPr>
        <p:txBody>
          <a:bodyPr wrap="square">
            <a:spAutoFit/>
          </a:bodyPr>
          <a:lstStyle/>
          <a:p>
            <a:r>
              <a:rPr lang="en-US" sz="2000" b="1" dirty="0">
                <a:latin typeface="Liberation Mono"/>
              </a:rPr>
              <a:t>O</a:t>
            </a:r>
            <a:r>
              <a:rPr lang="en-IN" sz="2000" b="1" dirty="0">
                <a:latin typeface="Liberation Mono"/>
              </a:rPr>
              <a:t>utput</a:t>
            </a:r>
            <a:endParaRPr lang="en-IN" sz="2000" b="1" dirty="0"/>
          </a:p>
        </p:txBody>
      </p:sp>
      <p:sp>
        <p:nvSpPr>
          <p:cNvPr id="3" name="TextBox 2">
            <a:extLst>
              <a:ext uri="{FF2B5EF4-FFF2-40B4-BE49-F238E27FC236}">
                <a16:creationId xmlns:a16="http://schemas.microsoft.com/office/drawing/2014/main" id="{34B289A3-31E2-7D34-E920-062F69A9174D}"/>
              </a:ext>
            </a:extLst>
          </p:cNvPr>
          <p:cNvSpPr txBox="1"/>
          <p:nvPr/>
        </p:nvSpPr>
        <p:spPr>
          <a:xfrm>
            <a:off x="305927" y="5795972"/>
            <a:ext cx="115507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customers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rPr>
              <a:t> </a:t>
            </a:r>
            <a:r>
              <a:rPr lang="en-US" dirty="0">
                <a:solidFill>
                  <a:srgbClr val="0077AA"/>
                </a:solidFill>
                <a:latin typeface="Liberation Mono"/>
              </a:rPr>
              <a:t>SELECT</a:t>
            </a:r>
            <a:r>
              <a:rPr lang="en-US" dirty="0">
                <a:latin typeface="Liberation Mono"/>
              </a:rPr>
              <a:t> cnum </a:t>
            </a:r>
            <a:r>
              <a:rPr lang="en-US" dirty="0">
                <a:solidFill>
                  <a:srgbClr val="0077AA"/>
                </a:solidFill>
                <a:latin typeface="Liberation Mono"/>
              </a:rPr>
              <a:t>FROM</a:t>
            </a:r>
            <a:r>
              <a:rPr lang="en-US" dirty="0">
                <a:latin typeface="Liberation Mono"/>
              </a:rPr>
              <a:t> orders;</a:t>
            </a:r>
            <a:endParaRPr lang="en-IN" dirty="0">
              <a:latin typeface="Liberation Mono"/>
            </a:endParaRPr>
          </a:p>
        </p:txBody>
      </p:sp>
      <p:graphicFrame>
        <p:nvGraphicFramePr>
          <p:cNvPr id="6" name="Table 2">
            <a:extLst>
              <a:ext uri="{FF2B5EF4-FFF2-40B4-BE49-F238E27FC236}">
                <a16:creationId xmlns:a16="http://schemas.microsoft.com/office/drawing/2014/main" id="{ECA3A90D-8614-7AEE-45D4-73205055CA6B}"/>
              </a:ext>
            </a:extLst>
          </p:cNvPr>
          <p:cNvGraphicFramePr>
            <a:graphicFrameLocks noGrp="1"/>
          </p:cNvGraphicFramePr>
          <p:nvPr>
            <p:extLst>
              <p:ext uri="{D42A27DB-BD31-4B8C-83A1-F6EECF244321}">
                <p14:modId xmlns:p14="http://schemas.microsoft.com/office/powerpoint/2010/main" val="85509112"/>
              </p:ext>
            </p:extLst>
          </p:nvPr>
        </p:nvGraphicFramePr>
        <p:xfrm>
          <a:off x="9840415" y="2129264"/>
          <a:ext cx="2016223" cy="1854200"/>
        </p:xfrm>
        <a:graphic>
          <a:graphicData uri="http://schemas.openxmlformats.org/drawingml/2006/table">
            <a:tbl>
              <a:tblPr firstRow="1" bandRow="1">
                <a:tableStyleId>{5940675A-B579-460E-94D1-54222C63F5DA}</a:tableStyleId>
              </a:tblPr>
              <a:tblGrid>
                <a:gridCol w="2016223">
                  <a:extLst>
                    <a:ext uri="{9D8B030D-6E8A-4147-A177-3AD203B41FA5}">
                      <a16:colId xmlns:a16="http://schemas.microsoft.com/office/drawing/2014/main" val="928063234"/>
                    </a:ext>
                  </a:extLst>
                </a:gridCol>
              </a:tblGrid>
              <a:tr h="370840">
                <a:tc>
                  <a:txBody>
                    <a:bodyPr/>
                    <a:lstStyle/>
                    <a:p>
                      <a:pPr algn="ctr"/>
                      <a:r>
                        <a:rPr lang="en-IN" dirty="0">
                          <a:latin typeface="Arial" panose="020B0604020202020204" pitchFamily="34" charset="0"/>
                          <a:cs typeface="Arial" panose="020B0604020202020204" pitchFamily="34" charset="0"/>
                        </a:rPr>
                        <a:t>CNUM</a:t>
                      </a:r>
                    </a:p>
                  </a:txBody>
                  <a:tcPr>
                    <a:solidFill>
                      <a:srgbClr val="92D050"/>
                    </a:solidFill>
                  </a:tcPr>
                </a:tc>
                <a:extLst>
                  <a:ext uri="{0D108BD9-81ED-4DB2-BD59-A6C34878D82A}">
                    <a16:rowId xmlns:a16="http://schemas.microsoft.com/office/drawing/2014/main" val="4424958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1001</a:t>
                      </a:r>
                    </a:p>
                  </a:txBody>
                  <a:tcPr/>
                </a:tc>
                <a:extLst>
                  <a:ext uri="{0D108BD9-81ED-4DB2-BD59-A6C34878D82A}">
                    <a16:rowId xmlns:a16="http://schemas.microsoft.com/office/drawing/2014/main" val="3858505310"/>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1037</a:t>
                      </a:r>
                    </a:p>
                  </a:txBody>
                  <a:tcPr/>
                </a:tc>
                <a:extLst>
                  <a:ext uri="{0D108BD9-81ED-4DB2-BD59-A6C34878D82A}">
                    <a16:rowId xmlns:a16="http://schemas.microsoft.com/office/drawing/2014/main" val="1553150411"/>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2009</a:t>
                      </a:r>
                    </a:p>
                  </a:txBody>
                  <a:tcPr/>
                </a:tc>
                <a:extLst>
                  <a:ext uri="{0D108BD9-81ED-4DB2-BD59-A6C34878D82A}">
                    <a16:rowId xmlns:a16="http://schemas.microsoft.com/office/drawing/2014/main" val="1081343545"/>
                  </a:ext>
                </a:extLst>
              </a:tr>
              <a:tr h="370840">
                <a:tc>
                  <a:txBody>
                    <a:bodyPr/>
                    <a:lstStyle/>
                    <a:p>
                      <a:pPr algn="ctr"/>
                      <a:r>
                        <a:rPr kumimoji="0" lang="en-IN" kern="1200" dirty="0">
                          <a:solidFill>
                            <a:srgbClr val="B212AA"/>
                          </a:solidFill>
                          <a:latin typeface="Arial" panose="020B0604020202020204" pitchFamily="34" charset="0"/>
                          <a:ea typeface="+mn-ea"/>
                          <a:cs typeface="Arial" panose="020B0604020202020204" pitchFamily="34" charset="0"/>
                        </a:rPr>
                        <a:t>2010</a:t>
                      </a:r>
                    </a:p>
                  </a:txBody>
                  <a:tcPr/>
                </a:tc>
                <a:extLst>
                  <a:ext uri="{0D108BD9-81ED-4DB2-BD59-A6C34878D82A}">
                    <a16:rowId xmlns:a16="http://schemas.microsoft.com/office/drawing/2014/main" val="3332663141"/>
                  </a:ext>
                </a:extLst>
              </a:tr>
            </a:tbl>
          </a:graphicData>
        </a:graphic>
      </p:graphicFrame>
      <p:sp>
        <p:nvSpPr>
          <p:cNvPr id="10" name="TextBox 9">
            <a:extLst>
              <a:ext uri="{FF2B5EF4-FFF2-40B4-BE49-F238E27FC236}">
                <a16:creationId xmlns:a16="http://schemas.microsoft.com/office/drawing/2014/main" id="{D8E0370B-C192-CC6A-5F7C-0818D334547F}"/>
              </a:ext>
            </a:extLst>
          </p:cNvPr>
          <p:cNvSpPr txBox="1"/>
          <p:nvPr/>
        </p:nvSpPr>
        <p:spPr>
          <a:xfrm>
            <a:off x="8579408" y="3094503"/>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2" name="TextBox 1">
            <a:extLst>
              <a:ext uri="{FF2B5EF4-FFF2-40B4-BE49-F238E27FC236}">
                <a16:creationId xmlns:a16="http://schemas.microsoft.com/office/drawing/2014/main" id="{C7EFE8FA-5547-4558-86B5-04445330C39B}"/>
              </a:ext>
            </a:extLst>
          </p:cNvPr>
          <p:cNvSpPr txBox="1"/>
          <p:nvPr/>
        </p:nvSpPr>
        <p:spPr>
          <a:xfrm>
            <a:off x="321501" y="611396"/>
            <a:ext cx="4910403" cy="369332"/>
          </a:xfrm>
          <a:prstGeom prst="rect">
            <a:avLst/>
          </a:prstGeom>
          <a:solidFill>
            <a:schemeClr val="bg1">
              <a:lumMod val="95000"/>
            </a:schemeClr>
          </a:solidFill>
        </p:spPr>
        <p:txBody>
          <a:bodyPr wrap="square">
            <a:spAutoFit/>
          </a:bodyPr>
          <a:lstStyle>
            <a:defPPr>
              <a:defRPr lang="en-US"/>
            </a:defPPr>
            <a:lvl1pPr algn="ctr">
              <a:defRPr sz="2000">
                <a:solidFill>
                  <a:srgbClr val="0070C0"/>
                </a:solidFill>
              </a:defRPr>
            </a:lvl1pPr>
          </a:lstStyle>
          <a:p>
            <a:r>
              <a:rPr lang="en-US" dirty="0"/>
              <a:t>Customers who have never placed an order.</a:t>
            </a:r>
            <a:endParaRPr lang="en-IN" dirty="0"/>
          </a:p>
        </p:txBody>
      </p:sp>
    </p:spTree>
    <p:extLst>
      <p:ext uri="{BB962C8B-B14F-4D97-AF65-F5344CB8AC3E}">
        <p14:creationId xmlns:p14="http://schemas.microsoft.com/office/powerpoint/2010/main" val="24784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078C-C61A-9ED7-21C9-748D451B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3DEF4-7EBA-9201-7893-ACF3772C147D}"/>
              </a:ext>
            </a:extLst>
          </p:cNvPr>
          <p:cNvSpPr txBox="1">
            <a:spLocks/>
          </p:cNvSpPr>
          <p:nvPr/>
        </p:nvSpPr>
        <p:spPr>
          <a:xfrm>
            <a:off x="1077888" y="1916832"/>
            <a:ext cx="10036224"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rows to columns(pivot) and columns to rows (unpivot)</a:t>
            </a:r>
          </a:p>
        </p:txBody>
      </p:sp>
      <p:sp>
        <p:nvSpPr>
          <p:cNvPr id="5" name="Rectangle 4">
            <a:extLst>
              <a:ext uri="{FF2B5EF4-FFF2-40B4-BE49-F238E27FC236}">
                <a16:creationId xmlns:a16="http://schemas.microsoft.com/office/drawing/2014/main" id="{57B2B941-3DBB-0F58-7C87-103A3A7B5461}"/>
              </a:ext>
            </a:extLst>
          </p:cNvPr>
          <p:cNvSpPr/>
          <p:nvPr/>
        </p:nvSpPr>
        <p:spPr>
          <a:xfrm>
            <a:off x="2153208" y="3667671"/>
            <a:ext cx="7885583" cy="769441"/>
          </a:xfrm>
          <a:prstGeom prst="rect">
            <a:avLst/>
          </a:prstGeom>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pivot</a:t>
            </a:r>
            <a:r>
              <a:rPr lang="en-IN" sz="2000" dirty="0">
                <a:latin typeface="Palatino Linotype" panose="02040502050505030304" pitchFamily="18" charset="0"/>
              </a:rPr>
              <a:t> operation involves transforming rows into columns.</a:t>
            </a:r>
          </a:p>
          <a:p>
            <a:pPr marL="171450" indent="-171450">
              <a:buFont typeface="Arial" panose="020B0604020202020204" pitchFamily="34" charset="0"/>
              <a:buChar char="•"/>
            </a:pPr>
            <a:endParaRPr lang="en-IN" sz="400" dirty="0">
              <a:latin typeface="Palatino Linotype" panose="02040502050505030304" pitchFamily="18" charset="0"/>
            </a:endParaRPr>
          </a:p>
          <a:p>
            <a:pPr marL="342900" indent="-342900">
              <a:buFont typeface="Arial" panose="020B0604020202020204" pitchFamily="34" charset="0"/>
              <a:buChar char="•"/>
            </a:pPr>
            <a:r>
              <a:rPr lang="en-US" sz="2000" b="1" dirty="0">
                <a:latin typeface="Palatino Linotype" panose="02040502050505030304" pitchFamily="18" charset="0"/>
              </a:rPr>
              <a:t>unpivoting</a:t>
            </a:r>
            <a:r>
              <a:rPr lang="en-US" sz="2000" dirty="0">
                <a:latin typeface="Palatino Linotype" panose="02040502050505030304" pitchFamily="18" charset="0"/>
              </a:rPr>
              <a:t> </a:t>
            </a:r>
            <a:r>
              <a:rPr lang="en-IN" sz="2000" dirty="0">
                <a:latin typeface="Palatino Linotype" panose="02040502050505030304" pitchFamily="18" charset="0"/>
              </a:rPr>
              <a:t>operation involves </a:t>
            </a:r>
            <a:r>
              <a:rPr lang="en-US" sz="2000" dirty="0">
                <a:latin typeface="Palatino Linotype" panose="02040502050505030304" pitchFamily="18" charset="0"/>
              </a:rPr>
              <a:t>transforming columns into rows.</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341508125"/>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A358-B86B-2D2C-B415-8E67A5414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8FAAF7D-7E8C-327C-FBCD-9636744512C7}"/>
              </a:ext>
            </a:extLst>
          </p:cNvPr>
          <p:cNvSpPr txBox="1"/>
          <p:nvPr/>
        </p:nvSpPr>
        <p:spPr>
          <a:xfrm>
            <a:off x="479376" y="1491749"/>
            <a:ext cx="11233248" cy="2308324"/>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'value1'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value1</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'value2'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value2</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column_to_pivot </a:t>
            </a:r>
            <a:r>
              <a:rPr lang="en-IN" dirty="0">
                <a:solidFill>
                  <a:schemeClr val="accent5">
                    <a:lumMod val="75000"/>
                  </a:schemeClr>
                </a:solidFill>
                <a:latin typeface="Liberation Mono"/>
                <a:cs typeface="Arial" panose="020B0604020202020204" pitchFamily="34" charset="0"/>
              </a:rPr>
              <a:t>=</a:t>
            </a:r>
            <a:r>
              <a:rPr lang="en-IN" dirty="0">
                <a:latin typeface="Liberation Mono"/>
              </a:rPr>
              <a:t> 'value3' </a:t>
            </a:r>
            <a:r>
              <a:rPr lang="en-IN" dirty="0">
                <a:solidFill>
                  <a:srgbClr val="DB7BC9"/>
                </a:solidFill>
                <a:latin typeface="Liberation Mono"/>
              </a:rPr>
              <a:t>THEN</a:t>
            </a:r>
            <a:r>
              <a:rPr lang="en-IN" dirty="0">
                <a:latin typeface="Liberation Mono"/>
              </a:rPr>
              <a:t> value_column </a:t>
            </a:r>
            <a:r>
              <a:rPr lang="en-IN" dirty="0">
                <a:solidFill>
                  <a:srgbClr val="DB7BC9"/>
                </a:solidFill>
                <a:latin typeface="Liberation Mono"/>
              </a:rPr>
              <a:t>ELSE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0</a:t>
            </a:r>
            <a:r>
              <a:rPr lang="en-IN" dirty="0">
                <a:latin typeface="Liberation Mono"/>
              </a:rPr>
              <a:t> </a:t>
            </a:r>
            <a:r>
              <a:rPr lang="en-IN" dirty="0">
                <a:solidFill>
                  <a:srgbClr val="DB7BC9"/>
                </a:solidFill>
                <a:latin typeface="Liberation Mono"/>
              </a:rPr>
              <a:t>END</a:t>
            </a:r>
            <a:r>
              <a:rPr lang="en-IN" dirty="0">
                <a:latin typeface="Liberation Mono"/>
              </a:rPr>
              <a:t>) AS </a:t>
            </a:r>
            <a:r>
              <a:rPr lang="en-IN" i="1" dirty="0">
                <a:solidFill>
                  <a:schemeClr val="bg1">
                    <a:lumMod val="50000"/>
                  </a:schemeClr>
                </a:solidFill>
                <a:latin typeface="Liberation Mono"/>
              </a:rPr>
              <a:t>value3</a:t>
            </a:r>
          </a:p>
          <a:p>
            <a:r>
              <a:rPr lang="en-IN" dirty="0">
                <a:solidFill>
                  <a:srgbClr val="0077AA"/>
                </a:solidFill>
                <a:latin typeface="Liberation Mono"/>
              </a:rPr>
              <a:t>FROM</a:t>
            </a:r>
            <a:r>
              <a:rPr lang="en-IN" dirty="0">
                <a:latin typeface="Liberation Mono"/>
              </a:rPr>
              <a:t> table_name</a:t>
            </a:r>
          </a:p>
          <a:p>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a:t>
            </a:r>
          </a:p>
          <a:p>
            <a:r>
              <a:rPr lang="en-IN" dirty="0">
                <a:latin typeface="Liberation Mono"/>
              </a:rPr>
              <a:t>    </a:t>
            </a:r>
            <a:r>
              <a:rPr lang="en-IN" dirty="0">
                <a:solidFill>
                  <a:srgbClr val="FD8603"/>
                </a:solidFill>
                <a:latin typeface="Liberation Mono"/>
              </a:rPr>
              <a:t>row_identifier_column</a:t>
            </a:r>
            <a:r>
              <a:rPr lang="en-IN" dirty="0">
                <a:latin typeface="Liberation Mono"/>
              </a:rPr>
              <a:t>;</a:t>
            </a:r>
          </a:p>
        </p:txBody>
      </p:sp>
      <p:sp>
        <p:nvSpPr>
          <p:cNvPr id="10" name="Rectangle 9">
            <a:extLst>
              <a:ext uri="{FF2B5EF4-FFF2-40B4-BE49-F238E27FC236}">
                <a16:creationId xmlns:a16="http://schemas.microsoft.com/office/drawing/2014/main" id="{3A7028A6-92E8-C022-17F8-5AF94F559493}"/>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44B14BE-88E7-721A-834C-630E0DC42C47}"/>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15B4A97C-8BBB-7F04-BFE9-4ACBB610119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679326454"/>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7CCE-7F5E-825E-A4EA-7E63D45327A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D31014-F4AA-BD92-A307-B349ADC2FDB8}"/>
              </a:ext>
            </a:extLst>
          </p:cNvPr>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graphicFrame>
        <p:nvGraphicFramePr>
          <p:cNvPr id="2" name="Table 2">
            <a:extLst>
              <a:ext uri="{FF2B5EF4-FFF2-40B4-BE49-F238E27FC236}">
                <a16:creationId xmlns:a16="http://schemas.microsoft.com/office/drawing/2014/main" id="{FD6EDD72-D744-8348-78C4-9EB3A5082E46}"/>
              </a:ext>
            </a:extLst>
          </p:cNvPr>
          <p:cNvGraphicFramePr>
            <a:graphicFrameLocks noGrp="1"/>
          </p:cNvGraphicFramePr>
          <p:nvPr>
            <p:extLst>
              <p:ext uri="{D42A27DB-BD31-4B8C-83A1-F6EECF244321}">
                <p14:modId xmlns:p14="http://schemas.microsoft.com/office/powerpoint/2010/main" val="3076708958"/>
              </p:ext>
            </p:extLst>
          </p:nvPr>
        </p:nvGraphicFramePr>
        <p:xfrm>
          <a:off x="335362" y="1715224"/>
          <a:ext cx="3096342" cy="4450080"/>
        </p:xfrm>
        <a:graphic>
          <a:graphicData uri="http://schemas.openxmlformats.org/drawingml/2006/table">
            <a:tbl>
              <a:tblPr firstRow="1" bandRow="1">
                <a:tableStyleId>{5940675A-B579-460E-94D1-54222C63F5DA}</a:tableStyleId>
              </a:tblPr>
              <a:tblGrid>
                <a:gridCol w="1032114">
                  <a:extLst>
                    <a:ext uri="{9D8B030D-6E8A-4147-A177-3AD203B41FA5}">
                      <a16:colId xmlns:a16="http://schemas.microsoft.com/office/drawing/2014/main" val="928063234"/>
                    </a:ext>
                  </a:extLst>
                </a:gridCol>
                <a:gridCol w="1032114">
                  <a:extLst>
                    <a:ext uri="{9D8B030D-6E8A-4147-A177-3AD203B41FA5}">
                      <a16:colId xmlns:a16="http://schemas.microsoft.com/office/drawing/2014/main" val="790049539"/>
                    </a:ext>
                  </a:extLst>
                </a:gridCol>
                <a:gridCol w="1032114">
                  <a:extLst>
                    <a:ext uri="{9D8B030D-6E8A-4147-A177-3AD203B41FA5}">
                      <a16:colId xmlns:a16="http://schemas.microsoft.com/office/drawing/2014/main" val="2965238667"/>
                    </a:ext>
                  </a:extLst>
                </a:gridCol>
              </a:tblGrid>
              <a:tr h="370840">
                <a:tc>
                  <a:txBody>
                    <a:bodyPr/>
                    <a:lstStyle/>
                    <a:p>
                      <a:pPr algn="ctr"/>
                      <a:r>
                        <a:rPr lang="en-US" dirty="0">
                          <a:latin typeface="Arial" panose="020B0604020202020204" pitchFamily="34" charset="0"/>
                          <a:cs typeface="Arial" panose="020B0604020202020204" pitchFamily="34" charset="0"/>
                        </a:rPr>
                        <a:t>product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amount</a:t>
                      </a:r>
                      <a:endParaRPr lang="en-IN" dirty="0">
                        <a:latin typeface="Arial" panose="020B0604020202020204" pitchFamily="34" charset="0"/>
                        <a:cs typeface="Arial" panose="020B0604020202020204" pitchFamily="34" charset="0"/>
                      </a:endParaRPr>
                    </a:p>
                  </a:txBody>
                  <a:tcPr>
                    <a:solidFill>
                      <a:srgbClr val="FFFF00"/>
                    </a:solidFill>
                  </a:tcPr>
                </a:tc>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FFFF0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banana </a:t>
                      </a:r>
                    </a:p>
                  </a:txBody>
                  <a:tcPr/>
                </a:tc>
                <a:tc>
                  <a:txBody>
                    <a:bodyPr/>
                    <a:lstStyle/>
                    <a:p>
                      <a:pPr algn="r"/>
                      <a:r>
                        <a:rPr lang="en-IN" dirty="0">
                          <a:latin typeface="Arial" panose="020B0604020202020204" pitchFamily="34" charset="0"/>
                          <a:cs typeface="Arial" panose="020B0604020202020204" pitchFamily="34" charset="0"/>
                        </a:rPr>
                        <a:t>1000</a:t>
                      </a:r>
                    </a:p>
                  </a:txBody>
                  <a:tcPr/>
                </a:tc>
                <a:tc>
                  <a:txBody>
                    <a:bodyPr/>
                    <a:lstStyle/>
                    <a:p>
                      <a:pPr algn="l"/>
                      <a:r>
                        <a:rPr lang="en-IN" dirty="0">
                          <a:latin typeface="Arial" panose="020B0604020202020204" pitchFamily="34" charset="0"/>
                          <a:cs typeface="Arial" panose="020B0604020202020204" pitchFamily="34" charset="0"/>
                        </a:rPr>
                        <a:t> usa   </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1600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2000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lang="en-IN" dirty="0">
                          <a:latin typeface="Arial" panose="020B0604020202020204" pitchFamily="34" charset="0"/>
                          <a:cs typeface="Arial" panose="020B0604020202020204" pitchFamily="34" charset="0"/>
                        </a:rPr>
                        <a:t>400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3820974"/>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lang="en-IN" dirty="0">
                          <a:latin typeface="Arial" panose="020B0604020202020204" pitchFamily="34" charset="0"/>
                          <a:cs typeface="Arial" panose="020B0604020202020204" pitchFamily="34" charset="0"/>
                        </a:rPr>
                        <a:t>1200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658921"/>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lang="en-IN" dirty="0">
                          <a:latin typeface="Arial" panose="020B0604020202020204" pitchFamily="34" charset="0"/>
                          <a:cs typeface="Arial" panose="020B0604020202020204" pitchFamily="34" charset="0"/>
                        </a:rPr>
                        <a:t>1500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2505436"/>
                  </a:ext>
                </a:extLst>
              </a:tr>
              <a:tr h="370840">
                <a:tc>
                  <a:txBody>
                    <a:bodyPr/>
                    <a:lstStyle/>
                    <a:p>
                      <a:pPr algn="l"/>
                      <a:r>
                        <a:rPr lang="en-IN" dirty="0">
                          <a:latin typeface="Arial" panose="020B0604020202020204" pitchFamily="34" charset="0"/>
                          <a:cs typeface="Arial" panose="020B0604020202020204" pitchFamily="34" charset="0"/>
                        </a:rPr>
                        <a:t>orange</a:t>
                      </a:r>
                    </a:p>
                  </a:txBody>
                  <a:tcPr/>
                </a:tc>
                <a:tc>
                  <a:txBody>
                    <a:bodyPr/>
                    <a:lstStyle/>
                    <a:p>
                      <a:pPr algn="r"/>
                      <a:r>
                        <a:rPr lang="en-IN" dirty="0">
                          <a:latin typeface="Arial" panose="020B0604020202020204" pitchFamily="34" charset="0"/>
                          <a:cs typeface="Arial" panose="020B0604020202020204" pitchFamily="34" charset="0"/>
                        </a:rPr>
                        <a:t>4000</a:t>
                      </a: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42301563"/>
                  </a:ext>
                </a:extLst>
              </a:tr>
              <a:tr h="370840">
                <a:tc>
                  <a:txBody>
                    <a:bodyPr/>
                    <a:lstStyle/>
                    <a:p>
                      <a:pPr algn="l"/>
                      <a:r>
                        <a:rPr lang="en-IN" dirty="0">
                          <a:latin typeface="Arial" panose="020B0604020202020204" pitchFamily="34" charset="0"/>
                          <a:cs typeface="Arial" panose="020B0604020202020204" pitchFamily="34" charset="0"/>
                        </a:rPr>
                        <a:t>banana</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4134120"/>
                  </a:ext>
                </a:extLst>
              </a:tr>
              <a:tr h="370840">
                <a:tc>
                  <a:txBody>
                    <a:bodyPr/>
                    <a:lstStyle/>
                    <a:p>
                      <a:pPr algn="l"/>
                      <a:r>
                        <a:rPr lang="en-IN" dirty="0">
                          <a:latin typeface="Arial" panose="020B0604020202020204" pitchFamily="34" charset="0"/>
                          <a:cs typeface="Arial" panose="020B0604020202020204" pitchFamily="34" charset="0"/>
                        </a:rPr>
                        <a:t>carrots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canada</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2194184"/>
                  </a:ext>
                </a:extLst>
              </a:tr>
              <a:tr h="370840">
                <a:tc>
                  <a:txBody>
                    <a:bodyPr/>
                    <a:lstStyle/>
                    <a:p>
                      <a:pPr algn="l"/>
                      <a:r>
                        <a:rPr lang="en-IN" dirty="0">
                          <a:latin typeface="Arial" panose="020B0604020202020204" pitchFamily="34" charset="0"/>
                          <a:cs typeface="Arial" panose="020B0604020202020204" pitchFamily="34" charset="0"/>
                        </a:rPr>
                        <a:t>beans</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2000</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mexico</a:t>
                      </a:r>
                    </a:p>
                  </a:txBody>
                  <a:tcPr/>
                </a:tc>
                <a:extLst>
                  <a:ext uri="{0D108BD9-81ED-4DB2-BD59-A6C34878D82A}">
                    <a16:rowId xmlns:a16="http://schemas.microsoft.com/office/drawing/2014/main" val="748528096"/>
                  </a:ext>
                </a:extLst>
              </a:tr>
            </a:tbl>
          </a:graphicData>
        </a:graphic>
      </p:graphicFrame>
      <p:sp>
        <p:nvSpPr>
          <p:cNvPr id="8" name="TextBox 7">
            <a:extLst>
              <a:ext uri="{FF2B5EF4-FFF2-40B4-BE49-F238E27FC236}">
                <a16:creationId xmlns:a16="http://schemas.microsoft.com/office/drawing/2014/main" id="{F2EC05B7-C936-E08B-12E7-FB2C2EAA020E}"/>
              </a:ext>
            </a:extLst>
          </p:cNvPr>
          <p:cNvSpPr txBox="1"/>
          <p:nvPr/>
        </p:nvSpPr>
        <p:spPr>
          <a:xfrm>
            <a:off x="3431704" y="2769748"/>
            <a:ext cx="1368152" cy="400110"/>
          </a:xfrm>
          <a:prstGeom prst="rect">
            <a:avLst/>
          </a:prstGeom>
          <a:noFill/>
        </p:spPr>
        <p:txBody>
          <a:bodyPr wrap="square" rtlCol="0">
            <a:spAutoFit/>
          </a:bodyPr>
          <a:lstStyle/>
          <a:p>
            <a:r>
              <a:rPr lang="en-IN" sz="2000" dirty="0">
                <a:solidFill>
                  <a:srgbClr val="FF0000"/>
                </a:solidFill>
              </a:rPr>
              <a:t>Output </a:t>
            </a:r>
            <a:r>
              <a:rPr lang="en-IN" sz="2000" dirty="0">
                <a:solidFill>
                  <a:srgbClr val="FF0000"/>
                </a:solidFill>
                <a:sym typeface="Wingdings" panose="05000000000000000000" pitchFamily="2" charset="2"/>
              </a:rPr>
              <a:t></a:t>
            </a:r>
            <a:endParaRPr lang="en-IN" sz="2000" dirty="0">
              <a:solidFill>
                <a:srgbClr val="FF0000"/>
              </a:solidFill>
            </a:endParaRPr>
          </a:p>
        </p:txBody>
      </p:sp>
      <p:sp>
        <p:nvSpPr>
          <p:cNvPr id="9" name="TextBox 8">
            <a:extLst>
              <a:ext uri="{FF2B5EF4-FFF2-40B4-BE49-F238E27FC236}">
                <a16:creationId xmlns:a16="http://schemas.microsoft.com/office/drawing/2014/main" id="{12599093-3281-BE38-8B11-1A2D217B4D67}"/>
              </a:ext>
            </a:extLst>
          </p:cNvPr>
          <p:cNvSpPr txBox="1"/>
          <p:nvPr/>
        </p:nvSpPr>
        <p:spPr>
          <a:xfrm>
            <a:off x="335361" y="1235898"/>
            <a:ext cx="1728192" cy="400110"/>
          </a:xfrm>
          <a:prstGeom prst="rect">
            <a:avLst/>
          </a:prstGeom>
          <a:noFill/>
        </p:spPr>
        <p:txBody>
          <a:bodyPr wrap="square">
            <a:spAutoFit/>
          </a:bodyPr>
          <a:lstStyle/>
          <a:p>
            <a:r>
              <a:rPr lang="en-IN" sz="2000" b="1" dirty="0">
                <a:latin typeface="Liberation Mono"/>
              </a:rPr>
              <a:t>Table:- fruits</a:t>
            </a:r>
            <a:endParaRPr lang="en-IN" sz="2000" b="1" dirty="0"/>
          </a:p>
        </p:txBody>
      </p:sp>
      <p:sp>
        <p:nvSpPr>
          <p:cNvPr id="4" name="TextBox 3">
            <a:extLst>
              <a:ext uri="{FF2B5EF4-FFF2-40B4-BE49-F238E27FC236}">
                <a16:creationId xmlns:a16="http://schemas.microsoft.com/office/drawing/2014/main" id="{D5C53B4F-F7C9-4D24-78B8-3BE5E446A55C}"/>
              </a:ext>
            </a:extLst>
          </p:cNvPr>
          <p:cNvSpPr txBox="1"/>
          <p:nvPr/>
        </p:nvSpPr>
        <p:spPr>
          <a:xfrm>
            <a:off x="4692948" y="1235898"/>
            <a:ext cx="1043012" cy="400110"/>
          </a:xfrm>
          <a:prstGeom prst="rect">
            <a:avLst/>
          </a:prstGeom>
          <a:noFill/>
        </p:spPr>
        <p:txBody>
          <a:bodyPr wrap="square">
            <a:spAutoFit/>
          </a:bodyPr>
          <a:lstStyle/>
          <a:p>
            <a:r>
              <a:rPr lang="en-IN" sz="2000" b="1" dirty="0">
                <a:latin typeface="Liberation Mono"/>
              </a:rPr>
              <a:t>Output</a:t>
            </a:r>
            <a:endParaRPr lang="en-IN" sz="2000" b="1" dirty="0"/>
          </a:p>
        </p:txBody>
      </p:sp>
      <p:sp>
        <p:nvSpPr>
          <p:cNvPr id="7" name="TextBox 6">
            <a:extLst>
              <a:ext uri="{FF2B5EF4-FFF2-40B4-BE49-F238E27FC236}">
                <a16:creationId xmlns:a16="http://schemas.microsoft.com/office/drawing/2014/main" id="{54F075BF-6CA2-A435-2F74-9C61D5BAF52B}"/>
              </a:ext>
            </a:extLst>
          </p:cNvPr>
          <p:cNvSpPr txBox="1"/>
          <p:nvPr/>
        </p:nvSpPr>
        <p:spPr>
          <a:xfrm>
            <a:off x="3647729" y="4221088"/>
            <a:ext cx="828092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country,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'banana'</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'banana'</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'carrots'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'carrots'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'beans'</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'beans'</a:t>
            </a:r>
            <a:r>
              <a:rPr lang="en-IN" dirty="0">
                <a:latin typeface="Liberation Mono"/>
              </a:rPr>
              <a:t>, </a:t>
            </a:r>
            <a:r>
              <a:rPr lang="en-IN" dirty="0">
                <a:solidFill>
                  <a:srgbClr val="DD4A68"/>
                </a:solidFill>
                <a:latin typeface="Liberation Mono"/>
              </a:rPr>
              <a:t>MAX</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product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00B050"/>
                </a:solidFill>
                <a:latin typeface="Liberation Mono"/>
              </a:rPr>
              <a:t>'orange'</a:t>
            </a:r>
            <a:r>
              <a:rPr lang="en-IN" dirty="0">
                <a:latin typeface="Liberation Mono"/>
              </a:rPr>
              <a:t> </a:t>
            </a:r>
            <a:r>
              <a:rPr lang="en-IN" dirty="0">
                <a:solidFill>
                  <a:srgbClr val="DB7BC9"/>
                </a:solidFill>
                <a:latin typeface="Liberation Mono"/>
              </a:rPr>
              <a:t>THEN</a:t>
            </a:r>
            <a:r>
              <a:rPr lang="en-IN" dirty="0">
                <a:latin typeface="Liberation Mono"/>
              </a:rPr>
              <a:t> amount </a:t>
            </a:r>
            <a:r>
              <a:rPr lang="en-IN" dirty="0">
                <a:solidFill>
                  <a:srgbClr val="DB7BC9"/>
                </a:solidFill>
                <a:latin typeface="Liberation Mono"/>
              </a:rPr>
              <a:t>END</a:t>
            </a:r>
            <a:r>
              <a:rPr lang="en-IN" dirty="0">
                <a:latin typeface="Liberation Mono"/>
              </a:rPr>
              <a:t>) </a:t>
            </a:r>
            <a:r>
              <a:rPr lang="en-IN" i="1" dirty="0">
                <a:solidFill>
                  <a:schemeClr val="bg1">
                    <a:lumMod val="50000"/>
                  </a:schemeClr>
                </a:solidFill>
                <a:latin typeface="Liberation Mono"/>
              </a:rPr>
              <a:t>'orange'</a:t>
            </a:r>
            <a:r>
              <a:rPr lang="en-IN" dirty="0">
                <a:latin typeface="Liberation Mono"/>
              </a:rPr>
              <a:t> </a:t>
            </a:r>
            <a:r>
              <a:rPr lang="en-IN" dirty="0">
                <a:solidFill>
                  <a:srgbClr val="0077AA"/>
                </a:solidFill>
                <a:latin typeface="Liberation Mono"/>
              </a:rPr>
              <a:t>FROM</a:t>
            </a:r>
            <a:r>
              <a:rPr lang="en-IN" dirty="0">
                <a:latin typeface="Liberation Mono"/>
              </a:rPr>
              <a:t> fruits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country;</a:t>
            </a:r>
          </a:p>
        </p:txBody>
      </p:sp>
      <p:graphicFrame>
        <p:nvGraphicFramePr>
          <p:cNvPr id="11" name="Table 2">
            <a:extLst>
              <a:ext uri="{FF2B5EF4-FFF2-40B4-BE49-F238E27FC236}">
                <a16:creationId xmlns:a16="http://schemas.microsoft.com/office/drawing/2014/main" id="{54D633BE-00BE-39CD-0E26-EC73161A129E}"/>
              </a:ext>
            </a:extLst>
          </p:cNvPr>
          <p:cNvGraphicFramePr>
            <a:graphicFrameLocks noGrp="1"/>
          </p:cNvGraphicFramePr>
          <p:nvPr>
            <p:extLst>
              <p:ext uri="{D42A27DB-BD31-4B8C-83A1-F6EECF244321}">
                <p14:modId xmlns:p14="http://schemas.microsoft.com/office/powerpoint/2010/main" val="1377232779"/>
              </p:ext>
            </p:extLst>
          </p:nvPr>
        </p:nvGraphicFramePr>
        <p:xfrm>
          <a:off x="4655842" y="1715224"/>
          <a:ext cx="6408710" cy="1854200"/>
        </p:xfrm>
        <a:graphic>
          <a:graphicData uri="http://schemas.openxmlformats.org/drawingml/2006/table">
            <a:tbl>
              <a:tblPr firstRow="1" bandRow="1">
                <a:tableStyleId>{5940675A-B579-460E-94D1-54222C63F5DA}</a:tableStyleId>
              </a:tblPr>
              <a:tblGrid>
                <a:gridCol w="1281742">
                  <a:extLst>
                    <a:ext uri="{9D8B030D-6E8A-4147-A177-3AD203B41FA5}">
                      <a16:colId xmlns:a16="http://schemas.microsoft.com/office/drawing/2014/main" val="928063234"/>
                    </a:ext>
                  </a:extLst>
                </a:gridCol>
                <a:gridCol w="1281742">
                  <a:extLst>
                    <a:ext uri="{9D8B030D-6E8A-4147-A177-3AD203B41FA5}">
                      <a16:colId xmlns:a16="http://schemas.microsoft.com/office/drawing/2014/main" val="790049539"/>
                    </a:ext>
                  </a:extLst>
                </a:gridCol>
                <a:gridCol w="1281742">
                  <a:extLst>
                    <a:ext uri="{9D8B030D-6E8A-4147-A177-3AD203B41FA5}">
                      <a16:colId xmlns:a16="http://schemas.microsoft.com/office/drawing/2014/main" val="2965238667"/>
                    </a:ext>
                  </a:extLst>
                </a:gridCol>
                <a:gridCol w="1281742">
                  <a:extLst>
                    <a:ext uri="{9D8B030D-6E8A-4147-A177-3AD203B41FA5}">
                      <a16:colId xmlns:a16="http://schemas.microsoft.com/office/drawing/2014/main" val="474853285"/>
                    </a:ext>
                  </a:extLst>
                </a:gridCol>
                <a:gridCol w="1281742">
                  <a:extLst>
                    <a:ext uri="{9D8B030D-6E8A-4147-A177-3AD203B41FA5}">
                      <a16:colId xmlns:a16="http://schemas.microsoft.com/office/drawing/2014/main" val="4050453626"/>
                    </a:ext>
                  </a:extLst>
                </a:gridCol>
              </a:tblGrid>
              <a:tr h="370840">
                <a:tc>
                  <a:txBody>
                    <a:bodyPr/>
                    <a:lstStyle/>
                    <a:p>
                      <a:pPr algn="ctr"/>
                      <a:r>
                        <a:rPr lang="en-US" dirty="0">
                          <a:latin typeface="Arial" panose="020B0604020202020204" pitchFamily="34" charset="0"/>
                          <a:cs typeface="Arial" panose="020B0604020202020204" pitchFamily="34" charset="0"/>
                        </a:rPr>
                        <a:t>country</a:t>
                      </a:r>
                      <a:endParaRPr lang="en-IN" dirty="0">
                        <a:latin typeface="Arial" panose="020B0604020202020204" pitchFamily="34" charset="0"/>
                        <a:cs typeface="Arial" panose="020B0604020202020204" pitchFamily="34" charset="0"/>
                      </a:endParaRP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banana</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carrots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beans</a:t>
                      </a:r>
                    </a:p>
                  </a:txBody>
                  <a:tcPr>
                    <a:solidFill>
                      <a:srgbClr val="92D050"/>
                    </a:solidFill>
                  </a:tcPr>
                </a:tc>
                <a:tc>
                  <a:txBody>
                    <a:bodyPr/>
                    <a:lstStyle/>
                    <a:p>
                      <a:pPr algn="ctr"/>
                      <a:r>
                        <a:rPr lang="en-IN" b="1" dirty="0">
                          <a:latin typeface="Arial" panose="020B0604020202020204" pitchFamily="34" charset="0"/>
                          <a:cs typeface="Arial" panose="020B0604020202020204" pitchFamily="34" charset="0"/>
                        </a:rPr>
                        <a:t>orange</a:t>
                      </a:r>
                    </a:p>
                  </a:txBody>
                  <a:tcPr>
                    <a:solidFill>
                      <a:srgbClr val="92D050"/>
                    </a:solidFill>
                  </a:tcPr>
                </a:tc>
                <a:extLst>
                  <a:ext uri="{0D108BD9-81ED-4DB2-BD59-A6C34878D82A}">
                    <a16:rowId xmlns:a16="http://schemas.microsoft.com/office/drawing/2014/main" val="442495810"/>
                  </a:ext>
                </a:extLst>
              </a:tr>
              <a:tr h="370840">
                <a:tc>
                  <a:txBody>
                    <a:bodyPr/>
                    <a:lstStyle/>
                    <a:p>
                      <a:pPr algn="l"/>
                      <a:r>
                        <a:rPr lang="en-IN" dirty="0">
                          <a:latin typeface="Arial" panose="020B0604020202020204" pitchFamily="34" charset="0"/>
                          <a:cs typeface="Arial" panose="020B0604020202020204" pitchFamily="34" charset="0"/>
                        </a:rPr>
                        <a:t>usa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1600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858505310"/>
                  </a:ext>
                </a:extLst>
              </a:tr>
              <a:tr h="370840">
                <a:tc>
                  <a:txBody>
                    <a:bodyPr/>
                    <a:lstStyle/>
                    <a:p>
                      <a:pPr algn="l"/>
                      <a:r>
                        <a:rPr lang="en-IN" dirty="0">
                          <a:latin typeface="Arial" panose="020B0604020202020204" pitchFamily="34" charset="0"/>
                          <a:cs typeface="Arial" panose="020B0604020202020204" pitchFamily="34" charset="0"/>
                        </a:rPr>
                        <a:t>india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1200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1500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77675717"/>
                  </a:ext>
                </a:extLst>
              </a:tr>
              <a:tr h="370840">
                <a:tc>
                  <a:txBody>
                    <a:bodyPr/>
                    <a:lstStyle/>
                    <a:p>
                      <a:pPr algn="l"/>
                      <a:r>
                        <a:rPr lang="en-IN" dirty="0">
                          <a:latin typeface="Arial" panose="020B0604020202020204" pitchFamily="34" charset="0"/>
                          <a:cs typeface="Arial" panose="020B0604020202020204" pitchFamily="34" charset="0"/>
                        </a:rPr>
                        <a:t>canada</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r h="370840">
                <a:tc>
                  <a:txBody>
                    <a:bodyPr/>
                    <a:lstStyle/>
                    <a:p>
                      <a:pPr algn="l"/>
                      <a:r>
                        <a:rPr lang="en-IN" dirty="0">
                          <a:latin typeface="Arial" panose="020B0604020202020204" pitchFamily="34" charset="0"/>
                          <a:cs typeface="Arial" panose="020B0604020202020204" pitchFamily="34" charset="0"/>
                        </a:rPr>
                        <a:t>mexico</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latin typeface="Arial" panose="020B0604020202020204" pitchFamily="34" charset="0"/>
                          <a:cs typeface="Arial" panose="020B0604020202020204" pitchFamily="34" charset="0"/>
                        </a:rPr>
                        <a:t>NULL</a:t>
                      </a:r>
                    </a:p>
                  </a:txBody>
                  <a:tcPr/>
                </a:tc>
                <a:tc>
                  <a:txBody>
                    <a:bodyPr/>
                    <a:lstStyle/>
                    <a:p>
                      <a:pPr algn="r"/>
                      <a:r>
                        <a:rPr lang="en-IN" dirty="0">
                          <a:solidFill>
                            <a:srgbClr val="B212AA"/>
                          </a:solidFill>
                          <a:latin typeface="Arial" panose="020B0604020202020204" pitchFamily="34" charset="0"/>
                          <a:cs typeface="Arial" panose="020B0604020202020204" pitchFamily="34" charset="0"/>
                        </a:rPr>
                        <a:t>2000</a:t>
                      </a:r>
                    </a:p>
                  </a:txBody>
                  <a:tcPr/>
                </a:tc>
                <a:tc>
                  <a:txBody>
                    <a:bodyPr/>
                    <a:lstStyle/>
                    <a:p>
                      <a:pPr algn="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21527498"/>
                  </a:ext>
                </a:extLst>
              </a:tr>
            </a:tbl>
          </a:graphicData>
        </a:graphic>
      </p:graphicFrame>
      <p:sp>
        <p:nvSpPr>
          <p:cNvPr id="13" name="Rectangle 12">
            <a:extLst>
              <a:ext uri="{FF2B5EF4-FFF2-40B4-BE49-F238E27FC236}">
                <a16:creationId xmlns:a16="http://schemas.microsoft.com/office/drawing/2014/main" id="{8A84FCF5-99AA-88E6-7F82-C641C051B65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2063FB2-758D-9EE6-20EB-030BBC834A3B}"/>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
        <p:nvSpPr>
          <p:cNvPr id="5" name="Rectangle 4">
            <a:extLst>
              <a:ext uri="{FF2B5EF4-FFF2-40B4-BE49-F238E27FC236}">
                <a16:creationId xmlns:a16="http://schemas.microsoft.com/office/drawing/2014/main" id="{3D4B5123-A160-1678-1736-550201BFE7C0}"/>
              </a:ext>
            </a:extLst>
          </p:cNvPr>
          <p:cNvSpPr/>
          <p:nvPr/>
        </p:nvSpPr>
        <p:spPr>
          <a:xfrm>
            <a:off x="25176" y="44624"/>
            <a:ext cx="5350744" cy="400110"/>
          </a:xfrm>
          <a:prstGeom prst="rect">
            <a:avLst/>
          </a:prstGeom>
          <a:solidFill>
            <a:schemeClr val="accent3">
              <a:lumMod val="20000"/>
              <a:lumOff val="80000"/>
            </a:schemeClr>
          </a:solidFill>
          <a:ln w="12700">
            <a:solidFill>
              <a:schemeClr val="accent4">
                <a:lumMod val="50000"/>
              </a:schemeClr>
            </a:solidFill>
          </a:ln>
        </p:spPr>
        <p:txBody>
          <a:bodyPr wrap="square">
            <a:spAutoFit/>
          </a:bodyPr>
          <a:lstStyle/>
          <a:p>
            <a:pPr marL="285750" indent="-285750">
              <a:buFont typeface="Arial" panose="020B0604020202020204" pitchFamily="34" charset="0"/>
              <a:buChar char="•"/>
            </a:pPr>
            <a:r>
              <a:rPr lang="en-US" sz="2000" dirty="0">
                <a:solidFill>
                  <a:schemeClr val="accent2">
                    <a:lumMod val="50000"/>
                  </a:schemeClr>
                </a:solidFill>
                <a:latin typeface="Arial" panose="020B0604020202020204" pitchFamily="34" charset="0"/>
                <a:cs typeface="Arial" panose="020B0604020202020204" pitchFamily="34" charset="0"/>
              </a:rPr>
              <a:t>TODO</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32075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7826-D02C-A522-09AA-9E7D87F56F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01F1AA-FC23-707D-EECB-CB7ED5CF158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B411DFEA-8A0E-1ADC-DD1C-E42EDF4E6B14}"/>
              </a:ext>
            </a:extLst>
          </p:cNvPr>
          <p:cNvSpPr txBox="1"/>
          <p:nvPr/>
        </p:nvSpPr>
        <p:spPr>
          <a:xfrm>
            <a:off x="263352" y="959817"/>
            <a:ext cx="11665296"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solidFill>
                  <a:srgbClr val="DD4A68"/>
                </a:solidFill>
                <a:latin typeface="Liberation Mono"/>
              </a:rPr>
              <a:t> </a:t>
            </a:r>
            <a:r>
              <a:rPr lang="en-IN" dirty="0">
                <a:solidFill>
                  <a:srgbClr val="DB7BC9"/>
                </a:solidFill>
                <a:latin typeface="Liberation Mono"/>
              </a:rPr>
              <a:t>WHEN</a:t>
            </a:r>
            <a:r>
              <a:rPr lang="en-IN" dirty="0">
                <a:solidFill>
                  <a:srgbClr val="DD4A68"/>
                </a:solidFill>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solidFill>
                  <a:srgbClr val="DD4A68"/>
                </a:solidFill>
                <a:latin typeface="Liberation Mono"/>
              </a:rPr>
              <a:t>  </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p>
        </p:txBody>
      </p:sp>
      <p:sp>
        <p:nvSpPr>
          <p:cNvPr id="3" name="TextBox 2">
            <a:extLst>
              <a:ext uri="{FF2B5EF4-FFF2-40B4-BE49-F238E27FC236}">
                <a16:creationId xmlns:a16="http://schemas.microsoft.com/office/drawing/2014/main" id="{C4D9206E-5586-77CF-E2FD-E4967D2C85D9}"/>
              </a:ext>
            </a:extLst>
          </p:cNvPr>
          <p:cNvSpPr txBox="1"/>
          <p:nvPr/>
        </p:nvSpPr>
        <p:spPr>
          <a:xfrm>
            <a:off x="271535" y="4869160"/>
            <a:ext cx="11660092" cy="1477328"/>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 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EC2E8B41-801F-C4D1-80E8-D5EE85750D25}"/>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743986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F736-E4A2-D5F8-3A64-7191A7E444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2A836-36CC-CA9C-8A01-0893B9792D5E}"/>
              </a:ext>
            </a:extLst>
          </p:cNvPr>
          <p:cNvSpPr txBox="1"/>
          <p:nvPr/>
        </p:nvSpPr>
        <p:spPr>
          <a:xfrm>
            <a:off x="262800" y="961200"/>
            <a:ext cx="11660093" cy="369331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January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February</a:t>
            </a:r>
            <a:r>
              <a:rPr lang="en-IN" dirty="0">
                <a:latin typeface="Liberation Mono"/>
              </a:rPr>
              <a:t>,</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March</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April</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5</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May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6</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June</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7</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July</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8</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August</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9</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September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October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November</a:t>
            </a:r>
            <a:r>
              <a:rPr lang="en-IN" dirty="0">
                <a:latin typeface="Liberation Mono"/>
              </a:rPr>
              <a:t>, </a:t>
            </a:r>
          </a:p>
          <a:p>
            <a:r>
              <a:rPr lang="en-IN" dirty="0">
                <a:latin typeface="Liberation Mono"/>
              </a:rPr>
              <a:t>  </a:t>
            </a:r>
            <a:r>
              <a:rPr lang="en-IN" dirty="0">
                <a:solidFill>
                  <a:srgbClr val="DD4A68"/>
                </a:solidFill>
                <a:latin typeface="Liberation Mono"/>
              </a:rPr>
              <a:t>SUM</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MONTH</a:t>
            </a:r>
            <a:r>
              <a:rPr lang="en-IN" dirty="0">
                <a:latin typeface="Liberation Mono"/>
              </a:rPr>
              <a:t>(orderdate)</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669900"/>
                </a:solidFill>
                <a:latin typeface="Liberation Mono"/>
              </a:rPr>
              <a:t>December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5" name="TextBox 4">
            <a:extLst>
              <a:ext uri="{FF2B5EF4-FFF2-40B4-BE49-F238E27FC236}">
                <a16:creationId xmlns:a16="http://schemas.microsoft.com/office/drawing/2014/main" id="{46C1B9E6-BF93-BE54-99B2-864D348F9064}"/>
              </a:ext>
            </a:extLst>
          </p:cNvPr>
          <p:cNvSpPr txBox="1"/>
          <p:nvPr/>
        </p:nvSpPr>
        <p:spPr>
          <a:xfrm>
            <a:off x="262800" y="4797152"/>
            <a:ext cx="11660093" cy="1754326"/>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custid,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"First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"Second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"Third Quarter"</a:t>
            </a:r>
            <a:r>
              <a:rPr lang="en-IN" dirty="0">
                <a:latin typeface="Liberation Mono"/>
              </a:rPr>
              <a:t>, </a:t>
            </a:r>
          </a:p>
          <a:p>
            <a:r>
              <a:rPr lang="en-IN" dirty="0">
                <a:solidFill>
                  <a:srgbClr val="DD4A68"/>
                </a:solidFill>
                <a:latin typeface="Liberation Mono"/>
              </a:rPr>
              <a:t>REPLACE</a:t>
            </a:r>
            <a:r>
              <a:rPr lang="en-IN" dirty="0">
                <a:latin typeface="Liberation Mono"/>
              </a:rPr>
              <a:t>(</a:t>
            </a:r>
            <a:r>
              <a:rPr lang="en-IN" dirty="0">
                <a:solidFill>
                  <a:srgbClr val="DD4A68"/>
                </a:solidFill>
                <a:latin typeface="Liberation Mono"/>
              </a:rPr>
              <a:t>COUNT</a:t>
            </a:r>
            <a:r>
              <a:rPr lang="en-IN" dirty="0">
                <a:latin typeface="Liberation Mono"/>
              </a:rPr>
              <a:t>(</a:t>
            </a:r>
            <a:r>
              <a:rPr lang="en-IN" dirty="0">
                <a:solidFill>
                  <a:srgbClr val="DB7BC9"/>
                </a:solidFill>
                <a:latin typeface="Liberation Mono"/>
              </a:rPr>
              <a:t>CASE</a:t>
            </a:r>
            <a:r>
              <a:rPr lang="en-IN" dirty="0">
                <a:latin typeface="Liberation Mono"/>
              </a:rPr>
              <a:t> </a:t>
            </a:r>
            <a:r>
              <a:rPr lang="en-IN" dirty="0">
                <a:solidFill>
                  <a:srgbClr val="DB7BC9"/>
                </a:solidFill>
                <a:latin typeface="Liberation Mono"/>
              </a:rPr>
              <a:t>WHEN</a:t>
            </a:r>
            <a:r>
              <a:rPr lang="en-IN" dirty="0">
                <a:latin typeface="Liberation Mono"/>
              </a:rPr>
              <a:t> </a:t>
            </a:r>
            <a:r>
              <a:rPr lang="en-IN" dirty="0">
                <a:solidFill>
                  <a:srgbClr val="3F6971"/>
                </a:solidFill>
                <a:latin typeface="Liberation Mono"/>
              </a:rPr>
              <a:t>QUARTER</a:t>
            </a:r>
            <a:r>
              <a:rPr lang="en-IN" dirty="0">
                <a:latin typeface="Liberation Mono"/>
              </a:rPr>
              <a:t>(orderdate)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B7BC9"/>
                </a:solidFill>
                <a:latin typeface="Liberation Mono"/>
              </a:rPr>
              <a:t>THEN</a:t>
            </a:r>
            <a:r>
              <a:rPr lang="en-IN" dirty="0">
                <a:latin typeface="Liberation Mono"/>
              </a:rPr>
              <a:t> total </a:t>
            </a:r>
            <a:r>
              <a:rPr lang="en-IN" dirty="0">
                <a:solidFill>
                  <a:srgbClr val="DB7BC9"/>
                </a:solidFill>
                <a:latin typeface="Liberation Mono"/>
              </a:rPr>
              <a:t>END</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669900"/>
                </a:solidFill>
                <a:latin typeface="Liberation Mono"/>
              </a:rPr>
              <a:t>"no purchase"</a:t>
            </a:r>
            <a:r>
              <a:rPr lang="en-IN" dirty="0">
                <a:latin typeface="Liberation Mono"/>
              </a:rPr>
              <a:t>) </a:t>
            </a:r>
            <a:r>
              <a:rPr lang="en-IN" dirty="0">
                <a:solidFill>
                  <a:srgbClr val="669900"/>
                </a:solidFill>
                <a:latin typeface="Liberation Mono"/>
              </a:rPr>
              <a:t>"Forth Quarter"</a:t>
            </a:r>
            <a:r>
              <a:rPr lang="en-IN" dirty="0">
                <a:latin typeface="Liberation Mono"/>
              </a:rPr>
              <a:t> </a:t>
            </a:r>
            <a:r>
              <a:rPr lang="en-IN" dirty="0">
                <a:solidFill>
                  <a:srgbClr val="0077AA"/>
                </a:solidFill>
                <a:latin typeface="Liberation Mono"/>
              </a:rPr>
              <a:t>FROM</a:t>
            </a:r>
            <a:r>
              <a:rPr lang="en-IN" dirty="0">
                <a:latin typeface="Liberation Mono"/>
              </a:rPr>
              <a:t> ord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custid;</a:t>
            </a:r>
          </a:p>
        </p:txBody>
      </p:sp>
      <p:sp>
        <p:nvSpPr>
          <p:cNvPr id="3" name="Rectangle 2">
            <a:extLst>
              <a:ext uri="{FF2B5EF4-FFF2-40B4-BE49-F238E27FC236}">
                <a16:creationId xmlns:a16="http://schemas.microsoft.com/office/drawing/2014/main" id="{650AE21D-1EC3-2BBC-05EB-5A63FDB5359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4D0EBB7-B57E-E204-43E1-45CC4D7DCEF7}"/>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29255745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BCF2-3139-8FE1-8D82-4DCA0E1DE05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EA1A5B4-3D2A-052D-BF08-D7FCCFEE7DC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rows</a:t>
            </a:r>
            <a:r>
              <a:rPr lang="en-US" sz="3200" dirty="0">
                <a:solidFill>
                  <a:srgbClr val="DC525C"/>
                </a:solidFill>
                <a:latin typeface="Segoe UI Light" panose="020B0502040204020203" pitchFamily="34" charset="0"/>
                <a:cs typeface="Segoe UI Light" panose="020B0502040204020203" pitchFamily="34" charset="0"/>
              </a:rPr>
              <a:t> </a:t>
            </a:r>
            <a:r>
              <a:rPr lang="en-US" sz="3200" i="1" dirty="0">
                <a:solidFill>
                  <a:srgbClr val="FF9900"/>
                </a:solidFill>
                <a:latin typeface="Arial" pitchFamily="34" charset="0"/>
                <a:cs typeface="Arial" pitchFamily="34" charset="0"/>
              </a:rPr>
              <a:t>to columns (pivot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416F2FD4-1115-E6DE-E372-19D56944BEBA}"/>
              </a:ext>
            </a:extLst>
          </p:cNvPr>
          <p:cNvSpPr txBox="1"/>
          <p:nvPr/>
        </p:nvSpPr>
        <p:spPr>
          <a:xfrm>
            <a:off x="5375920" y="580038"/>
            <a:ext cx="6264696" cy="369332"/>
          </a:xfrm>
          <a:prstGeom prst="rect">
            <a:avLst/>
          </a:prstGeom>
          <a:noFill/>
        </p:spPr>
        <p:txBody>
          <a:bodyPr wrap="square">
            <a:spAutoFit/>
          </a:bodyPr>
          <a:lstStyle/>
          <a:p>
            <a:r>
              <a:rPr lang="en-IN" sz="1800" b="1" dirty="0">
                <a:latin typeface="Palatino Linotype" panose="02040502050505030304" pitchFamily="18" charset="0"/>
              </a:rPr>
              <a:t>pivot operation involves transforming rows into columns.</a:t>
            </a:r>
          </a:p>
        </p:txBody>
      </p:sp>
    </p:spTree>
    <p:extLst>
      <p:ext uri="{BB962C8B-B14F-4D97-AF65-F5344CB8AC3E}">
        <p14:creationId xmlns:p14="http://schemas.microsoft.com/office/powerpoint/2010/main" val="13771508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5A43-1A34-B6EC-C8D9-B334401B55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10C6E61-03F8-125D-6644-580BBFF8098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FDDB9995-0BA0-7813-699F-5143F73F097D}"/>
              </a:ext>
            </a:extLst>
          </p:cNvPr>
          <p:cNvSpPr txBox="1"/>
          <p:nvPr/>
        </p:nvSpPr>
        <p:spPr>
          <a:xfrm>
            <a:off x="479376" y="1490400"/>
            <a:ext cx="11233248" cy="1846659"/>
          </a:xfrm>
          <a:prstGeom prst="rect">
            <a:avLst/>
          </a:prstGeom>
          <a:noFill/>
        </p:spPr>
        <p:txBody>
          <a:bodyPr wrap="square">
            <a:spAutoFit/>
          </a:bodyPr>
          <a:lstStyle/>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'column1_name' AS </a:t>
            </a:r>
            <a:r>
              <a:rPr lang="en-IN" i="1" dirty="0">
                <a:solidFill>
                  <a:schemeClr val="bg1">
                    <a:lumMod val="50000"/>
                  </a:schemeClr>
                </a:solidFill>
                <a:latin typeface="Liberation Mono"/>
              </a:rPr>
              <a:t>column_name</a:t>
            </a:r>
            <a:r>
              <a:rPr lang="en-IN" dirty="0">
                <a:latin typeface="Liberation Mono"/>
              </a:rPr>
              <a:t>, column1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'column2_name' AS </a:t>
            </a:r>
            <a:r>
              <a:rPr lang="en-IN" i="1" dirty="0">
                <a:solidFill>
                  <a:schemeClr val="bg1">
                    <a:lumMod val="50000"/>
                  </a:schemeClr>
                </a:solidFill>
                <a:latin typeface="Liberation Mono"/>
              </a:rPr>
              <a:t>column_name</a:t>
            </a:r>
            <a:r>
              <a:rPr lang="en-IN" dirty="0">
                <a:latin typeface="Liberation Mono"/>
              </a:rPr>
              <a:t>, column2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a:p>
            <a:endParaRPr lang="en-IN" sz="600" dirty="0">
              <a:solidFill>
                <a:schemeClr val="accent4">
                  <a:lumMod val="50000"/>
                </a:schemeClr>
              </a:solidFill>
              <a:latin typeface="Liberation Mono"/>
            </a:endParaRPr>
          </a:p>
          <a:p>
            <a:r>
              <a:rPr lang="en-IN" dirty="0">
                <a:solidFill>
                  <a:schemeClr val="accent4">
                    <a:lumMod val="50000"/>
                  </a:schemeClr>
                </a:solidFill>
                <a:latin typeface="Liberation Mono"/>
              </a:rPr>
              <a:t>UNION ALL</a:t>
            </a:r>
          </a:p>
          <a:p>
            <a:endParaRPr lang="en-IN" sz="600" dirty="0">
              <a:solidFill>
                <a:srgbClr val="0077AA"/>
              </a:solidFill>
              <a:latin typeface="Liberation Mono"/>
            </a:endParaRPr>
          </a:p>
          <a:p>
            <a:r>
              <a:rPr lang="en-IN" dirty="0">
                <a:solidFill>
                  <a:srgbClr val="0077AA"/>
                </a:solidFill>
                <a:latin typeface="Liberation Mono"/>
              </a:rPr>
              <a:t>SELECT</a:t>
            </a:r>
            <a:r>
              <a:rPr lang="en-IN" dirty="0">
                <a:latin typeface="Liberation Mono"/>
              </a:rPr>
              <a:t> </a:t>
            </a:r>
            <a:r>
              <a:rPr lang="en-IN" dirty="0">
                <a:solidFill>
                  <a:srgbClr val="FD8603"/>
                </a:solidFill>
                <a:latin typeface="Liberation Mono"/>
              </a:rPr>
              <a:t>row_identifier</a:t>
            </a:r>
            <a:r>
              <a:rPr lang="en-IN" dirty="0">
                <a:latin typeface="Liberation Mono"/>
              </a:rPr>
              <a:t>, 'column3_name' AS </a:t>
            </a:r>
            <a:r>
              <a:rPr lang="en-IN" i="1" dirty="0">
                <a:solidFill>
                  <a:schemeClr val="bg1">
                    <a:lumMod val="50000"/>
                  </a:schemeClr>
                </a:solidFill>
                <a:latin typeface="Liberation Mono"/>
              </a:rPr>
              <a:t>column_name</a:t>
            </a:r>
            <a:r>
              <a:rPr lang="en-IN" dirty="0">
                <a:latin typeface="Liberation Mono"/>
              </a:rPr>
              <a:t>, column3 AS </a:t>
            </a:r>
            <a:r>
              <a:rPr lang="en-IN" i="1" dirty="0">
                <a:solidFill>
                  <a:schemeClr val="bg1">
                    <a:lumMod val="50000"/>
                  </a:schemeClr>
                </a:solidFill>
                <a:latin typeface="Liberation Mono"/>
              </a:rPr>
              <a:t>value </a:t>
            </a:r>
            <a:r>
              <a:rPr lang="en-IN" dirty="0">
                <a:solidFill>
                  <a:srgbClr val="0077AA"/>
                </a:solidFill>
                <a:latin typeface="Liberation Mono"/>
              </a:rPr>
              <a:t>FROM</a:t>
            </a:r>
            <a:r>
              <a:rPr lang="en-IN" dirty="0">
                <a:latin typeface="Liberation Mono"/>
              </a:rPr>
              <a:t> table_name;</a:t>
            </a:r>
          </a:p>
        </p:txBody>
      </p:sp>
      <p:sp>
        <p:nvSpPr>
          <p:cNvPr id="7" name="Rectangle 6">
            <a:extLst>
              <a:ext uri="{FF2B5EF4-FFF2-40B4-BE49-F238E27FC236}">
                <a16:creationId xmlns:a16="http://schemas.microsoft.com/office/drawing/2014/main" id="{D16B8B8D-9075-0E0C-11CE-7859654E59C1}"/>
              </a:ext>
            </a:extLst>
          </p:cNvPr>
          <p:cNvSpPr/>
          <p:nvPr/>
        </p:nvSpPr>
        <p:spPr>
          <a:xfrm>
            <a:off x="479376" y="764704"/>
            <a:ext cx="1074333" cy="461665"/>
          </a:xfrm>
          <a:prstGeom prst="rect">
            <a:avLst/>
          </a:prstGeom>
        </p:spPr>
        <p:txBody>
          <a:bodyPr wrap="none">
            <a:spAutoFit/>
          </a:bodyPr>
          <a:lstStyle/>
          <a:p>
            <a:r>
              <a:rPr lang="en-US" sz="2400" i="1">
                <a:solidFill>
                  <a:schemeClr val="accent1">
                    <a:lumMod val="75000"/>
                  </a:schemeClr>
                </a:solidFill>
                <a:latin typeface="Arial" pitchFamily="34" charset="0"/>
                <a:cs typeface="Arial" pitchFamily="34" charset="0"/>
              </a:rPr>
              <a:t>syntax</a:t>
            </a:r>
            <a:endParaRPr lang="en-US" sz="2400" i="1" dirty="0">
              <a:solidFill>
                <a:schemeClr val="accent1">
                  <a:lumMod val="75000"/>
                </a:scheme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AEEEF67-78D6-992F-9DEB-581E19AF9F99}"/>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3316721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3B1-0164-CCBD-0D84-AD46602BE8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1B86E4-601B-3049-C783-763E2241E08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columns to rows (unpivot table)</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509DEB51-F7C4-745D-CC9F-0259E1558E01}"/>
              </a:ext>
            </a:extLst>
          </p:cNvPr>
          <p:cNvSpPr txBox="1"/>
          <p:nvPr/>
        </p:nvSpPr>
        <p:spPr>
          <a:xfrm>
            <a:off x="4943872" y="580038"/>
            <a:ext cx="6840760" cy="369332"/>
          </a:xfrm>
          <a:prstGeom prst="rect">
            <a:avLst/>
          </a:prstGeom>
          <a:noFill/>
        </p:spPr>
        <p:txBody>
          <a:bodyPr wrap="square">
            <a:spAutoFit/>
          </a:bodyPr>
          <a:lstStyle>
            <a:defPPr>
              <a:defRPr lang="en-US"/>
            </a:defPPr>
            <a:lvl1pPr>
              <a:defRPr b="1">
                <a:latin typeface="Palatino Linotype" panose="02040502050505030304" pitchFamily="18" charset="0"/>
              </a:defRPr>
            </a:lvl1pPr>
          </a:lstStyle>
          <a:p>
            <a:r>
              <a:rPr lang="en-US" dirty="0"/>
              <a:t>unpivoting </a:t>
            </a:r>
            <a:r>
              <a:rPr lang="en-IN" dirty="0"/>
              <a:t>operation involves </a:t>
            </a:r>
            <a:r>
              <a:rPr lang="en-US" dirty="0"/>
              <a:t>transforming columns into rows.</a:t>
            </a:r>
            <a:endParaRPr lang="en-IN" dirty="0"/>
          </a:p>
        </p:txBody>
      </p:sp>
    </p:spTree>
    <p:extLst>
      <p:ext uri="{BB962C8B-B14F-4D97-AF65-F5344CB8AC3E}">
        <p14:creationId xmlns:p14="http://schemas.microsoft.com/office/powerpoint/2010/main" val="247325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i="1" dirty="0">
                <a:latin typeface="Liberation Mono"/>
              </a:rPr>
              <a:t>column_definition</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a:t>
            </a:r>
            <a:r>
              <a:rPr lang="en-IN" sz="2000" dirty="0">
                <a:solidFill>
                  <a:srgbClr val="A67F59"/>
                </a:solidFill>
                <a:latin typeface="Liberation Mono"/>
              </a:rPr>
              <a:t>*</a:t>
            </a:r>
            <a:r>
              <a:rPr lang="en-IN" sz="2000" dirty="0">
                <a:solidFill>
                  <a:srgbClr val="0077AA"/>
                </a:solidFill>
                <a:latin typeface="Liberation Mono"/>
              </a:rPr>
              <a:t> FROM </a:t>
            </a:r>
            <a:r>
              <a:rPr lang="en-IN" sz="2000" dirty="0">
                <a:latin typeface="Liberation Mono"/>
              </a:rPr>
              <a:t>orig_tbl;</a:t>
            </a:r>
            <a:endParaRPr lang="en-US" sz="2000" dirty="0">
              <a:latin typeface="Liberation Mono"/>
            </a:endParaRPr>
          </a:p>
        </p:txBody>
      </p:sp>
      <p:sp>
        <p:nvSpPr>
          <p:cNvPr id="8" name="Rectangle 7"/>
          <p:cNvSpPr/>
          <p:nvPr/>
        </p:nvSpPr>
        <p:spPr>
          <a:xfrm>
            <a:off x="407368" y="3003917"/>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B050"/>
                </a:solidFill>
                <a:latin typeface="Liberation Mono"/>
                <a:cs typeface="Arial" panose="020B0604020202020204" pitchFamily="34" charset="0"/>
              </a:rPr>
              <a:t>//Add new column(‘s) with existing columns.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 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 </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statement with a </a:t>
            </a:r>
            <a:r>
              <a:rPr lang="en-US" b="1" dirty="0">
                <a:latin typeface="Arial" panose="020B0604020202020204" pitchFamily="34" charset="0"/>
                <a:cs typeface="Arial" panose="020B0604020202020204" pitchFamily="34" charset="0"/>
              </a:rPr>
              <a:t>FOR UPDATE </a:t>
            </a:r>
            <a:r>
              <a:rPr lang="en-US" dirty="0">
                <a:latin typeface="Arial" panose="020B0604020202020204" pitchFamily="34" charset="0"/>
                <a:cs typeface="Arial" panose="020B0604020202020204" pitchFamily="34" charset="0"/>
              </a:rPr>
              <a:t>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transaction_characteristic</a:t>
            </a:r>
            <a:r>
              <a:rPr lang="en-IN" sz="2000" dirty="0">
                <a:latin typeface="Liberation Mono"/>
              </a:rPr>
              <a:t>]</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WRITE</a:t>
            </a:r>
          </a:p>
          <a:p>
            <a:r>
              <a:rPr lang="en-IN" sz="2000" dirty="0">
                <a:solidFill>
                  <a:srgbClr val="0077AA"/>
                </a:solidFill>
                <a:latin typeface="Liberation Mono"/>
              </a:rPr>
              <a:t>  </a:t>
            </a:r>
            <a:r>
              <a:rPr lang="en-IN" sz="2000" dirty="0">
                <a:solidFill>
                  <a:schemeClr val="bg1">
                    <a:lumMod val="65000"/>
                  </a:schemeClr>
                </a:solidFill>
                <a:latin typeface="Liberation Mono"/>
              </a:rPr>
              <a:t>|</a:t>
            </a:r>
            <a:r>
              <a:rPr lang="en-IN" sz="2000" dirty="0">
                <a:solidFill>
                  <a:srgbClr val="0077AA"/>
                </a:solidFill>
                <a:latin typeface="Liberation Mono"/>
              </a:rPr>
              <a:t>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a:t>
            </a:r>
            <a:r>
              <a:rPr lang="en-IN" sz="2000" i="1" dirty="0">
                <a:latin typeface="Liberation Mono"/>
              </a:rPr>
              <a:t>work</a:t>
            </a:r>
            <a:r>
              <a:rPr lang="en-IN" sz="2000" dirty="0">
                <a:latin typeface="Liberation Mono"/>
              </a:rPr>
              <a:t>]</a:t>
            </a:r>
          </a:p>
          <a:p>
            <a:r>
              <a:rPr lang="en-IN" sz="2000" dirty="0">
                <a:solidFill>
                  <a:srgbClr val="0077AA"/>
                </a:solidFill>
                <a:latin typeface="Liberation Mono"/>
              </a:rPr>
              <a:t>COMMIT </a:t>
            </a:r>
            <a:r>
              <a:rPr lang="en-IN" sz="2000" dirty="0">
                <a:latin typeface="Liberation Mono"/>
              </a:rPr>
              <a:t>[</a:t>
            </a:r>
            <a:r>
              <a:rPr lang="en-IN" sz="2000" i="1" dirty="0">
                <a:latin typeface="Liberation Mono"/>
              </a:rPr>
              <a:t>work</a:t>
            </a:r>
            <a:r>
              <a:rPr lang="en-IN" sz="2000" dirty="0">
                <a:latin typeface="Liberation Mono"/>
              </a:rPr>
              <a:t>]</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a:t>
            </a:r>
            <a:r>
              <a:rPr lang="en-IN" sz="2000" i="1" dirty="0">
                <a:latin typeface="Liberation Mono"/>
              </a:rPr>
              <a:t>work</a:t>
            </a:r>
            <a:r>
              <a:rPr lang="en-IN" sz="2000" dirty="0">
                <a:latin typeface="Liberation Mono"/>
              </a:rPr>
              <a:t>]</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a:t>
            </a:r>
            <a:r>
              <a:rPr lang="en-IN" dirty="0">
                <a:latin typeface="Liberation Mono"/>
              </a:rPr>
              <a:t>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5649936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 [</a:t>
            </a:r>
            <a:r>
              <a:rPr lang="en-US" dirty="0">
                <a:solidFill>
                  <a:srgbClr val="990055"/>
                </a:solidFill>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1281033890"/>
              </p:ext>
            </p:extLst>
          </p:nvPr>
        </p:nvGraphicFramePr>
        <p:xfrm>
          <a:off x="191344" y="1196570"/>
          <a:ext cx="11809312" cy="5389262"/>
        </p:xfrm>
        <a:graphic>
          <a:graphicData uri="http://schemas.openxmlformats.org/drawingml/2006/table">
            <a:tbl>
              <a:tblPr>
                <a:tableStyleId>{BDBED569-4797-4DF1-A0F4-6AAB3CD982D8}</a:tableStyleId>
              </a:tblPr>
              <a:tblGrid>
                <a:gridCol w="5904656">
                  <a:extLst>
                    <a:ext uri="{9D8B030D-6E8A-4147-A177-3AD203B41FA5}">
                      <a16:colId xmlns:a16="http://schemas.microsoft.com/office/drawing/2014/main" val="133407038"/>
                    </a:ext>
                  </a:extLst>
                </a:gridCol>
                <a:gridCol w="5904656">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
        <p:nvSpPr>
          <p:cNvPr id="5" name="TextBox 6">
            <a:extLst>
              <a:ext uri="{FF2B5EF4-FFF2-40B4-BE49-F238E27FC236}">
                <a16:creationId xmlns:a16="http://schemas.microsoft.com/office/drawing/2014/main" id="{43567F66-65E6-8EB5-2F64-278574281D6B}"/>
              </a:ext>
            </a:extLst>
          </p:cNvPr>
          <p:cNvSpPr txBox="1"/>
          <p:nvPr/>
        </p:nvSpPr>
        <p:spPr>
          <a:xfrm>
            <a:off x="6023992" y="4077072"/>
            <a:ext cx="576064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dirty="0">
                <a:latin typeface="Arial" panose="020B0604020202020204" pitchFamily="34" charset="0"/>
                <a:cs typeface="Arial" panose="020B0604020202020204" pitchFamily="34" charset="0"/>
              </a:rPr>
              <a:t>Views are created in order to store your queries as virtual table. If there are a lot of columns and we don’t want to use all columns and make the table simpler, we can create a view and reuse it repeatedly.</a:t>
            </a:r>
          </a:p>
        </p:txBody>
      </p:sp>
    </p:spTree>
    <p:extLst>
      <p:ext uri="{BB962C8B-B14F-4D97-AF65-F5344CB8AC3E}">
        <p14:creationId xmlns:p14="http://schemas.microsoft.com/office/powerpoint/2010/main" val="240656169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t>
            </a:r>
            <a:r>
              <a:rPr lang="en-US">
                <a:solidFill>
                  <a:schemeClr val="tx1">
                    <a:lumMod val="85000"/>
                    <a:lumOff val="15000"/>
                  </a:schemeClr>
                </a:solidFill>
                <a:latin typeface="Arial" panose="020B0604020202020204" pitchFamily="34" charset="0"/>
                <a:cs typeface="Arial" panose="020B0604020202020204" pitchFamily="34" charset="0"/>
              </a:rPr>
              <a:t>as a </a:t>
            </a:r>
            <a:r>
              <a:rPr lang="en-US" b="1">
                <a:solidFill>
                  <a:schemeClr val="tx1">
                    <a:lumMod val="85000"/>
                    <a:lumOff val="15000"/>
                  </a:schemeClr>
                </a:solidFill>
                <a:latin typeface="Arial" panose="020B0604020202020204" pitchFamily="34" charset="0"/>
                <a:cs typeface="Arial" panose="020B0604020202020204" pitchFamily="34" charset="0"/>
              </a:rPr>
              <a:t>virtual</a:t>
            </a:r>
            <a:r>
              <a:rPr lang="en-US" b="1" dirty="0">
                <a:solidFill>
                  <a:schemeClr val="tx1">
                    <a:lumMod val="85000"/>
                    <a:lumOff val="15000"/>
                  </a:schemeClr>
                </a:solidFill>
                <a:latin typeface="Arial" panose="020B0604020202020204" pitchFamily="34" charset="0"/>
                <a:cs typeface="Arial" panose="020B0604020202020204" pitchFamily="34" charset="0"/>
              </a:rPr>
              <a:t>/derived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750744"/>
            <a:ext cx="11305256" cy="3539430"/>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 </a:t>
            </a:r>
            <a:r>
              <a:rPr lang="en-IN" dirty="0">
                <a:solidFill>
                  <a:schemeClr val="tx1">
                    <a:lumMod val="75000"/>
                    <a:lumOff val="25000"/>
                  </a:schemeClr>
                </a:solidFill>
                <a:latin typeface="Palatino Linotype" panose="02040502050505030304" pitchFamily="18" charset="0"/>
              </a:rPr>
              <a:t>which</a:t>
            </a:r>
            <a:r>
              <a:rPr lang="en-IN" sz="2200" b="1" i="1" dirty="0">
                <a:solidFill>
                  <a:schemeClr val="tx1">
                    <a:lumMod val="75000"/>
                    <a:lumOff val="25000"/>
                  </a:schemeClr>
                </a:solidFill>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changes dynamically as rows are inserted or deleted</a:t>
            </a:r>
            <a:r>
              <a:rPr lang="en-US" dirty="0"/>
              <a:t>.</a:t>
            </a:r>
            <a:endParaRPr lang="en-US" b="0" i="0" dirty="0">
              <a:solidFill>
                <a:srgbClr val="202122"/>
              </a:solidFill>
              <a:effectLst/>
              <a:latin typeface="Arial" panose="020B0604020202020204" pitchFamily="34" charset="0"/>
            </a:endParaRP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algn="just"/>
            <a:endParaRPr lang="en-IN" sz="1200"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a:p>
            <a:pPr marL="914400" lvl="1" indent="-457200" algn="just">
              <a:buFont typeface="+mj-lt"/>
              <a:buAutoNum type="arabicPeriod"/>
            </a:pPr>
            <a:r>
              <a:rPr lang="en-US" dirty="0">
                <a:latin typeface="Palatino Linotype" panose="02040502050505030304" pitchFamily="18" charset="0"/>
              </a:rPr>
              <a:t>Column names don’t need to match, but positions must match.</a:t>
            </a:r>
            <a:endParaRPr lang="en-IN" dirty="0">
              <a:solidFill>
                <a:schemeClr val="tx1">
                  <a:lumMod val="75000"/>
                  <a:lumOff val="25000"/>
                </a:schemeClr>
              </a:solidFill>
              <a:latin typeface="Palatino Linotype" panose="02040502050505030304" pitchFamily="18" charset="0"/>
            </a:endParaRPr>
          </a:p>
        </p:txBody>
      </p:sp>
    </p:spTree>
    <p:extLst>
      <p:ext uri="{BB962C8B-B14F-4D97-AF65-F5344CB8AC3E}">
        <p14:creationId xmlns:p14="http://schemas.microsoft.com/office/powerpoint/2010/main" val="86844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a:t>
            </a:r>
            <a:r>
              <a:rPr lang="en-IN" sz="2000" dirty="0">
                <a:latin typeface="Liberation Mono"/>
              </a:rPr>
              <a:t>view_name [ (</a:t>
            </a:r>
            <a:r>
              <a:rPr lang="en-IN" sz="2000" i="1" dirty="0">
                <a:latin typeface="Liberation Mono"/>
              </a:rPr>
              <a:t>column_list</a:t>
            </a:r>
            <a:r>
              <a:rPr lang="en-IN" sz="2000" dirty="0">
                <a:latin typeface="Liberation Mono"/>
              </a:rPr>
              <a:t>) ]</a:t>
            </a:r>
          </a:p>
          <a:p>
            <a:r>
              <a:rPr lang="en-IN" sz="2000" dirty="0">
                <a:solidFill>
                  <a:srgbClr val="0077AA"/>
                </a:solidFill>
                <a:latin typeface="Liberation Mono"/>
              </a:rPr>
              <a:t>     as </a:t>
            </a:r>
            <a:r>
              <a:rPr lang="en-IN" sz="2000" i="1" dirty="0">
                <a:latin typeface="Liberation Mono"/>
              </a:rPr>
              <a:t>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 </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(ID</a:t>
            </a:r>
            <a:r>
              <a:rPr lang="en-IN" dirty="0">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119336" y="4630660"/>
            <a:ext cx="1195332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300</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a:t>
            </a:r>
            <a:r>
              <a:rPr lang="en-IN" dirty="0" err="1">
                <a:latin typeface="Liberation Mono"/>
                <a:cs typeface="Arial" panose="020B0604020202020204" pitchFamily="34" charset="0"/>
              </a:rPr>
              <a:t>customerID</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orderID, customerID, orderdate, amount) </a:t>
            </a:r>
            <a:r>
              <a:rPr lang="en-IN" dirty="0">
                <a:solidFill>
                  <a:srgbClr val="0077AA"/>
                </a:solidFill>
                <a:latin typeface="Liberation Mono"/>
                <a:cs typeface="Arial" panose="020B0604020202020204" pitchFamily="34" charset="0"/>
              </a:rPr>
              <a:t>VALUES </a:t>
            </a:r>
            <a:r>
              <a:rPr lang="en-IN" dirty="0">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111);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7000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v2(ID, name, description)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v3(orderID, customerID, orderdate, amount)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cs typeface="Arial" panose="020B0604020202020204" pitchFamily="34" charset="0"/>
              </a:rPr>
              <a:t>(), </a:t>
            </a:r>
            <a:r>
              <a:rPr lang="en-IN" dirty="0">
                <a:solidFill>
                  <a:srgbClr val="990055"/>
                </a:solidFill>
                <a:latin typeface="Liberation Mono"/>
              </a:rPr>
              <a:t>200</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9782367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a:t>
            </a:r>
            <a:r>
              <a:rPr lang="en-IN" i="1" dirty="0">
                <a:latin typeface="Liberation Mono"/>
              </a:rPr>
              <a:t>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a:t>
            </a:r>
            <a:r>
              <a:rPr lang="en-IN" dirty="0">
                <a:solidFill>
                  <a:srgbClr val="39AE0A"/>
                </a:solidFill>
                <a:latin typeface="Liberation Mono"/>
              </a:rPr>
              <a:t>'pattern'</a:t>
            </a:r>
            <a:r>
              <a:rPr lang="en-IN" dirty="0">
                <a:solidFill>
                  <a:srgbClr val="0077AA"/>
                </a:solidFill>
                <a:latin typeface="Liberation Mono"/>
              </a:rPr>
              <a:t> </a:t>
            </a:r>
            <a:r>
              <a:rPr lang="en-IN" dirty="0">
                <a:solidFill>
                  <a:schemeClr val="bg1">
                    <a:lumMod val="50000"/>
                  </a:schemeClr>
                </a:solidFill>
                <a:latin typeface="Liberation Mono"/>
              </a:rPr>
              <a:t>|</a:t>
            </a:r>
            <a:r>
              <a:rPr lang="en-IN" dirty="0">
                <a:solidFill>
                  <a:srgbClr val="0077AA"/>
                </a:solidFill>
                <a:latin typeface="Liberation Mono"/>
              </a:rPr>
              <a:t> WHERE </a:t>
            </a:r>
            <a:r>
              <a:rPr lang="en-IN" i="1" dirty="0">
                <a:latin typeface="Liberation Mono"/>
              </a:rPr>
              <a:t>expr</a:t>
            </a:r>
            <a:r>
              <a:rPr lang="en-IN" dirty="0">
                <a:solidFill>
                  <a:srgbClr val="0077AA"/>
                </a:solidFill>
                <a:latin typeface="Liberation Mono"/>
              </a:rPr>
              <a:t>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a:t>
            </a:r>
            <a:r>
              <a:rPr lang="en-IN" sz="2000" i="1" dirty="0">
                <a:latin typeface="Liberation Mono"/>
              </a:rPr>
              <a:t>column_list</a:t>
            </a:r>
            <a:r>
              <a:rPr lang="en-IN" sz="2000" dirty="0">
                <a:latin typeface="Liberation Mono"/>
              </a:rPr>
              <a:t>)]</a:t>
            </a:r>
          </a:p>
          <a:p>
            <a:r>
              <a:rPr lang="en-IN" sz="2000" dirty="0">
                <a:solidFill>
                  <a:srgbClr val="0077AA"/>
                </a:solidFill>
                <a:latin typeface="Liberation Mono"/>
              </a:rPr>
              <a:t>    AS </a:t>
            </a:r>
            <a:r>
              <a:rPr lang="en-IN" sz="2000" i="1" dirty="0">
                <a:latin typeface="Liberation Mono"/>
              </a:rPr>
              <a:t>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a:t>
            </a:r>
            <a:r>
              <a:rPr lang="en-IN" dirty="0" err="1">
                <a:latin typeface="Liberation Mono"/>
                <a:cs typeface="Arial" panose="020B0604020202020204" pitchFamily="34" charset="0"/>
              </a:rPr>
              <a:t>namefirst</a:t>
            </a:r>
            <a:r>
              <a:rPr lang="en-IN" dirty="0">
                <a:latin typeface="Liberation Mono"/>
                <a:cs typeface="Arial" panose="020B0604020202020204" pitchFamily="34" charset="0"/>
              </a:rPr>
              <a:t>, namelast, </a:t>
            </a:r>
            <a:r>
              <a:rPr lang="en-IN" dirty="0" err="1">
                <a:latin typeface="Liberation Mono"/>
                <a:cs typeface="Arial" panose="020B0604020202020204" pitchFamily="34" charset="0"/>
              </a:rPr>
              <a:t>emailid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i="1" dirty="0">
                <a:latin typeface="Liberation Mono"/>
              </a:rPr>
              <a:t>index_col_name</a:t>
            </a:r>
            <a:r>
              <a:rPr lang="en-IN" sz="2000" dirty="0">
                <a:latin typeface="Liberation Mono"/>
              </a:rPr>
              <a:t>,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129"/>
            <a:ext cx="11704197" cy="3493264"/>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endParaRPr lang="en-US" sz="800" i="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not null </a:t>
            </a:r>
            <a:r>
              <a:rPr lang="en-US" dirty="0">
                <a:solidFill>
                  <a:srgbClr val="333333"/>
                </a:solidFill>
                <a:latin typeface="Palatino Linotype" panose="02040502050505030304" pitchFamily="18" charset="0"/>
              </a:rPr>
              <a:t>and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Slower inserts/updates if the indexed column values change frequently, as it may require rearranging rows to maintain the order.</a:t>
            </a:r>
          </a:p>
          <a:p>
            <a:pPr algn="just"/>
            <a:endParaRPr lang="en-US" sz="400"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6342792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874709"/>
            <a:ext cx="11704197" cy="3954929"/>
          </a:xfrm>
          <a:prstGeom prst="rect">
            <a:avLst/>
          </a:prstGeom>
          <a:noFill/>
        </p:spPr>
        <p:txBody>
          <a:bodyPr wrap="square">
            <a:spAutoFit/>
          </a:bodyPr>
          <a:lstStyle/>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algn="just"/>
            <a:endParaRPr lang="en-IN" sz="2000" b="0" i="0" dirty="0">
              <a:solidFill>
                <a:srgbClr val="610B4B"/>
              </a:solidFill>
              <a:effectLst/>
              <a:latin typeface="erdana"/>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A secondary index may be created on one or more virtual columns or on a combination of virtual columns and regular columns.</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base table data are both stored in different places, so it does not affect the physical row order in </a:t>
            </a:r>
            <a:r>
              <a:rPr lang="en-US">
                <a:solidFill>
                  <a:srgbClr val="333333"/>
                </a:solidFill>
                <a:latin typeface="Palatino Linotype" panose="02040502050505030304" pitchFamily="18" charset="0"/>
              </a:rPr>
              <a:t>the base table</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endParaRPr lang="en-US" sz="800" dirty="0">
              <a:solidFill>
                <a:srgbClr val="333333"/>
              </a:solidFill>
              <a:latin typeface="Palatino Linotype" panose="02040502050505030304" pitchFamily="18" charset="0"/>
            </a:endParaRP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endParaRPr lang="en-US" sz="800" b="0" i="0" dirty="0">
              <a:solidFill>
                <a:srgbClr val="333333"/>
              </a:solidFill>
              <a:effectLst/>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p>
          <a:p>
            <a:pPr marL="285750" indent="-285750" algn="just">
              <a:buFont typeface="Arial" panose="020B0604020202020204" pitchFamily="34" charset="0"/>
              <a:buChar char="•"/>
            </a:pPr>
            <a:endParaRPr lang="en-US" sz="800"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36360817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a:t>
            </a:r>
            <a:r>
              <a:rPr lang="en-US" sz="2000" i="1" dirty="0">
                <a:latin typeface="Liberation Mono"/>
              </a:rPr>
              <a:t>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a:t>
            </a:r>
            <a:r>
              <a:rPr lang="en-US" sz="2000" i="1" dirty="0">
                <a:latin typeface="Liberation Mono"/>
              </a:rPr>
              <a:t>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2585323"/>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KEY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2 </a:t>
            </a:r>
            <a:r>
              <a:rPr lang="en-US" b="0" i="0" dirty="0">
                <a:effectLst/>
                <a:latin typeface="Palatino Linotype" panose="02040502050505030304" pitchFamily="18" charset="0"/>
              </a:rPr>
              <a:t>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 </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rPr>
              <a:t>data type, range, and format</a:t>
            </a:r>
            <a:r>
              <a:rPr lang="en-IN">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382688" y="2607295"/>
            <a:ext cx="11622137" cy="430887"/>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1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3020703924"/>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97939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nchor="ctr"/>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nchor="ctr"/>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nchor="ctr"/>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50F1-2616-E464-6514-EDF86DA3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E493-7598-1D30-F99C-1DD3FE077A12}"/>
              </a:ext>
            </a:extLst>
          </p:cNvPr>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BF96D4E-A3D0-7AF4-79C7-0EBCAF9CB793}"/>
              </a:ext>
            </a:extLst>
          </p:cNvPr>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a:extLst>
              <a:ext uri="{FF2B5EF4-FFF2-40B4-BE49-F238E27FC236}">
                <a16:creationId xmlns:a16="http://schemas.microsoft.com/office/drawing/2014/main" id="{3233C7AF-405D-4912-8F8B-80F678D440B6}"/>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a:extLst>
              <a:ext uri="{FF2B5EF4-FFF2-40B4-BE49-F238E27FC236}">
                <a16:creationId xmlns:a16="http://schemas.microsoft.com/office/drawing/2014/main" id="{C1832707-D4A9-F918-2D1A-CECD80AD2F62}"/>
              </a:ext>
            </a:extLst>
          </p:cNvPr>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a:extLst>
              <a:ext uri="{FF2B5EF4-FFF2-40B4-BE49-F238E27FC236}">
                <a16:creationId xmlns:a16="http://schemas.microsoft.com/office/drawing/2014/main" id="{C6CCC9BE-C79A-F6A4-E0F2-4E04BE1A01CF}"/>
              </a:ext>
            </a:extLst>
          </p:cNvPr>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C10A102F-E34B-F5C4-1EB3-F1D827160447}"/>
              </a:ext>
            </a:extLst>
          </p:cNvPr>
          <p:cNvSpPr/>
          <p:nvPr/>
        </p:nvSpPr>
        <p:spPr>
          <a:xfrm>
            <a:off x="47328" y="7937"/>
            <a:ext cx="6048672"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
        <p:nvSpPr>
          <p:cNvPr id="10" name="TextBox 9">
            <a:extLst>
              <a:ext uri="{FF2B5EF4-FFF2-40B4-BE49-F238E27FC236}">
                <a16:creationId xmlns:a16="http://schemas.microsoft.com/office/drawing/2014/main" id="{4F8587F7-3B54-7B25-866D-6051C6321CAF}"/>
              </a:ext>
            </a:extLst>
          </p:cNvPr>
          <p:cNvSpPr txBox="1"/>
          <p:nvPr/>
        </p:nvSpPr>
        <p:spPr>
          <a:xfrm>
            <a:off x="191344" y="2492896"/>
            <a:ext cx="6696744" cy="369332"/>
          </a:xfrm>
          <a:prstGeom prst="rect">
            <a:avLst/>
          </a:prstGeom>
          <a:noFill/>
        </p:spPr>
        <p:txBody>
          <a:bodyPr wrap="square">
            <a:spAutoFit/>
          </a:bodyPr>
          <a:lstStyle/>
          <a:p>
            <a:r>
              <a:rPr lang="en-IN" b="1" dirty="0"/>
              <a:t>Domain integrity is enforced using the following constraints:</a:t>
            </a:r>
          </a:p>
        </p:txBody>
      </p:sp>
      <p:graphicFrame>
        <p:nvGraphicFramePr>
          <p:cNvPr id="6" name="Table 5">
            <a:extLst>
              <a:ext uri="{FF2B5EF4-FFF2-40B4-BE49-F238E27FC236}">
                <a16:creationId xmlns:a16="http://schemas.microsoft.com/office/drawing/2014/main" id="{B99047C5-9DC4-84DB-7730-0F6BE9F1C51C}"/>
              </a:ext>
            </a:extLst>
          </p:cNvPr>
          <p:cNvGraphicFramePr>
            <a:graphicFrameLocks noGrp="1"/>
          </p:cNvGraphicFramePr>
          <p:nvPr/>
        </p:nvGraphicFramePr>
        <p:xfrm>
          <a:off x="191344" y="2996952"/>
          <a:ext cx="11809312" cy="3606800"/>
        </p:xfrm>
        <a:graphic>
          <a:graphicData uri="http://schemas.openxmlformats.org/drawingml/2006/table">
            <a:tbl>
              <a:tblPr firstRow="1" bandRow="1">
                <a:tableStyleId>{5940675A-B579-460E-94D1-54222C63F5DA}</a:tableStyleId>
              </a:tblPr>
              <a:tblGrid>
                <a:gridCol w="1530837">
                  <a:extLst>
                    <a:ext uri="{9D8B030D-6E8A-4147-A177-3AD203B41FA5}">
                      <a16:colId xmlns:a16="http://schemas.microsoft.com/office/drawing/2014/main" val="3100486186"/>
                    </a:ext>
                  </a:extLst>
                </a:gridCol>
                <a:gridCol w="5685965">
                  <a:extLst>
                    <a:ext uri="{9D8B030D-6E8A-4147-A177-3AD203B41FA5}">
                      <a16:colId xmlns:a16="http://schemas.microsoft.com/office/drawing/2014/main" val="742021988"/>
                    </a:ext>
                  </a:extLst>
                </a:gridCol>
                <a:gridCol w="4592510">
                  <a:extLst>
                    <a:ext uri="{9D8B030D-6E8A-4147-A177-3AD203B41FA5}">
                      <a16:colId xmlns:a16="http://schemas.microsoft.com/office/drawing/2014/main" val="3862026928"/>
                    </a:ext>
                  </a:extLst>
                </a:gridCol>
              </a:tblGrid>
              <a:tr h="370840">
                <a:tc>
                  <a:txBody>
                    <a:bodyPr/>
                    <a:lstStyle/>
                    <a:p>
                      <a:r>
                        <a:rPr lang="en-IN" b="1" dirty="0">
                          <a:latin typeface="Palatino Linotype" panose="02040502050505030304" pitchFamily="18" charset="0"/>
                        </a:rPr>
                        <a:t>Constraint</a:t>
                      </a:r>
                      <a:endParaRPr lang="en-IN" dirty="0">
                        <a:latin typeface="Palatino Linotype" panose="02040502050505030304" pitchFamily="18" charset="0"/>
                      </a:endParaRPr>
                    </a:p>
                  </a:txBody>
                  <a:tcPr anchor="ctr"/>
                </a:tc>
                <a:tc>
                  <a:txBody>
                    <a:bodyPr/>
                    <a:lstStyle/>
                    <a:p>
                      <a:r>
                        <a:rPr kumimoji="0" lang="en-IN" b="1" kern="1200" dirty="0">
                          <a:solidFill>
                            <a:schemeClr val="tx1"/>
                          </a:solidFill>
                          <a:latin typeface="Palatino Linotype" panose="02040502050505030304" pitchFamily="18" charset="0"/>
                          <a:ea typeface="+mn-ea"/>
                          <a:cs typeface="+mn-cs"/>
                        </a:rPr>
                        <a:t>Description</a:t>
                      </a:r>
                    </a:p>
                  </a:txBody>
                  <a:tcPr anchor="ctr"/>
                </a:tc>
                <a:tc>
                  <a:txBody>
                    <a:bodyPr/>
                    <a:lstStyle/>
                    <a:p>
                      <a:r>
                        <a:rPr kumimoji="0" lang="en-IN" b="1" kern="1200" dirty="0">
                          <a:solidFill>
                            <a:schemeClr val="tx1"/>
                          </a:solidFill>
                          <a:latin typeface="Palatino Linotype" panose="02040502050505030304" pitchFamily="18" charset="0"/>
                          <a:ea typeface="+mn-ea"/>
                          <a:cs typeface="+mn-cs"/>
                        </a:rPr>
                        <a:t>Example</a:t>
                      </a:r>
                    </a:p>
                  </a:txBody>
                  <a:tcPr anchor="ctr"/>
                </a:tc>
                <a:extLst>
                  <a:ext uri="{0D108BD9-81ED-4DB2-BD59-A6C34878D82A}">
                    <a16:rowId xmlns:a16="http://schemas.microsoft.com/office/drawing/2014/main" val="3449609250"/>
                  </a:ext>
                </a:extLst>
              </a:tr>
              <a:tr h="370840">
                <a:tc>
                  <a:txBody>
                    <a:bodyPr/>
                    <a:lstStyle/>
                    <a:p>
                      <a:r>
                        <a:rPr lang="en-IN" dirty="0">
                          <a:latin typeface="Palatino Linotype" panose="02040502050505030304" pitchFamily="18" charset="0"/>
                        </a:rPr>
                        <a:t>Data Type</a:t>
                      </a:r>
                    </a:p>
                  </a:txBody>
                  <a:tcPr/>
                </a:tc>
                <a:tc>
                  <a:txBody>
                    <a:bodyPr/>
                    <a:lstStyle/>
                    <a:p>
                      <a:r>
                        <a:rPr lang="en-US" dirty="0">
                          <a:latin typeface="Palatino Linotype" panose="02040502050505030304" pitchFamily="18" charset="0"/>
                        </a:rPr>
                        <a:t>Ensures that values match a specific type (e.g., INT, VARCHAR, DATE, . . . ).</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age </a:t>
                      </a:r>
                      <a:r>
                        <a:rPr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r>
                        <a:rPr lang="en-US" dirty="0">
                          <a:latin typeface="Palatino Linotype" panose="02040502050505030304" pitchFamily="18" charset="0"/>
                        </a:rPr>
                        <a:t> (Only integers allowed)</a:t>
                      </a:r>
                      <a:endParaRPr lang="en-IN" dirty="0">
                        <a:latin typeface="Palatino Linotype" panose="02040502050505030304" pitchFamily="18" charset="0"/>
                      </a:endParaRPr>
                    </a:p>
                  </a:txBody>
                  <a:tcPr/>
                </a:tc>
                <a:extLst>
                  <a:ext uri="{0D108BD9-81ED-4DB2-BD59-A6C34878D82A}">
                    <a16:rowId xmlns:a16="http://schemas.microsoft.com/office/drawing/2014/main" val="4147579823"/>
                  </a:ext>
                </a:extLst>
              </a:tr>
              <a:tr h="370840">
                <a:tc>
                  <a:txBody>
                    <a:bodyPr/>
                    <a:lstStyle/>
                    <a:p>
                      <a:r>
                        <a:rPr lang="en-IN" dirty="0">
                          <a:latin typeface="Palatino Linotype" panose="02040502050505030304" pitchFamily="18" charset="0"/>
                        </a:rPr>
                        <a:t>NOT NULL</a:t>
                      </a:r>
                    </a:p>
                  </a:txBody>
                  <a:tcPr/>
                </a:tc>
                <a:tc>
                  <a:txBody>
                    <a:bodyPr/>
                    <a:lstStyle/>
                    <a:p>
                      <a:r>
                        <a:rPr lang="en-US" dirty="0">
                          <a:latin typeface="Palatino Linotype" panose="02040502050505030304" pitchFamily="18" charset="0"/>
                        </a:rPr>
                        <a:t>Prevents null (empty) values in a column.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name </a:t>
                      </a:r>
                      <a:r>
                        <a:rPr kumimoji="0" lang="en-US" sz="1800" kern="1200" dirty="0">
                          <a:solidFill>
                            <a:srgbClr val="834689"/>
                          </a:solidFill>
                          <a:latin typeface="Palatino Linotype" panose="02040502050505030304" pitchFamily="18" charset="0"/>
                          <a:ea typeface="Verdana" panose="020B0604030504040204" pitchFamily="34" charset="0"/>
                          <a:cs typeface="+mn-cs"/>
                        </a:rPr>
                        <a:t>VARCHAR</a:t>
                      </a:r>
                      <a:r>
                        <a:rPr lang="en-US" dirty="0">
                          <a:latin typeface="Palatino Linotype" panose="02040502050505030304" pitchFamily="18" charset="0"/>
                        </a:rPr>
                        <a:t>(50)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NOT</a:t>
                      </a:r>
                      <a:r>
                        <a:rPr lang="en-US" dirty="0">
                          <a:latin typeface="Palatino Linotype" panose="02040502050505030304" pitchFamily="18" charset="0"/>
                        </a:rPr>
                        <a:t> </a:t>
                      </a:r>
                      <a:r>
                        <a:rPr kumimoji="0" lang="en-US" sz="1800" kern="1200" dirty="0">
                          <a:solidFill>
                            <a:schemeClr val="accent4">
                              <a:lumMod val="50000"/>
                            </a:schemeClr>
                          </a:solidFill>
                          <a:latin typeface="Palatino Linotype" panose="02040502050505030304" pitchFamily="18" charset="0"/>
                          <a:ea typeface="+mn-ea"/>
                          <a:cs typeface="Arial" panose="020B0604020202020204" pitchFamily="34" charset="0"/>
                        </a:rPr>
                        <a:t>NULL</a:t>
                      </a:r>
                      <a:endParaRPr kumimoji="0" lang="en-IN" sz="1800" kern="1200" dirty="0">
                        <a:solidFill>
                          <a:schemeClr val="accent4">
                            <a:lumMod val="50000"/>
                          </a:schemeClr>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180783245"/>
                  </a:ext>
                </a:extLst>
              </a:tr>
              <a:tr h="370840">
                <a:tc>
                  <a:txBody>
                    <a:bodyPr/>
                    <a:lstStyle/>
                    <a:p>
                      <a:r>
                        <a:rPr lang="en-US" dirty="0">
                          <a:latin typeface="Palatino Linotype" panose="02040502050505030304" pitchFamily="18" charset="0"/>
                        </a:rPr>
                        <a:t>PRIMARY </a:t>
                      </a:r>
                      <a:endParaRPr lang="en-IN" dirty="0">
                        <a:latin typeface="Palatino Linotype" panose="02040502050505030304" pitchFamily="18" charset="0"/>
                      </a:endParaRPr>
                    </a:p>
                  </a:txBody>
                  <a:tcPr/>
                </a:tc>
                <a:tc>
                  <a:txBody>
                    <a:bodyPr/>
                    <a:lstStyle/>
                    <a:p>
                      <a:r>
                        <a:rPr kumimoji="0" lang="en-US" kern="1200" dirty="0">
                          <a:solidFill>
                            <a:schemeClr val="tx1"/>
                          </a:solidFill>
                          <a:latin typeface="Palatino Linotype" panose="02040502050505030304" pitchFamily="18" charset="0"/>
                          <a:ea typeface="+mn-ea"/>
                          <a:cs typeface="+mn-cs"/>
                        </a:rPr>
                        <a:t>Unique and Not Null; identifies rows</a:t>
                      </a:r>
                      <a:endParaRPr kumimoji="0" lang="en-IN" kern="1200" dirty="0">
                        <a:solidFill>
                          <a:schemeClr val="tx1"/>
                        </a:solidFill>
                        <a:latin typeface="Palatino Linotype" panose="02040502050505030304" pitchFamily="18" charset="0"/>
                        <a:ea typeface="+mn-ea"/>
                        <a:cs typeface="+mn-cs"/>
                      </a:endParaRP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lang="en-US" sz="1800" kern="1200" dirty="0">
                          <a:solidFill>
                            <a:srgbClr val="C00000"/>
                          </a:solidFill>
                          <a:latin typeface="Palatino Linotype" panose="02040502050505030304" pitchFamily="18" charset="0"/>
                          <a:ea typeface="+mn-ea"/>
                          <a:cs typeface="Arial" panose="020B0604020202020204" pitchFamily="34" charset="0"/>
                        </a:rPr>
                        <a:t>PRIMARY</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KEY</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2032942229"/>
                  </a:ext>
                </a:extLst>
              </a:tr>
              <a:tr h="370840">
                <a:tc>
                  <a:txBody>
                    <a:bodyPr/>
                    <a:lstStyle/>
                    <a:p>
                      <a:r>
                        <a:rPr lang="en-US" dirty="0">
                          <a:latin typeface="Palatino Linotype" panose="02040502050505030304" pitchFamily="18" charset="0"/>
                        </a:rPr>
                        <a:t>UNIQUE</a:t>
                      </a:r>
                      <a:endParaRPr lang="en-IN" dirty="0">
                        <a:latin typeface="Palatino Linotype" panose="02040502050505030304" pitchFamily="18" charset="0"/>
                      </a:endParaRPr>
                    </a:p>
                  </a:txBody>
                  <a:tcPr/>
                </a:tc>
                <a:tc>
                  <a:txBody>
                    <a:bodyPr/>
                    <a:lstStyle/>
                    <a:p>
                      <a:r>
                        <a:rPr kumimoji="0" lang="en-IN" kern="1200" dirty="0">
                          <a:solidFill>
                            <a:schemeClr val="tx1"/>
                          </a:solidFill>
                          <a:latin typeface="Palatino Linotype" panose="02040502050505030304" pitchFamily="18" charset="0"/>
                          <a:ea typeface="+mn-ea"/>
                          <a:cs typeface="+mn-cs"/>
                        </a:rPr>
                        <a:t>No duplicate values</a:t>
                      </a:r>
                    </a:p>
                  </a:txBody>
                  <a:tcPr/>
                </a:tc>
                <a:tc>
                  <a:txBody>
                    <a:bodyPr/>
                    <a:lstStyle/>
                    <a:p>
                      <a:r>
                        <a:rPr kumimoji="0" lang="en-US" kern="1200" dirty="0">
                          <a:solidFill>
                            <a:schemeClr val="tx1"/>
                          </a:solidFill>
                          <a:latin typeface="Palatino Linotype" panose="02040502050505030304" pitchFamily="18" charset="0"/>
                          <a:ea typeface="+mn-ea"/>
                          <a:cs typeface="+mn-cs"/>
                        </a:rPr>
                        <a:t>id</a:t>
                      </a:r>
                      <a:r>
                        <a:rPr lang="en-US" dirty="0">
                          <a:latin typeface="Palatino Linotype" panose="02040502050505030304" pitchFamily="18" charset="0"/>
                        </a:rPr>
                        <a:t> </a:t>
                      </a:r>
                      <a:r>
                        <a:rPr kumimoji="0" lang="en-US" sz="1800" kern="1200" dirty="0">
                          <a:solidFill>
                            <a:srgbClr val="834689"/>
                          </a:solidFill>
                          <a:latin typeface="Palatino Linotype" panose="02040502050505030304" pitchFamily="18" charset="0"/>
                          <a:ea typeface="Verdana" panose="020B0604030504040204" pitchFamily="34" charset="0"/>
                          <a:cs typeface="+mn-cs"/>
                        </a:rPr>
                        <a:t>INT</a:t>
                      </a:r>
                      <a:r>
                        <a:rPr lang="en-US" dirty="0">
                          <a:latin typeface="Palatino Linotype" panose="02040502050505030304" pitchFamily="18" charset="0"/>
                        </a:rPr>
                        <a:t> </a:t>
                      </a:r>
                      <a:r>
                        <a:rPr kumimoji="0" lang="en-US" sz="1800" kern="1200" dirty="0">
                          <a:solidFill>
                            <a:srgbClr val="C00000"/>
                          </a:solidFill>
                          <a:latin typeface="Palatino Linotype" panose="02040502050505030304" pitchFamily="18" charset="0"/>
                          <a:ea typeface="+mn-ea"/>
                          <a:cs typeface="Arial" panose="020B0604020202020204" pitchFamily="34" charset="0"/>
                        </a:rPr>
                        <a:t>UNIQUE</a:t>
                      </a:r>
                      <a:endParaRPr kumimoji="0" lang="en-IN" sz="1800" kern="1200" dirty="0">
                        <a:solidFill>
                          <a:srgbClr val="C00000"/>
                        </a:solidFill>
                        <a:latin typeface="Palatino Linotype" panose="02040502050505030304" pitchFamily="18" charset="0"/>
                        <a:ea typeface="+mn-ea"/>
                        <a:cs typeface="Arial" panose="020B0604020202020204" pitchFamily="34" charset="0"/>
                      </a:endParaRPr>
                    </a:p>
                  </a:txBody>
                  <a:tcPr/>
                </a:tc>
                <a:extLst>
                  <a:ext uri="{0D108BD9-81ED-4DB2-BD59-A6C34878D82A}">
                    <a16:rowId xmlns:a16="http://schemas.microsoft.com/office/drawing/2014/main" val="4040080233"/>
                  </a:ext>
                </a:extLst>
              </a:tr>
              <a:tr h="370840">
                <a:tc>
                  <a:txBody>
                    <a:bodyPr/>
                    <a:lstStyle/>
                    <a:p>
                      <a:r>
                        <a:rPr lang="en-IN" dirty="0">
                          <a:latin typeface="Palatino Linotype" panose="02040502050505030304" pitchFamily="18" charset="0"/>
                        </a:rPr>
                        <a:t>CHECK</a:t>
                      </a:r>
                    </a:p>
                  </a:txBody>
                  <a:tcPr/>
                </a:tc>
                <a:tc>
                  <a:txBody>
                    <a:bodyPr/>
                    <a:lstStyle/>
                    <a:p>
                      <a:r>
                        <a:rPr lang="en-US" dirty="0">
                          <a:latin typeface="Palatino Linotype" panose="02040502050505030304" pitchFamily="18" charset="0"/>
                        </a:rPr>
                        <a:t>Restricts values based on a condition.</a:t>
                      </a:r>
                      <a:endParaRPr lang="en-IN" dirty="0">
                        <a:latin typeface="Palatino Linotype" panose="02040502050505030304" pitchFamily="18" charset="0"/>
                      </a:endParaRPr>
                    </a:p>
                  </a:txBody>
                  <a:tcPr/>
                </a:tc>
                <a:tc>
                  <a:txBody>
                    <a:bodyPr/>
                    <a:lstStyle/>
                    <a:p>
                      <a:r>
                        <a:rPr lang="en-US" dirty="0">
                          <a:latin typeface="Palatino Linotype" panose="02040502050505030304" pitchFamily="18" charset="0"/>
                        </a:rPr>
                        <a:t>salary </a:t>
                      </a:r>
                      <a:r>
                        <a:rPr kumimoji="0" lang="en-US" sz="1800" kern="1200" dirty="0">
                          <a:solidFill>
                            <a:srgbClr val="834689"/>
                          </a:solidFill>
                          <a:latin typeface="Palatino Linotype" panose="02040502050505030304" pitchFamily="18" charset="0"/>
                          <a:ea typeface="Verdana" panose="020B0604030504040204" pitchFamily="34" charset="0"/>
                          <a:cs typeface="+mn-cs"/>
                        </a:rPr>
                        <a:t>DECIMAL</a:t>
                      </a:r>
                      <a:r>
                        <a:rPr lang="en-US" dirty="0">
                          <a:latin typeface="Palatino Linotype" panose="02040502050505030304" pitchFamily="18" charset="0"/>
                        </a:rPr>
                        <a:t>(10, 2) </a:t>
                      </a:r>
                      <a:r>
                        <a:rPr kumimoji="0" lang="en-US" sz="1800" kern="1200" dirty="0">
                          <a:solidFill>
                            <a:srgbClr val="C00000"/>
                          </a:solidFill>
                          <a:latin typeface="Palatino Linotype" panose="02040502050505030304" pitchFamily="18" charset="0"/>
                          <a:ea typeface="+mn-ea"/>
                          <a:cs typeface="Arial" panose="020B0604020202020204" pitchFamily="34" charset="0"/>
                        </a:rPr>
                        <a:t>CHECK</a:t>
                      </a:r>
                      <a:r>
                        <a:rPr lang="en-US" dirty="0">
                          <a:latin typeface="Palatino Linotype" panose="02040502050505030304" pitchFamily="18" charset="0"/>
                        </a:rPr>
                        <a:t> (salary &gt; </a:t>
                      </a:r>
                      <a:r>
                        <a:rPr lang="en-US" sz="1800" kern="1200" dirty="0">
                          <a:solidFill>
                            <a:srgbClr val="990055"/>
                          </a:solidFill>
                          <a:latin typeface="Liberation Mono"/>
                          <a:ea typeface="+mn-ea"/>
                          <a:cs typeface="+mn-cs"/>
                        </a:rPr>
                        <a:t>0</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4124618210"/>
                  </a:ext>
                </a:extLst>
              </a:tr>
              <a:tr h="370840">
                <a:tc>
                  <a:txBody>
                    <a:bodyPr/>
                    <a:lstStyle/>
                    <a:p>
                      <a:r>
                        <a:rPr lang="en-IN" dirty="0">
                          <a:latin typeface="Palatino Linotype" panose="02040502050505030304" pitchFamily="18" charset="0"/>
                        </a:rPr>
                        <a:t>DEFAULT</a:t>
                      </a:r>
                    </a:p>
                  </a:txBody>
                  <a:tcPr/>
                </a:tc>
                <a:tc>
                  <a:txBody>
                    <a:bodyPr/>
                    <a:lstStyle/>
                    <a:p>
                      <a:r>
                        <a:rPr lang="en-US" dirty="0">
                          <a:latin typeface="Palatino Linotype" panose="02040502050505030304" pitchFamily="18" charset="0"/>
                        </a:rPr>
                        <a:t>Sets a default value if none is provided.</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status </a:t>
                      </a:r>
                      <a:r>
                        <a:rPr kumimoji="0" lang="en-IN" sz="1800" kern="1200" dirty="0">
                          <a:solidFill>
                            <a:srgbClr val="834689"/>
                          </a:solidFill>
                          <a:latin typeface="Palatino Linotype" panose="02040502050505030304" pitchFamily="18" charset="0"/>
                          <a:ea typeface="Verdana" panose="020B0604030504040204" pitchFamily="34" charset="0"/>
                          <a:cs typeface="+mn-cs"/>
                        </a:rPr>
                        <a:t>VARCHAR</a:t>
                      </a:r>
                      <a:r>
                        <a:rPr lang="en-IN" dirty="0">
                          <a:latin typeface="Palatino Linotype" panose="02040502050505030304" pitchFamily="18" charset="0"/>
                        </a:rPr>
                        <a:t>(10) DEFAULT </a:t>
                      </a:r>
                      <a:r>
                        <a:rPr lang="en-IN" sz="1800" kern="1200" dirty="0">
                          <a:solidFill>
                            <a:srgbClr val="669900"/>
                          </a:solidFill>
                          <a:latin typeface="Liberation Mono"/>
                          <a:ea typeface="+mn-ea"/>
                          <a:cs typeface="+mn-cs"/>
                        </a:rPr>
                        <a:t>'Active'</a:t>
                      </a:r>
                    </a:p>
                  </a:txBody>
                  <a:tcPr/>
                </a:tc>
                <a:extLst>
                  <a:ext uri="{0D108BD9-81ED-4DB2-BD59-A6C34878D82A}">
                    <a16:rowId xmlns:a16="http://schemas.microsoft.com/office/drawing/2014/main" val="1689696033"/>
                  </a:ext>
                </a:extLst>
              </a:tr>
              <a:tr h="370840">
                <a:tc>
                  <a:txBody>
                    <a:bodyPr/>
                    <a:lstStyle/>
                    <a:p>
                      <a:r>
                        <a:rPr lang="en-IN" dirty="0">
                          <a:latin typeface="Palatino Linotype" panose="02040502050505030304" pitchFamily="18" charset="0"/>
                        </a:rPr>
                        <a:t>ENUM</a:t>
                      </a:r>
                    </a:p>
                  </a:txBody>
                  <a:tcPr/>
                </a:tc>
                <a:tc>
                  <a:txBody>
                    <a:bodyPr/>
                    <a:lstStyle/>
                    <a:p>
                      <a:r>
                        <a:rPr lang="en-US" dirty="0">
                          <a:latin typeface="Palatino Linotype" panose="02040502050505030304" pitchFamily="18" charset="0"/>
                        </a:rPr>
                        <a:t>Limits a column to predefined values.</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gender </a:t>
                      </a:r>
                      <a:r>
                        <a:rPr kumimoji="0" lang="en-IN" sz="1800" kern="1200" dirty="0">
                          <a:solidFill>
                            <a:srgbClr val="834689"/>
                          </a:solidFill>
                          <a:latin typeface="Palatino Linotype" panose="02040502050505030304" pitchFamily="18" charset="0"/>
                          <a:ea typeface="Verdana" panose="020B0604030504040204" pitchFamily="34" charset="0"/>
                          <a:cs typeface="+mn-cs"/>
                        </a:rPr>
                        <a:t>ENUM</a:t>
                      </a:r>
                      <a:r>
                        <a:rPr lang="en-IN" dirty="0">
                          <a:latin typeface="Palatino Linotype" panose="02040502050505030304" pitchFamily="18" charset="0"/>
                        </a:rPr>
                        <a:t>(</a:t>
                      </a:r>
                      <a:r>
                        <a:rPr lang="en-IN" sz="1800" kern="1200" dirty="0">
                          <a:solidFill>
                            <a:srgbClr val="669900"/>
                          </a:solidFill>
                          <a:latin typeface="Palatino Linotype" panose="02040502050505030304" pitchFamily="18" charset="0"/>
                          <a:ea typeface="+mn-ea"/>
                          <a:cs typeface="+mn-cs"/>
                        </a:rPr>
                        <a:t>'Male'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'Female'</a:t>
                      </a:r>
                      <a:r>
                        <a:rPr lang="en-IN" dirty="0">
                          <a:latin typeface="Palatino Linotype" panose="02040502050505030304" pitchFamily="18" charset="0"/>
                        </a:rPr>
                        <a:t>, </a:t>
                      </a:r>
                      <a:r>
                        <a:rPr lang="en-IN" sz="1800" kern="1200" dirty="0">
                          <a:solidFill>
                            <a:srgbClr val="669900"/>
                          </a:solidFill>
                          <a:latin typeface="Palatino Linotype" panose="02040502050505030304" pitchFamily="18" charset="0"/>
                          <a:ea typeface="+mn-ea"/>
                          <a:cs typeface="+mn-cs"/>
                        </a:rPr>
                        <a:t>'Other'</a:t>
                      </a:r>
                      <a:r>
                        <a:rPr lang="en-IN" dirty="0">
                          <a:latin typeface="Palatino Linotype" panose="02040502050505030304" pitchFamily="18" charset="0"/>
                        </a:rPr>
                        <a:t>)</a:t>
                      </a:r>
                    </a:p>
                  </a:txBody>
                  <a:tcPr/>
                </a:tc>
                <a:extLst>
                  <a:ext uri="{0D108BD9-81ED-4DB2-BD59-A6C34878D82A}">
                    <a16:rowId xmlns:a16="http://schemas.microsoft.com/office/drawing/2014/main" val="2809062647"/>
                  </a:ext>
                </a:extLst>
              </a:tr>
              <a:tr h="370840">
                <a:tc>
                  <a:txBody>
                    <a:bodyPr/>
                    <a:lstStyle/>
                    <a:p>
                      <a:r>
                        <a:rPr lang="en-IN" dirty="0">
                          <a:latin typeface="Palatino Linotype" panose="02040502050505030304" pitchFamily="18" charset="0"/>
                        </a:rPr>
                        <a:t>SET </a:t>
                      </a:r>
                    </a:p>
                  </a:txBody>
                  <a:tcPr/>
                </a:tc>
                <a:tc>
                  <a:txBody>
                    <a:bodyPr/>
                    <a:lstStyle/>
                    <a:p>
                      <a:r>
                        <a:rPr lang="en-IN" dirty="0">
                          <a:latin typeface="Palatino Linotype" panose="02040502050505030304" pitchFamily="18" charset="0"/>
                        </a:rPr>
                        <a:t>Allows multiple predefined values.</a:t>
                      </a:r>
                    </a:p>
                  </a:txBody>
                  <a:tcPr/>
                </a:tc>
                <a:tc>
                  <a:txBody>
                    <a:bodyPr/>
                    <a:lstStyle/>
                    <a:p>
                      <a:r>
                        <a:rPr lang="en-US" dirty="0">
                          <a:latin typeface="Palatino Linotype" panose="02040502050505030304" pitchFamily="18" charset="0"/>
                        </a:rPr>
                        <a:t>roles </a:t>
                      </a:r>
                      <a:r>
                        <a:rPr kumimoji="0" lang="en-US" sz="1800" kern="1200" dirty="0">
                          <a:solidFill>
                            <a:srgbClr val="834689"/>
                          </a:solidFill>
                          <a:latin typeface="Palatino Linotype" panose="02040502050505030304" pitchFamily="18" charset="0"/>
                          <a:ea typeface="Verdana" panose="020B0604030504040204" pitchFamily="34" charset="0"/>
                          <a:cs typeface="+mn-cs"/>
                        </a:rPr>
                        <a:t>SET</a:t>
                      </a:r>
                      <a:r>
                        <a:rPr lang="en-US" dirty="0">
                          <a:latin typeface="Palatino Linotype" panose="02040502050505030304" pitchFamily="18" charset="0"/>
                        </a:rPr>
                        <a:t>(</a:t>
                      </a:r>
                      <a:r>
                        <a:rPr lang="en-US" sz="1800" kern="1200" dirty="0">
                          <a:solidFill>
                            <a:srgbClr val="669900"/>
                          </a:solidFill>
                          <a:latin typeface="Palatino Linotype" panose="02040502050505030304" pitchFamily="18" charset="0"/>
                          <a:ea typeface="+mn-ea"/>
                          <a:cs typeface="+mn-cs"/>
                        </a:rPr>
                        <a:t>'Admin'</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'Editor'</a:t>
                      </a:r>
                      <a:r>
                        <a:rPr lang="en-US" dirty="0">
                          <a:latin typeface="Palatino Linotype" panose="02040502050505030304" pitchFamily="18" charset="0"/>
                        </a:rPr>
                        <a:t>, </a:t>
                      </a:r>
                      <a:r>
                        <a:rPr lang="en-US" sz="1800" kern="1200" dirty="0">
                          <a:solidFill>
                            <a:srgbClr val="669900"/>
                          </a:solidFill>
                          <a:latin typeface="Palatino Linotype" panose="02040502050505030304" pitchFamily="18" charset="0"/>
                          <a:ea typeface="+mn-ea"/>
                          <a:cs typeface="+mn-cs"/>
                        </a:rPr>
                        <a:t>'User'</a:t>
                      </a:r>
                      <a:r>
                        <a:rPr lang="en-US" dirty="0">
                          <a:latin typeface="Palatino Linotype" panose="02040502050505030304" pitchFamily="18" charset="0"/>
                        </a:rPr>
                        <a:t>)</a:t>
                      </a:r>
                      <a:endParaRPr lang="en-IN" dirty="0">
                        <a:latin typeface="Palatino Linotype" panose="02040502050505030304" pitchFamily="18" charset="0"/>
                      </a:endParaRPr>
                    </a:p>
                  </a:txBody>
                  <a:tcPr/>
                </a:tc>
                <a:extLst>
                  <a:ext uri="{0D108BD9-81ED-4DB2-BD59-A6C34878D82A}">
                    <a16:rowId xmlns:a16="http://schemas.microsoft.com/office/drawing/2014/main" val="3639670010"/>
                  </a:ext>
                </a:extLst>
              </a:tr>
            </a:tbl>
          </a:graphicData>
        </a:graphic>
      </p:graphicFrame>
    </p:spTree>
    <p:extLst>
      <p:ext uri="{BB962C8B-B14F-4D97-AF65-F5344CB8AC3E}">
        <p14:creationId xmlns:p14="http://schemas.microsoft.com/office/powerpoint/2010/main" val="3973552672"/>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p>
          <a:p>
            <a:endParaRPr lang="en-US" sz="800" dirty="0">
              <a:latin typeface="Liberation Mono"/>
            </a:endParaRPr>
          </a:p>
          <a:p>
            <a:r>
              <a:rPr lang="en-US" sz="2000" dirty="0">
                <a:solidFill>
                  <a:srgbClr val="DD4A68"/>
                </a:solidFill>
                <a:latin typeface="Liberation Mono"/>
              </a:rPr>
              <a:t>JSON_REMOVE</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state")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latin typeface="Liberation Mono"/>
              </a:rPr>
              <a:t>(oid)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latin typeface="Liberation Mono"/>
              </a:rPr>
              <a:t>(oid));</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a:t>
            </a:r>
            <a:r>
              <a:rPr lang="en-IN" dirty="0" err="1">
                <a:solidFill>
                  <a:srgbClr val="669900"/>
                </a:solidFill>
                <a:latin typeface="Liberation Mono"/>
              </a:rPr>
              <a:t>pune</a:t>
            </a:r>
            <a:r>
              <a:rPr lang="en-IN" dirty="0">
                <a:solidFill>
                  <a:srgbClr val="669900"/>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latin typeface="Liberation Mono"/>
              </a:rPr>
              <a:t>), 'city', </a:t>
            </a:r>
            <a:r>
              <a:rPr lang="en-IN" dirty="0">
                <a:solidFill>
                  <a:srgbClr val="669900"/>
                </a:solidFill>
                <a:latin typeface="Liberation Mono"/>
              </a:rPr>
              <a:t>'pune'</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i="1" dirty="0">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chemeClr val="tx1">
                    <a:lumMod val="75000"/>
                    <a:lumOff val="25000"/>
                  </a:schemeClr>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latin typeface="Liberation Mono"/>
              </a:rPr>
              <a:t>. . .</a:t>
            </a:r>
            <a:r>
              <a:rPr lang="en-US" sz="2000" dirty="0">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chemeClr val="tx1">
                    <a:lumMod val="75000"/>
                    <a:lumOff val="25000"/>
                  </a:schemeClr>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65313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81128"/>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D2DD4DD-4EFA-603B-80FE-1F5A6BA0C4A4}"/>
              </a:ext>
            </a:extLst>
          </p:cNvPr>
          <p:cNvSpPr/>
          <p:nvPr/>
        </p:nvSpPr>
        <p:spPr>
          <a:xfrm>
            <a:off x="335360" y="5509681"/>
            <a:ext cx="1152128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In MySQL, a "snapshot" refers to a point-in-time copy of a database or a dataset within it. This copy captures the state of the data at a specific moment, preserving it for various purposes, primarily related to backup and recovery.</a:t>
            </a:r>
          </a:p>
        </p:txBody>
      </p:sp>
    </p:spTree>
    <p:extLst>
      <p:ext uri="{BB962C8B-B14F-4D97-AF65-F5344CB8AC3E}">
        <p14:creationId xmlns:p14="http://schemas.microsoft.com/office/powerpoint/2010/main" val="156600833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229345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08712" cy="1938992"/>
          </a:xfrm>
          <a:prstGeom prst="rect">
            <a:avLst/>
          </a:prstGeom>
          <a:solidFill>
            <a:schemeClr val="bg1">
              <a:lumMod val="95000"/>
            </a:schemeClr>
          </a:solid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sz="2000" dirty="0">
                <a:solidFill>
                  <a:srgbClr val="A67F59"/>
                </a:solidFill>
                <a:latin typeface="Liberation Mono"/>
              </a:rPr>
              <a:t>@</a:t>
            </a:r>
            <a:r>
              <a:rPr lang="en-IN" sz="2000" dirty="0">
                <a:latin typeface="Liberation Mono"/>
              </a:rPr>
              <a:t>startedOn</a:t>
            </a:r>
            <a:r>
              <a:rPr lang="en-IN" sz="2000"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sz="2000" dirty="0">
                <a:solidFill>
                  <a:schemeClr val="bg1">
                    <a:lumMod val="65000"/>
                  </a:schemeClr>
                </a:solidFill>
                <a:latin typeface="Liberation Mono"/>
                <a:cs typeface="Arial" panose="020B0604020202020204" pitchFamily="34" charset="0"/>
              </a:rPr>
              <a:t>(</a:t>
            </a:r>
            <a:r>
              <a:rPr lang="en-IN" sz="2000" dirty="0">
                <a:solidFill>
                  <a:srgbClr val="A67F59"/>
                </a:solidFill>
                <a:latin typeface="Liberation Mono"/>
              </a:rPr>
              <a:t>@</a:t>
            </a:r>
            <a:r>
              <a:rPr lang="en-IN" sz="2000" dirty="0">
                <a:latin typeface="Liberation Mono"/>
              </a:rPr>
              <a:t>startedOn</a:t>
            </a:r>
            <a:r>
              <a:rPr lang="en-IN" sz="2000" dirty="0">
                <a:latin typeface="Liberation Mono"/>
                <a:cs typeface="Arial" panose="020B0604020202020204" pitchFamily="34" charset="0"/>
              </a:rPr>
              <a:t>,'%d-%m-%Y'</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A7A7-C3B7-93CF-1AD7-17A6943B58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E0F8-ED21-CB42-4354-78395F2F39E2}"/>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IN" dirty="0"/>
              <a:t>Types of Database Architecture</a:t>
            </a:r>
            <a:r>
              <a:rPr lang="en-US" dirty="0"/>
              <a:t> </a:t>
            </a:r>
          </a:p>
        </p:txBody>
      </p:sp>
      <p:sp>
        <p:nvSpPr>
          <p:cNvPr id="6" name="TextBox 5">
            <a:extLst>
              <a:ext uri="{FF2B5EF4-FFF2-40B4-BE49-F238E27FC236}">
                <a16:creationId xmlns:a16="http://schemas.microsoft.com/office/drawing/2014/main" id="{DF461CFE-6AF4-F9AF-E2B8-F916B3CF7DA3}"/>
              </a:ext>
            </a:extLst>
          </p:cNvPr>
          <p:cNvSpPr txBox="1"/>
          <p:nvPr/>
        </p:nvSpPr>
        <p:spPr>
          <a:xfrm>
            <a:off x="407368" y="980728"/>
            <a:ext cx="11305256" cy="1656864"/>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Single-Tier Architecture</a:t>
            </a:r>
          </a:p>
          <a:p>
            <a:endParaRPr lang="en-IN" sz="600" b="1"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The database and application (</a:t>
            </a:r>
            <a:r>
              <a:rPr lang="en-US" dirty="0">
                <a:latin typeface="Arial" panose="020B0604020202020204" pitchFamily="34" charset="0"/>
                <a:cs typeface="Arial" panose="020B0604020202020204" pitchFamily="34" charset="0"/>
              </a:rPr>
              <a:t>UI, Business Logic, and Data are all combined</a:t>
            </a:r>
            <a:r>
              <a:rPr lang="en-IN" dirty="0">
                <a:latin typeface="Arial" panose="020B0604020202020204" pitchFamily="34" charset="0"/>
                <a:cs typeface="Arial" panose="020B0604020202020204" pitchFamily="34" charset="0"/>
              </a:rPr>
              <a:t>) reside on the same system.</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No network communication is required since everything runs locally.</a:t>
            </a:r>
          </a:p>
          <a:p>
            <a:pPr marL="342900" indent="-342900">
              <a:lnSpc>
                <a:spcPct val="150000"/>
              </a:lnSpc>
              <a:buFont typeface="+mj-lt"/>
              <a:buAutoNum type="arabicPeriod"/>
            </a:pPr>
            <a:r>
              <a:rPr lang="en-IN" dirty="0">
                <a:latin typeface="Arial" panose="020B0604020202020204" pitchFamily="34" charset="0"/>
                <a:cs typeface="Arial" panose="020B0604020202020204" pitchFamily="34" charset="0"/>
              </a:rPr>
              <a:t>Used for small-scale applications.</a:t>
            </a:r>
          </a:p>
        </p:txBody>
      </p:sp>
      <p:sp>
        <p:nvSpPr>
          <p:cNvPr id="9" name="TextBox 8">
            <a:extLst>
              <a:ext uri="{FF2B5EF4-FFF2-40B4-BE49-F238E27FC236}">
                <a16:creationId xmlns:a16="http://schemas.microsoft.com/office/drawing/2014/main" id="{8FDEEBC4-BE49-33CA-81BE-675D9D5CE9DF}"/>
              </a:ext>
            </a:extLst>
          </p:cNvPr>
          <p:cNvSpPr txBox="1"/>
          <p:nvPr/>
        </p:nvSpPr>
        <p:spPr>
          <a:xfrm>
            <a:off x="479376" y="2996952"/>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Two-Tier Architecture (Client-Server)</a:t>
            </a:r>
          </a:p>
          <a:p>
            <a:endParaRPr lang="en-IN" sz="600" dirty="0"/>
          </a:p>
          <a:p>
            <a:pPr marL="342900" indent="-342900">
              <a:lnSpc>
                <a:spcPct val="150000"/>
              </a:lnSpc>
              <a:buFont typeface="+mj-lt"/>
              <a:buAutoNum type="arabicPeriod"/>
            </a:pPr>
            <a:r>
              <a:rPr lang="en-IN" b="0" dirty="0"/>
              <a:t>The (client) application (Frontend/UI + Business Logic) communicates with the database server.</a:t>
            </a:r>
          </a:p>
          <a:p>
            <a:pPr marL="342900" indent="-342900">
              <a:lnSpc>
                <a:spcPct val="150000"/>
              </a:lnSpc>
              <a:buFont typeface="+mj-lt"/>
              <a:buAutoNum type="arabicPeriod"/>
            </a:pPr>
            <a:r>
              <a:rPr lang="en-IN" b="0" dirty="0"/>
              <a:t>The client sends queries, and the server processes them and returns results.</a:t>
            </a:r>
          </a:p>
          <a:p>
            <a:pPr marL="342900" indent="-342900">
              <a:lnSpc>
                <a:spcPct val="150000"/>
              </a:lnSpc>
              <a:buFont typeface="+mj-lt"/>
              <a:buAutoNum type="arabicPeriod"/>
            </a:pPr>
            <a:r>
              <a:rPr lang="en-IN" b="0" dirty="0"/>
              <a:t>Used in medium-scale applications.</a:t>
            </a:r>
          </a:p>
        </p:txBody>
      </p:sp>
      <p:sp>
        <p:nvSpPr>
          <p:cNvPr id="11" name="TextBox 10">
            <a:extLst>
              <a:ext uri="{FF2B5EF4-FFF2-40B4-BE49-F238E27FC236}">
                <a16:creationId xmlns:a16="http://schemas.microsoft.com/office/drawing/2014/main" id="{416EF34F-5908-FB7E-ECBE-E2F50D30703A}"/>
              </a:ext>
            </a:extLst>
          </p:cNvPr>
          <p:cNvSpPr txBox="1"/>
          <p:nvPr/>
        </p:nvSpPr>
        <p:spPr>
          <a:xfrm>
            <a:off x="479376" y="4940488"/>
            <a:ext cx="11233248" cy="1656864"/>
          </a:xfrm>
          <a:prstGeom prst="rect">
            <a:avLst/>
          </a:prstGeom>
          <a:noFill/>
        </p:spPr>
        <p:txBody>
          <a:bodyPr wrap="square">
            <a:spAutoFit/>
          </a:bodyPr>
          <a:lstStyle>
            <a:defPPr>
              <a:defRPr lang="en-US"/>
            </a:defPPr>
            <a:lvl1pPr>
              <a:defRPr b="1">
                <a:latin typeface="Arial" panose="020B0604020202020204" pitchFamily="34" charset="0"/>
                <a:cs typeface="Arial" panose="020B0604020202020204" pitchFamily="34" charset="0"/>
              </a:defRPr>
            </a:lvl1pPr>
          </a:lstStyle>
          <a:p>
            <a:r>
              <a:rPr lang="en-IN" dirty="0"/>
              <a:t>Three-Tier Architecture</a:t>
            </a:r>
          </a:p>
          <a:p>
            <a:endParaRPr lang="en-IN" sz="600" dirty="0"/>
          </a:p>
          <a:p>
            <a:pPr marL="342900" indent="-342900">
              <a:lnSpc>
                <a:spcPct val="150000"/>
              </a:lnSpc>
              <a:buFont typeface="+mj-lt"/>
              <a:buAutoNum type="arabicPeriod"/>
            </a:pPr>
            <a:r>
              <a:rPr lang="en-IN" b="0" dirty="0"/>
              <a:t>Introduces a middle layer (Application Server) between the client and database.</a:t>
            </a:r>
          </a:p>
          <a:p>
            <a:pPr marL="342900" indent="-342900">
              <a:lnSpc>
                <a:spcPct val="150000"/>
              </a:lnSpc>
              <a:buFont typeface="+mj-lt"/>
              <a:buAutoNum type="arabicPeriod"/>
            </a:pPr>
            <a:r>
              <a:rPr lang="en-IN" b="0" dirty="0"/>
              <a:t>The middle layer handles business logic, security, and processing before accessing the database.</a:t>
            </a:r>
          </a:p>
          <a:p>
            <a:pPr marL="342900" indent="-342900">
              <a:lnSpc>
                <a:spcPct val="150000"/>
              </a:lnSpc>
              <a:buFont typeface="+mj-lt"/>
              <a:buAutoNum type="arabicPeriod"/>
            </a:pPr>
            <a:r>
              <a:rPr lang="en-IN" b="0" dirty="0"/>
              <a:t>Used in large-scale web applications.</a:t>
            </a:r>
          </a:p>
        </p:txBody>
      </p:sp>
    </p:spTree>
    <p:extLst>
      <p:ext uri="{BB962C8B-B14F-4D97-AF65-F5344CB8AC3E}">
        <p14:creationId xmlns:p14="http://schemas.microsoft.com/office/powerpoint/2010/main" val="16149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
        <p:nvSpPr>
          <p:cNvPr id="4" name="Rectangle 3">
            <a:extLst>
              <a:ext uri="{FF2B5EF4-FFF2-40B4-BE49-F238E27FC236}">
                <a16:creationId xmlns:a16="http://schemas.microsoft.com/office/drawing/2014/main" id="{4978F73A-C0FE-6045-2DBD-29B7C3761F10}"/>
              </a:ext>
            </a:extLst>
          </p:cNvPr>
          <p:cNvSpPr/>
          <p:nvPr/>
        </p:nvSpPr>
        <p:spPr>
          <a:xfrm>
            <a:off x="143904" y="1954617"/>
            <a:ext cx="11856751" cy="480131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or EmployeeID + deptno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 Ensures data uniqueness in many-to-many relationships. </a:t>
            </a:r>
            <a:r>
              <a:rPr lang="en-US" dirty="0">
                <a:solidFill>
                  <a:srgbClr val="FF0000"/>
                </a:solidFill>
                <a:latin typeface="Palatino Linotype" panose="02040502050505030304" pitchFamily="18" charset="0"/>
                <a:cs typeface="Arial" panose="020B0604020202020204" pitchFamily="34" charset="0"/>
              </a:rPr>
              <a:t>e.g.</a:t>
            </a:r>
            <a:r>
              <a:rPr lang="en-US" dirty="0">
                <a:solidFill>
                  <a:schemeClr val="tx1">
                    <a:lumMod val="65000"/>
                    <a:lumOff val="35000"/>
                  </a:schemeClr>
                </a:solidFill>
                <a:latin typeface="Palatino Linotype" panose="02040502050505030304" pitchFamily="18" charset="0"/>
                <a:cs typeface="Arial" panose="020B0604020202020204" pitchFamily="34" charset="0"/>
              </a:rPr>
              <a:t> in </a:t>
            </a:r>
            <a:r>
              <a:rPr lang="en-IN" dirty="0">
                <a:latin typeface="Palatino Linotype" panose="02040502050505030304" pitchFamily="18" charset="0"/>
              </a:rPr>
              <a:t>order_details </a:t>
            </a:r>
            <a:r>
              <a:rPr lang="en-IN" dirty="0">
                <a:solidFill>
                  <a:schemeClr val="tx1">
                    <a:lumMod val="65000"/>
                    <a:lumOff val="35000"/>
                  </a:schemeClr>
                </a:solidFill>
                <a:latin typeface="Palatino Linotype" panose="02040502050505030304" pitchFamily="18" charset="0"/>
                <a:cs typeface="Arial" panose="020B0604020202020204" pitchFamily="34" charset="0"/>
              </a:rPr>
              <a:t>table</a:t>
            </a:r>
            <a:r>
              <a:rPr lang="en-US" dirty="0">
                <a:solidFill>
                  <a:schemeClr val="tx1">
                    <a:lumMod val="65000"/>
                    <a:lumOff val="35000"/>
                  </a:schemeClr>
                </a:solidFill>
                <a:latin typeface="Palatino Linotype" panose="02040502050505030304" pitchFamily="18" charset="0"/>
                <a:cs typeface="Arial" panose="020B0604020202020204" pitchFamily="34" charset="0"/>
              </a:rPr>
              <a:t> we can have multiple products  </a:t>
            </a:r>
            <a:r>
              <a:rPr lang="en-IN" dirty="0">
                <a:latin typeface="Palatino Linotype" panose="02040502050505030304" pitchFamily="18" charset="0"/>
              </a:rPr>
              <a:t>OrderID + ProductID</a:t>
            </a: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96733789"/>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243064"/>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2552"/>
            <a:ext cx="11809312" cy="326243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4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permitted in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DML statements, such as </a:t>
            </a:r>
            <a:r>
              <a:rPr lang="en-US" dirty="0">
                <a:solidFill>
                  <a:srgbClr val="006C86"/>
                </a:solidFill>
                <a:latin typeface="Palatino Linotype" panose="02040502050505030304" pitchFamily="18" charset="0"/>
              </a:rPr>
              <a:t>INSERT</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UPDATE</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DELETE</a:t>
            </a:r>
            <a:r>
              <a:rPr lang="en-US" dirty="0">
                <a:solidFill>
                  <a:schemeClr val="tx2">
                    <a:lumMod val="75000"/>
                  </a:schemeClr>
                </a:solidFill>
                <a:latin typeface="Palatino Linotype" panose="02040502050505030304" pitchFamily="18" charset="0"/>
              </a:rPr>
              <a:t> are permitted in STORED PROCEDURES &amp; STORED FUNCTIONS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6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80934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a:t>
            </a:r>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0077AA"/>
                </a:solidFill>
                <a:latin typeface="Liberation Mono"/>
              </a:rPr>
              <a:t> </a:t>
            </a:r>
            <a:r>
              <a:rPr lang="en-IN" sz="2000" dirty="0">
                <a:solidFill>
                  <a:srgbClr val="FD8603"/>
                </a:solidFill>
                <a:latin typeface="Liberation Mono"/>
              </a:rPr>
              <a:t>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solidFill>
                  <a:srgbClr val="FD8603"/>
                </a:solidFill>
                <a:latin typeface="Liberation Mono"/>
              </a:rPr>
              <a:t>INOUT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a:t>
            </a:r>
            <a:r>
              <a:rPr lang="en-IN" sz="2000" dirty="0">
                <a:latin typeface="Liberation Mono"/>
              </a:rPr>
              <a:t>sp_name ([</a:t>
            </a:r>
            <a:r>
              <a:rPr lang="en-IN" sz="2000" i="1" dirty="0">
                <a:latin typeface="Liberation Mono"/>
              </a:rPr>
              <a:t>func_parameter</a:t>
            </a:r>
            <a:r>
              <a:rPr lang="en-IN" sz="2000" dirty="0">
                <a:latin typeface="Liberation Mono"/>
              </a:rPr>
              <a:t>[,. . .]])</a:t>
            </a:r>
          </a:p>
          <a:p>
            <a:r>
              <a:rPr lang="en-IN" sz="2000" dirty="0">
                <a:solidFill>
                  <a:srgbClr val="0077AA"/>
                </a:solidFill>
                <a:latin typeface="Liberation Mono"/>
              </a:rPr>
              <a:t>    </a:t>
            </a:r>
            <a:r>
              <a:rPr lang="en-IN" sz="2000" dirty="0">
                <a:solidFill>
                  <a:schemeClr val="accent5">
                    <a:lumMod val="75000"/>
                  </a:schemeClr>
                </a:solidFill>
                <a:latin typeface="Liberation Mono"/>
              </a:rPr>
              <a:t>RETURNS</a:t>
            </a:r>
            <a:r>
              <a:rPr lang="en-IN" sz="2000" dirty="0">
                <a:solidFill>
                  <a:srgbClr val="0077AA"/>
                </a:solidFill>
                <a:latin typeface="Liberation Mono"/>
              </a:rPr>
              <a:t> </a:t>
            </a:r>
            <a:r>
              <a:rPr lang="en-IN" sz="2000" i="1" dirty="0">
                <a:latin typeface="Liberation Mono"/>
              </a:rPr>
              <a:t>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a:t>
            </a:r>
            <a:r>
              <a:rPr lang="en-IN" sz="2000" dirty="0" err="1">
                <a:solidFill>
                  <a:srgbClr val="FFC000"/>
                </a:solidFill>
                <a:latin typeface="Arial" panose="020B0604020202020204" pitchFamily="34" charset="0"/>
                <a:cs typeface="Arial" panose="020B0604020202020204" pitchFamily="34" charset="0"/>
              </a:rPr>
              <a:t>mysql.proc</a:t>
            </a:r>
            <a:endParaRPr lang="en-IN" sz="2000" dirty="0">
              <a:solidFill>
                <a:srgbClr val="FFC000"/>
              </a:solidFill>
              <a:latin typeface="Arial" panose="020B0604020202020204" pitchFamily="34" charset="0"/>
              <a:cs typeface="Arial" panose="020B0604020202020204" pitchFamily="34" charset="0"/>
            </a:endParaRP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a:t>
            </a:r>
            <a:r>
              <a:rPr lang="en-IN" sz="2000" dirty="0">
                <a:latin typeface="Liberation Mono"/>
              </a:rPr>
              <a:t>sp_name ([</a:t>
            </a:r>
            <a:r>
              <a:rPr lang="en-IN" sz="2000" i="1" dirty="0">
                <a:latin typeface="Liberation Mono"/>
              </a:rPr>
              <a:t>proc_parameter</a:t>
            </a:r>
            <a:r>
              <a:rPr lang="en-IN" sz="2000" dirty="0">
                <a:latin typeface="Liberation Mono"/>
              </a:rPr>
              <a:t>[,. . .]])</a:t>
            </a:r>
          </a:p>
          <a:p>
            <a:r>
              <a:rPr lang="en-IN" sz="2000" dirty="0">
                <a:solidFill>
                  <a:schemeClr val="accent5">
                    <a:lumMod val="75000"/>
                  </a:schemeClr>
                </a:solidFill>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a:t>
            </a:r>
            <a:r>
              <a:rPr lang="en-IN" sz="2000" i="1" dirty="0">
                <a:latin typeface="Liberation Mono"/>
              </a:rPr>
              <a:t>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263352" y="47251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
        <p:nvSpPr>
          <p:cNvPr id="2" name="Rectangle 1">
            <a:extLst>
              <a:ext uri="{FF2B5EF4-FFF2-40B4-BE49-F238E27FC236}">
                <a16:creationId xmlns:a16="http://schemas.microsoft.com/office/drawing/2014/main" id="{5D05A841-091E-0725-61EC-8A622460B0E8}"/>
              </a:ext>
            </a:extLst>
          </p:cNvPr>
          <p:cNvSpPr/>
          <p:nvPr/>
        </p:nvSpPr>
        <p:spPr>
          <a:xfrm>
            <a:off x="4799856" y="2696241"/>
            <a:ext cx="7153622" cy="2308324"/>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a:t>
            </a:r>
            <a:r>
              <a:rPr lang="en-IN">
                <a:latin typeface="Segoe UI Semilight" panose="020B0402040204020203" pitchFamily="34" charset="0"/>
                <a:cs typeface="Segoe UI Semilight" panose="020B0402040204020203" pitchFamily="34" charset="0"/>
              </a:rPr>
              <a:t>local_x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endParaRPr lang="en-IN" dirty="0">
              <a:solidFill>
                <a:srgbClr val="B212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4A044134-F951-3B6B-874A-29820C0A7C0F}"/>
              </a:ext>
            </a:extLst>
          </p:cNvPr>
          <p:cNvSpPr txBox="1"/>
          <p:nvPr/>
        </p:nvSpPr>
        <p:spPr>
          <a:xfrm>
            <a:off x="5927812" y="54868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4FE0770-0BF6-D109-6F56-91CB1CDDC508}"/>
              </a:ext>
            </a:extLst>
          </p:cNvPr>
          <p:cNvSpPr txBox="1"/>
          <p:nvPr/>
        </p:nvSpPr>
        <p:spPr>
          <a:xfrm>
            <a:off x="413495" y="2924944"/>
            <a:ext cx="4098329" cy="1107996"/>
          </a:xfrm>
          <a:prstGeom prst="rect">
            <a:avLst/>
          </a:prstGeom>
          <a:solidFill>
            <a:schemeClr val="accent5">
              <a:lumMod val="20000"/>
              <a:lumOff val="80000"/>
            </a:schemeClr>
          </a:solidFill>
        </p:spPr>
        <p:txBody>
          <a:bodyPr wrap="square">
            <a:spAutoFit/>
          </a:bodyPr>
          <a:lstStyle/>
          <a:p>
            <a:r>
              <a:rPr lang="en-IN" sz="1800" dirty="0">
                <a:solidFill>
                  <a:srgbClr val="FD8603"/>
                </a:solidFill>
                <a:latin typeface="Liberation Mono"/>
              </a:rPr>
              <a:t>   IN </a:t>
            </a:r>
            <a:r>
              <a:rPr lang="en-IN" dirty="0">
                <a:latin typeface="Liberation Mono"/>
              </a:rPr>
              <a:t>:- </a:t>
            </a:r>
            <a:r>
              <a:rPr lang="en-IN" b="1" i="1" dirty="0">
                <a:latin typeface="Liberation Mono"/>
              </a:rPr>
              <a:t>Input Parameter</a:t>
            </a:r>
          </a:p>
          <a:p>
            <a:endParaRPr lang="en-IN" sz="600" dirty="0">
              <a:latin typeface="Liberation Mono"/>
            </a:endParaRPr>
          </a:p>
          <a:p>
            <a:r>
              <a:rPr lang="en-IN" sz="1800" dirty="0">
                <a:solidFill>
                  <a:srgbClr val="FD8603"/>
                </a:solidFill>
                <a:latin typeface="Liberation Mono"/>
              </a:rPr>
              <a:t>   OUT </a:t>
            </a:r>
            <a:r>
              <a:rPr lang="en-IN" dirty="0">
                <a:latin typeface="Liberation Mono"/>
              </a:rPr>
              <a:t>:- </a:t>
            </a:r>
            <a:r>
              <a:rPr lang="en-IN" b="1" i="1" dirty="0">
                <a:latin typeface="Liberation Mono"/>
              </a:rPr>
              <a:t>Output Parameters</a:t>
            </a:r>
          </a:p>
          <a:p>
            <a:endParaRPr lang="en-IN" sz="600" dirty="0">
              <a:latin typeface="Liberation Mono"/>
            </a:endParaRPr>
          </a:p>
          <a:p>
            <a:r>
              <a:rPr lang="en-IN" sz="1800" dirty="0">
                <a:solidFill>
                  <a:srgbClr val="FD8603"/>
                </a:solidFill>
                <a:latin typeface="Liberation Mono"/>
              </a:rPr>
              <a:t>   INOUT </a:t>
            </a:r>
            <a:r>
              <a:rPr lang="en-IN" dirty="0">
                <a:latin typeface="Liberation Mono"/>
              </a:rPr>
              <a:t>:- </a:t>
            </a:r>
            <a:r>
              <a:rPr lang="en-IN" b="1" i="1" dirty="0">
                <a:latin typeface="Liberation Mono"/>
              </a:rPr>
              <a:t>InputOutput Parameters</a:t>
            </a:r>
          </a:p>
        </p:txBody>
      </p:sp>
    </p:spTree>
    <p:extLst>
      <p:ext uri="{BB962C8B-B14F-4D97-AF65-F5344CB8AC3E}">
        <p14:creationId xmlns:p14="http://schemas.microsoft.com/office/powerpoint/2010/main" val="24256441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41544720"/>
              </p:ext>
            </p:extLst>
          </p:nvPr>
        </p:nvGraphicFramePr>
        <p:xfrm>
          <a:off x="6600056" y="1060728"/>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696400" y="683404"/>
            <a:ext cx="2448272"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627500"/>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3469704032"/>
              </p:ext>
            </p:extLst>
          </p:nvPr>
        </p:nvGraphicFramePr>
        <p:xfrm>
          <a:off x="7464152" y="1996832"/>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1579952081"/>
              </p:ext>
            </p:extLst>
          </p:nvPr>
        </p:nvGraphicFramePr>
        <p:xfrm>
          <a:off x="191344" y="980728"/>
          <a:ext cx="3762215" cy="164592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6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6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6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6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663300777"/>
              </p:ext>
            </p:extLst>
          </p:nvPr>
        </p:nvGraphicFramePr>
        <p:xfrm>
          <a:off x="191344" y="368464"/>
          <a:ext cx="7002575" cy="396240"/>
        </p:xfrm>
        <a:graphic>
          <a:graphicData uri="http://schemas.openxmlformats.org/drawingml/2006/table">
            <a:tbl>
              <a:tblPr/>
              <a:tblGrid>
                <a:gridCol w="7002575">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522984"/>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
        <p:nvSpPr>
          <p:cNvPr id="2" name="TextBox 1">
            <a:extLst>
              <a:ext uri="{FF2B5EF4-FFF2-40B4-BE49-F238E27FC236}">
                <a16:creationId xmlns:a16="http://schemas.microsoft.com/office/drawing/2014/main" id="{547806D4-350C-B47D-44D2-BC458ADEE813}"/>
              </a:ext>
            </a:extLst>
          </p:cNvPr>
          <p:cNvSpPr txBox="1"/>
          <p:nvPr/>
        </p:nvSpPr>
        <p:spPr>
          <a:xfrm>
            <a:off x="7404484" y="44624"/>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B212AA"/>
                </a:solidFill>
                <a:latin typeface="Segoe UI Semilight" panose="020B0402040204020203" pitchFamily="34" charset="0"/>
                <a:cs typeface="Segoe UI Semilight" panose="020B0402040204020203" pitchFamily="34" charset="0"/>
              </a:rPr>
              <a:t>begin</a:t>
            </a:r>
            <a:endParaRPr lang="en-US" dirty="0">
              <a:solidFill>
                <a:srgbClr val="B212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CALL </a:t>
            </a:r>
            <a:r>
              <a:rPr lang="en-US" dirty="0">
                <a:solidFill>
                  <a:srgbClr val="990055"/>
                </a:solidFill>
                <a:latin typeface="Segoe UI Semilight" panose="020B0402040204020203" pitchFamily="34" charset="0"/>
                <a:cs typeface="Segoe UI Semilight" panose="020B0402040204020203" pitchFamily="34" charset="0"/>
              </a:rPr>
              <a:t>pro1(12</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1586231604"/>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graphicFrame>
        <p:nvGraphicFramePr>
          <p:cNvPr id="3" name="Table 2">
            <a:extLst>
              <a:ext uri="{FF2B5EF4-FFF2-40B4-BE49-F238E27FC236}">
                <a16:creationId xmlns:a16="http://schemas.microsoft.com/office/drawing/2014/main" id="{78232C13-0A4E-C0CC-0F80-1EF5EBD196D9}"/>
              </a:ext>
            </a:extLst>
          </p:cNvPr>
          <p:cNvGraphicFramePr>
            <a:graphicFrameLocks noGrp="1"/>
          </p:cNvGraphicFramePr>
          <p:nvPr>
            <p:extLst>
              <p:ext uri="{D42A27DB-BD31-4B8C-83A1-F6EECF244321}">
                <p14:modId xmlns:p14="http://schemas.microsoft.com/office/powerpoint/2010/main" val="3968901730"/>
              </p:ext>
            </p:extLst>
          </p:nvPr>
        </p:nvGraphicFramePr>
        <p:xfrm>
          <a:off x="4871864" y="2204864"/>
          <a:ext cx="7200800" cy="2011680"/>
        </p:xfrm>
        <a:graphic>
          <a:graphicData uri="http://schemas.openxmlformats.org/drawingml/2006/table">
            <a:tbl>
              <a:tblPr>
                <a:tableStyleId>{5940675A-B579-460E-94D1-54222C63F5DA}</a:tableStyleId>
              </a:tblPr>
              <a:tblGrid>
                <a:gridCol w="1728192">
                  <a:extLst>
                    <a:ext uri="{9D8B030D-6E8A-4147-A177-3AD203B41FA5}">
                      <a16:colId xmlns:a16="http://schemas.microsoft.com/office/drawing/2014/main" val="560601776"/>
                    </a:ext>
                  </a:extLst>
                </a:gridCol>
                <a:gridCol w="1512168">
                  <a:extLst>
                    <a:ext uri="{9D8B030D-6E8A-4147-A177-3AD203B41FA5}">
                      <a16:colId xmlns:a16="http://schemas.microsoft.com/office/drawing/2014/main" val="1069930903"/>
                    </a:ext>
                  </a:extLst>
                </a:gridCol>
                <a:gridCol w="3960440">
                  <a:extLst>
                    <a:ext uri="{9D8B030D-6E8A-4147-A177-3AD203B41FA5}">
                      <a16:colId xmlns:a16="http://schemas.microsoft.com/office/drawing/2014/main" val="2389596827"/>
                    </a:ext>
                  </a:extLst>
                </a:gridCol>
              </a:tblGrid>
              <a:tr h="0">
                <a:tc>
                  <a:txBody>
                    <a:bodyPr/>
                    <a:lstStyle/>
                    <a:p>
                      <a:pPr algn="ctr"/>
                      <a:r>
                        <a:rPr lang="en-IN" dirty="0">
                          <a:latin typeface="Arial" panose="020B0604020202020204" pitchFamily="34" charset="0"/>
                          <a:cs typeface="Arial" panose="020B0604020202020204" pitchFamily="34" charset="0"/>
                        </a:rPr>
                        <a:t>Identifier Type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Precedence</a:t>
                      </a:r>
                    </a:p>
                  </a:txBody>
                  <a:tcPr anchor="ctr">
                    <a:solidFill>
                      <a:schemeClr val="accent3">
                        <a:lumMod val="60000"/>
                        <a:lumOff val="40000"/>
                      </a:schemeClr>
                    </a:solidFill>
                  </a:tcPr>
                </a:tc>
                <a:tc>
                  <a:txBody>
                    <a:bodyPr/>
                    <a:lstStyle/>
                    <a:p>
                      <a:pPr algn="ctr"/>
                      <a:r>
                        <a:rPr lang="en-IN" dirty="0">
                          <a:latin typeface="Arial" panose="020B0604020202020204" pitchFamily="34" charset="0"/>
                          <a:cs typeface="Arial" panose="020B0604020202020204" pitchFamily="34" charset="0"/>
                        </a:rPr>
                        <a:t>Notes</a:t>
                      </a:r>
                    </a:p>
                  </a:txBody>
                  <a:tcPr anchor="ctr">
                    <a:solidFill>
                      <a:schemeClr val="accent3">
                        <a:lumMod val="60000"/>
                        <a:lumOff val="40000"/>
                      </a:schemeClr>
                    </a:solidFill>
                  </a:tcPr>
                </a:tc>
                <a:extLst>
                  <a:ext uri="{0D108BD9-81ED-4DB2-BD59-A6C34878D82A}">
                    <a16:rowId xmlns:a16="http://schemas.microsoft.com/office/drawing/2014/main" val="3584715139"/>
                  </a:ext>
                </a:extLst>
              </a:tr>
              <a:tr h="0">
                <a:tc>
                  <a:txBody>
                    <a:bodyPr/>
                    <a:lstStyle/>
                    <a:p>
                      <a:r>
                        <a:rPr lang="en-IN" b="0" dirty="0">
                          <a:latin typeface="Arial" panose="020B0604020202020204" pitchFamily="34" charset="0"/>
                          <a:cs typeface="Arial" panose="020B0604020202020204" pitchFamily="34" charset="0"/>
                        </a:rPr>
                        <a:t>Local variable</a:t>
                      </a:r>
                    </a:p>
                  </a:txBody>
                  <a:tcPr anchor="ctr"/>
                </a:tc>
                <a:tc>
                  <a:txBody>
                    <a:bodyPr/>
                    <a:lstStyle/>
                    <a:p>
                      <a:r>
                        <a:rPr lang="en-IN" b="0" i="0" dirty="0">
                          <a:latin typeface="Arial" panose="020B0604020202020204" pitchFamily="34" charset="0"/>
                          <a:cs typeface="Arial" panose="020B0604020202020204" pitchFamily="34" charset="0"/>
                        </a:rPr>
                        <a:t>Highest</a:t>
                      </a:r>
                    </a:p>
                  </a:txBody>
                  <a:tcPr anchor="ctr"/>
                </a:tc>
                <a:tc>
                  <a:txBody>
                    <a:bodyPr/>
                    <a:lstStyle/>
                    <a:p>
                      <a:r>
                        <a:rPr lang="en-IN">
                          <a:latin typeface="Arial" panose="020B0604020202020204" pitchFamily="34" charset="0"/>
                          <a:cs typeface="Arial" panose="020B0604020202020204" pitchFamily="34" charset="0"/>
                        </a:rPr>
                        <a:t>Declared with DECLARE</a:t>
                      </a:r>
                    </a:p>
                  </a:txBody>
                  <a:tcPr anchor="ctr"/>
                </a:tc>
                <a:extLst>
                  <a:ext uri="{0D108BD9-81ED-4DB2-BD59-A6C34878D82A}">
                    <a16:rowId xmlns:a16="http://schemas.microsoft.com/office/drawing/2014/main" val="3270581112"/>
                  </a:ext>
                </a:extLst>
              </a:tr>
              <a:tr h="0">
                <a:tc>
                  <a:txBody>
                    <a:bodyPr/>
                    <a:lstStyle/>
                    <a:p>
                      <a:r>
                        <a:rPr lang="en-IN" b="0" dirty="0">
                          <a:latin typeface="Arial" panose="020B0604020202020204" pitchFamily="34" charset="0"/>
                          <a:cs typeface="Arial" panose="020B0604020202020204" pitchFamily="34" charset="0"/>
                        </a:rPr>
                        <a:t>Routine parameter</a:t>
                      </a:r>
                    </a:p>
                  </a:txBody>
                  <a:tcPr anchor="ctr"/>
                </a:tc>
                <a:tc>
                  <a:txBody>
                    <a:bodyPr/>
                    <a:lstStyle/>
                    <a:p>
                      <a:r>
                        <a:rPr lang="en-IN" b="0" i="0" dirty="0">
                          <a:latin typeface="Arial" panose="020B0604020202020204" pitchFamily="34" charset="0"/>
                          <a:cs typeface="Arial" panose="020B0604020202020204" pitchFamily="34" charset="0"/>
                        </a:rPr>
                        <a:t>Medium</a:t>
                      </a:r>
                    </a:p>
                  </a:txBody>
                  <a:tcPr anchor="ctr"/>
                </a:tc>
                <a:tc>
                  <a:txBody>
                    <a:bodyPr/>
                    <a:lstStyle/>
                    <a:p>
                      <a:r>
                        <a:rPr lang="en-IN">
                          <a:latin typeface="Arial" panose="020B0604020202020204" pitchFamily="34" charset="0"/>
                          <a:cs typeface="Arial" panose="020B0604020202020204" pitchFamily="34" charset="0"/>
                        </a:rPr>
                        <a:t>From procedure/function signature</a:t>
                      </a:r>
                    </a:p>
                  </a:txBody>
                  <a:tcPr anchor="ctr"/>
                </a:tc>
                <a:extLst>
                  <a:ext uri="{0D108BD9-81ED-4DB2-BD59-A6C34878D82A}">
                    <a16:rowId xmlns:a16="http://schemas.microsoft.com/office/drawing/2014/main" val="3387882590"/>
                  </a:ext>
                </a:extLst>
              </a:tr>
              <a:tr h="0">
                <a:tc>
                  <a:txBody>
                    <a:bodyPr/>
                    <a:lstStyle/>
                    <a:p>
                      <a:r>
                        <a:rPr lang="en-IN" b="0">
                          <a:latin typeface="Arial" panose="020B0604020202020204" pitchFamily="34" charset="0"/>
                          <a:cs typeface="Arial" panose="020B0604020202020204" pitchFamily="34" charset="0"/>
                        </a:rPr>
                        <a:t>Table column</a:t>
                      </a:r>
                    </a:p>
                  </a:txBody>
                  <a:tcPr anchor="ctr"/>
                </a:tc>
                <a:tc>
                  <a:txBody>
                    <a:bodyPr/>
                    <a:lstStyle/>
                    <a:p>
                      <a:r>
                        <a:rPr lang="en-IN" b="0" i="0" dirty="0">
                          <a:latin typeface="Arial" panose="020B0604020202020204" pitchFamily="34" charset="0"/>
                          <a:cs typeface="Arial" panose="020B0604020202020204" pitchFamily="34" charset="0"/>
                        </a:rPr>
                        <a:t>Lowest</a:t>
                      </a:r>
                    </a:p>
                  </a:txBody>
                  <a:tcPr anchor="ctr"/>
                </a:tc>
                <a:tc>
                  <a:txBody>
                    <a:bodyPr/>
                    <a:lstStyle/>
                    <a:p>
                      <a:r>
                        <a:rPr lang="en-US" dirty="0">
                          <a:latin typeface="Arial" panose="020B0604020202020204" pitchFamily="34" charset="0"/>
                          <a:cs typeface="Arial" panose="020B0604020202020204" pitchFamily="34" charset="0"/>
                        </a:rPr>
                        <a:t>Use alias to access explicitly </a:t>
                      </a:r>
                      <a:r>
                        <a:rPr lang="en-US" b="1" dirty="0">
                          <a:solidFill>
                            <a:srgbClr val="3939F5"/>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Use identifier.  </a:t>
                      </a:r>
                      <a:r>
                        <a:rPr lang="en-US" dirty="0">
                          <a:solidFill>
                            <a:srgbClr val="FF0000"/>
                          </a:solidFill>
                          <a:latin typeface="Arial" panose="020B0604020202020204" pitchFamily="34" charset="0"/>
                          <a:cs typeface="Arial" panose="020B0604020202020204" pitchFamily="34" charset="0"/>
                        </a:rPr>
                        <a:t>e.g. </a:t>
                      </a:r>
                      <a:r>
                        <a:rPr kumimoji="0" lang="en-US" b="1" kern="1200" dirty="0">
                          <a:solidFill>
                            <a:schemeClr val="tx1"/>
                          </a:solidFill>
                          <a:latin typeface="Arial" panose="020B0604020202020204" pitchFamily="34" charset="0"/>
                          <a:ea typeface="+mn-ea"/>
                          <a:cs typeface="Arial" panose="020B0604020202020204" pitchFamily="34" charset="0"/>
                        </a:rPr>
                        <a:t>e.ename</a:t>
                      </a:r>
                    </a:p>
                  </a:txBody>
                  <a:tcPr anchor="ctr"/>
                </a:tc>
                <a:extLst>
                  <a:ext uri="{0D108BD9-81ED-4DB2-BD59-A6C34878D82A}">
                    <a16:rowId xmlns:a16="http://schemas.microsoft.com/office/drawing/2014/main" val="2415757505"/>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r>
              <a:rPr lang="en-IN" dirty="0" err="1">
                <a:latin typeface="Segoe UI Semilight" panose="020B0402040204020203" pitchFamily="34" charset="0"/>
                <a:cs typeface="Segoe UI Semilight" panose="020B0402040204020203" pitchFamily="34" charset="0"/>
              </a:rPr>
              <a:t>in_x</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FUNCTION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1344" y="0"/>
            <a:ext cx="11737304"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 using select </a:t>
            </a:r>
          </a:p>
        </p:txBody>
      </p:sp>
    </p:spTree>
    <p:extLst>
      <p:ext uri="{BB962C8B-B14F-4D97-AF65-F5344CB8AC3E}">
        <p14:creationId xmlns:p14="http://schemas.microsoft.com/office/powerpoint/2010/main" val="37884427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0FB458-2D87-B667-CD5A-9EA5D2FF177C}"/>
              </a:ext>
            </a:extLst>
          </p:cNvPr>
          <p:cNvSpPr txBox="1"/>
          <p:nvPr/>
        </p:nvSpPr>
        <p:spPr>
          <a:xfrm>
            <a:off x="351698" y="5609004"/>
            <a:ext cx="11648957" cy="1077218"/>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Local variables </a:t>
            </a:r>
            <a:r>
              <a:rPr lang="en-US" b="1" dirty="0">
                <a:latin typeface="Arial" panose="020B0604020202020204" pitchFamily="34" charset="0"/>
                <a:cs typeface="Arial" panose="020B0604020202020204" pitchFamily="34" charset="0"/>
              </a:rPr>
              <a:t>are not shared</a:t>
            </a:r>
            <a:r>
              <a:rPr lang="en-US" dirty="0">
                <a:latin typeface="Arial" panose="020B0604020202020204" pitchFamily="34" charset="0"/>
                <a:cs typeface="Arial" panose="020B0604020202020204" pitchFamily="34" charset="0"/>
              </a:rPr>
              <a:t> between procedures, and </a:t>
            </a:r>
            <a:r>
              <a:rPr lang="en-US" b="1" dirty="0">
                <a:latin typeface="Arial" panose="020B0604020202020204" pitchFamily="34" charset="0"/>
                <a:cs typeface="Arial" panose="020B0604020202020204" pitchFamily="34" charset="0"/>
              </a:rPr>
              <a:t>cannot be accessed outside the program </a:t>
            </a:r>
            <a:r>
              <a:rPr lang="en-US" dirty="0">
                <a:latin typeface="Arial" panose="020B0604020202020204" pitchFamily="34" charset="0"/>
                <a:cs typeface="Arial" panose="020B0604020202020204" pitchFamily="34" charset="0"/>
              </a:rPr>
              <a:t>in which they’re declared.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46967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in_para1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in_para1;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436103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 default ‘Saleel’;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ename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ename = ename;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a:extLst>
              <a:ext uri="{FF2B5EF4-FFF2-40B4-BE49-F238E27FC236}">
                <a16:creationId xmlns:a16="http://schemas.microsoft.com/office/drawing/2014/main" id="{1D121736-DA81-B2D1-B19F-D19360A429AC}"/>
              </a:ext>
            </a:extLst>
          </p:cNvPr>
          <p:cNvSpPr txBox="1"/>
          <p:nvPr/>
        </p:nvSpPr>
        <p:spPr>
          <a:xfrm>
            <a:off x="478800" y="3789040"/>
            <a:ext cx="4740188" cy="405047"/>
          </a:xfrm>
          <a:prstGeom prst="rect">
            <a:avLst/>
          </a:prstGeom>
          <a:solidFill>
            <a:schemeClr val="accent3">
              <a:lumMod val="40000"/>
              <a:lumOff val="60000"/>
            </a:schemeClr>
          </a:solidFill>
        </p:spPr>
        <p:txBody>
          <a:bodyPr wrap="square">
            <a:spAutoFit/>
          </a:bodyPr>
          <a:lstStyle/>
          <a:p>
            <a:pPr lvl="0" algn="ctr">
              <a:lnSpc>
                <a:spcPct val="107000"/>
              </a:lnSpc>
              <a:spcAft>
                <a:spcPts val="800"/>
              </a:spcAft>
            </a:pPr>
            <a:r>
              <a:rPr lang="en-IN" sz="2000" b="1" dirty="0">
                <a:solidFill>
                  <a:srgbClr val="B212AA"/>
                </a:solidFill>
                <a:effectLst/>
                <a:latin typeface="Arial" panose="020B0604020202020204" pitchFamily="34" charset="0"/>
                <a:ea typeface="Calibri" panose="020F0502020204030204" pitchFamily="34" charset="0"/>
                <a:cs typeface="Times New Roman" panose="02020603050405020304" pitchFamily="18" charset="0"/>
              </a:rPr>
              <a:t>Local Variable &gt; Parameter &gt; Column</a:t>
            </a:r>
            <a:endParaRPr lang="en-IN" dirty="0">
              <a:solidFill>
                <a:srgbClr val="B212A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54426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4E7BDABD-C96B-B3C3-5368-39BCD3B9E7C8}"/>
              </a:ext>
            </a:extLst>
          </p:cNvPr>
          <p:cNvSpPr/>
          <p:nvPr/>
        </p:nvSpPr>
        <p:spPr>
          <a:xfrm>
            <a:off x="479376" y="4133979"/>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
        <p:nvSpPr>
          <p:cNvPr id="4" name="TextBox 3">
            <a:extLst>
              <a:ext uri="{FF2B5EF4-FFF2-40B4-BE49-F238E27FC236}">
                <a16:creationId xmlns:a16="http://schemas.microsoft.com/office/drawing/2014/main" id="{CFFF943B-8845-7850-DE8C-230004310083}"/>
              </a:ext>
            </a:extLst>
          </p:cNvPr>
          <p:cNvSpPr txBox="1"/>
          <p:nvPr/>
        </p:nvSpPr>
        <p:spPr>
          <a:xfrm>
            <a:off x="436290" y="5432435"/>
            <a:ext cx="4824536" cy="400110"/>
          </a:xfrm>
          <a:prstGeom prst="rect">
            <a:avLst/>
          </a:prstGeom>
          <a:noFill/>
        </p:spPr>
        <p:txBody>
          <a:bodyPr wrap="square">
            <a:spAutoFit/>
          </a:bodyPr>
          <a:lstStyle/>
          <a:p>
            <a:r>
              <a:rPr lang="en-IN" sz="2000" dirty="0">
                <a:solidFill>
                  <a:schemeClr val="accent5">
                    <a:lumMod val="75000"/>
                  </a:schemeClr>
                </a:solidFill>
                <a:latin typeface="Arial" panose="020B0604020202020204" pitchFamily="34" charset="0"/>
                <a:cs typeface="Arial" panose="020B0604020202020204" pitchFamily="34" charset="0"/>
              </a:rPr>
              <a:t>Employee ── manages ──&gt; Employee</a:t>
            </a:r>
          </a:p>
        </p:txBody>
      </p:sp>
    </p:spTree>
    <p:extLst>
      <p:ext uri="{BB962C8B-B14F-4D97-AF65-F5344CB8AC3E}">
        <p14:creationId xmlns:p14="http://schemas.microsoft.com/office/powerpoint/2010/main" val="367463021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 + 2;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for LIMIT and OFFSET</a:t>
            </a:r>
          </a:p>
        </p:txBody>
      </p:sp>
      <p:sp>
        <p:nvSpPr>
          <p:cNvPr id="8" name="Rectangle 7"/>
          <p:cNvSpPr/>
          <p:nvPr/>
        </p:nvSpPr>
        <p:spPr>
          <a:xfrm>
            <a:off x="478800" y="980728"/>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286800"/>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 OFFSET var2;</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2506294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0A1-5887-9317-1707-FB4A48100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CF0ACA-4FC5-7F99-6F6B-8BB4F4EE046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a:t>
            </a:r>
          </a:p>
        </p:txBody>
      </p:sp>
      <p:sp>
        <p:nvSpPr>
          <p:cNvPr id="7" name="Rectangle 6">
            <a:extLst>
              <a:ext uri="{FF2B5EF4-FFF2-40B4-BE49-F238E27FC236}">
                <a16:creationId xmlns:a16="http://schemas.microsoft.com/office/drawing/2014/main" id="{5BC9B417-0293-9DD5-6010-38CEB78947B5}"/>
              </a:ext>
            </a:extLst>
          </p:cNvPr>
          <p:cNvSpPr/>
          <p:nvPr/>
        </p:nvSpPr>
        <p:spPr>
          <a:xfrm>
            <a:off x="478800" y="836712"/>
            <a:ext cx="11089808" cy="60324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sz="600" dirty="0">
                <a:solidFill>
                  <a:srgbClr val="B212AA"/>
                </a:solidFill>
                <a:latin typeface="Segoe UI Semilight" panose="020B04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Declare error handler to rollback on any SQL exception</a:t>
            </a:r>
            <a:endParaRPr lang="en-IN"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handler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for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sqlexception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669900"/>
                </a:solidFill>
                <a:latin typeface="Segoe UI Semilight" panose="020B0402040204020203" pitchFamily="34" charset="0"/>
                <a:cs typeface="Segoe UI Semilight" panose="020B0402040204020203" pitchFamily="34" charset="0"/>
              </a:rPr>
              <a:t>failed.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start transaction;</a:t>
            </a:r>
          </a:p>
          <a:p>
            <a:pPr marL="261938"/>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1: Create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Step 2: Create t2</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t2 VALUES(</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2</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 This is going to raise an error</a:t>
            </a:r>
          </a:p>
          <a:p>
            <a:pPr marL="261938"/>
            <a:r>
              <a:rPr lang="en-US" sz="4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b="1" i="1"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b="1" i="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If no error,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commit;</a:t>
            </a:r>
          </a:p>
          <a:p>
            <a:pPr marL="261938"/>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'Transaction successful!'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AS message;</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TextBox 2">
            <a:extLst>
              <a:ext uri="{FF2B5EF4-FFF2-40B4-BE49-F238E27FC236}">
                <a16:creationId xmlns:a16="http://schemas.microsoft.com/office/drawing/2014/main" id="{6471217C-74E9-65D5-0ADA-3C2CF5195913}"/>
              </a:ext>
            </a:extLst>
          </p:cNvPr>
          <p:cNvSpPr txBox="1"/>
          <p:nvPr/>
        </p:nvSpPr>
        <p:spPr>
          <a:xfrm>
            <a:off x="6816080" y="5483337"/>
            <a:ext cx="5256585" cy="1261884"/>
          </a:xfrm>
          <a:prstGeom prst="rect">
            <a:avLst/>
          </a:prstGeom>
          <a:noFill/>
        </p:spPr>
        <p:txBody>
          <a:bodyPr wrap="square">
            <a:spAutoFit/>
          </a:bodyPr>
          <a:lstStyle/>
          <a:p>
            <a:r>
              <a:rPr lang="en-IN" dirty="0">
                <a:latin typeface="Segoe UI Semilight" panose="020B0402040204020203" pitchFamily="34" charset="0"/>
                <a:cs typeface="Segoe UI Semilight" panose="020B0402040204020203" pitchFamily="34" charset="0"/>
              </a:rPr>
              <a:t>mysql&gt; CREATE TABLE t1(c1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PRIMARY</a:t>
            </a:r>
            <a:r>
              <a:rPr lang="en-IN" dirty="0">
                <a:latin typeface="Segoe UI Semilight" panose="020B0402040204020203" pitchFamily="34" charset="0"/>
                <a:cs typeface="Segoe UI Semilight" panose="020B0402040204020203" pitchFamily="34" charset="0"/>
              </a:rPr>
              <a:t> </a:t>
            </a:r>
            <a:r>
              <a:rPr lang="en-IN" dirty="0">
                <a:solidFill>
                  <a:srgbClr val="FE1212"/>
                </a:solidFill>
                <a:latin typeface="Segoe UI Semilight" panose="020B0402040204020203" pitchFamily="34" charset="0"/>
                <a:cs typeface="Segoe UI Semilight" panose="020B0402040204020203" pitchFamily="34" charset="0"/>
              </a:rPr>
              <a:t>KEY</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a:t>
            </a:r>
          </a:p>
          <a:p>
            <a:endParaRPr lang="en-IN" sz="4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mysql&gt; CREATE TABLE t2(c1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 c2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(10), </a:t>
            </a:r>
            <a:r>
              <a:rPr lang="en-US" dirty="0">
                <a:solidFill>
                  <a:srgbClr val="FE1212"/>
                </a:solidFill>
                <a:latin typeface="Segoe UI Semilight" panose="020B0402040204020203" pitchFamily="34" charset="0"/>
                <a:cs typeface="Segoe UI Semilight" panose="020B0402040204020203" pitchFamily="34" charset="0"/>
              </a:rPr>
              <a:t>FOREIGN</a:t>
            </a:r>
            <a:r>
              <a:rPr lang="en-US" dirty="0">
                <a:latin typeface="Segoe UI Semilight" panose="020B0402040204020203" pitchFamily="34" charset="0"/>
                <a:cs typeface="Segoe UI Semilight" panose="020B0402040204020203" pitchFamily="34" charset="0"/>
              </a:rPr>
              <a:t> </a:t>
            </a:r>
            <a:r>
              <a:rPr lang="en-US" dirty="0">
                <a:solidFill>
                  <a:srgbClr val="FE1212"/>
                </a:solidFill>
                <a:latin typeface="Segoe UI Semilight" panose="020B0402040204020203" pitchFamily="34" charset="0"/>
                <a:cs typeface="Segoe UI Semilight" panose="020B0402040204020203" pitchFamily="34" charset="0"/>
              </a:rPr>
              <a:t>KEY</a:t>
            </a:r>
            <a:r>
              <a:rPr lang="en-US" dirty="0">
                <a:latin typeface="Segoe UI Semilight" panose="020B0402040204020203" pitchFamily="34" charset="0"/>
                <a:cs typeface="Segoe UI Semilight" panose="020B0402040204020203" pitchFamily="34" charset="0"/>
              </a:rPr>
              <a:t>(c1) </a:t>
            </a:r>
            <a:r>
              <a:rPr lang="en-US" dirty="0">
                <a:solidFill>
                  <a:srgbClr val="FE1212"/>
                </a:solidFill>
                <a:latin typeface="Segoe UI Semilight" panose="020B0402040204020203" pitchFamily="34" charset="0"/>
                <a:cs typeface="Segoe UI Semilight" panose="020B0402040204020203" pitchFamily="34" charset="0"/>
              </a:rPr>
              <a:t>REFERENCES</a:t>
            </a:r>
            <a:r>
              <a:rPr lang="en-US" dirty="0">
                <a:latin typeface="Segoe UI Semilight" panose="020B0402040204020203" pitchFamily="34" charset="0"/>
                <a:cs typeface="Segoe UI Semilight" panose="020B0402040204020203" pitchFamily="34" charset="0"/>
              </a:rPr>
              <a:t> t1(c1));</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47763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65-AF85-4B52-C231-E3A11972F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D4CBFBB-DC03-0CD1-403D-011B2FAEBA09}"/>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(start transaction with  INSERT and UPDATE)</a:t>
            </a:r>
          </a:p>
        </p:txBody>
      </p:sp>
      <p:sp>
        <p:nvSpPr>
          <p:cNvPr id="7" name="Rectangle 6">
            <a:extLst>
              <a:ext uri="{FF2B5EF4-FFF2-40B4-BE49-F238E27FC236}">
                <a16:creationId xmlns:a16="http://schemas.microsoft.com/office/drawing/2014/main" id="{3D1CB238-FB0E-93BD-1715-2E897A129335}"/>
              </a:ext>
            </a:extLst>
          </p:cNvPr>
          <p:cNvSpPr/>
          <p:nvPr/>
        </p:nvSpPr>
        <p:spPr>
          <a:xfrm>
            <a:off x="478800" y="979200"/>
            <a:ext cx="11089808" cy="526297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pro1;</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pro1() </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int;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start Transaction;</a:t>
            </a:r>
          </a:p>
          <a:p>
            <a:pPr marL="273050"/>
            <a:r>
              <a:rPr lang="en-US" sz="600"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INSERT INTO t1 VALUES(1,1);</a:t>
            </a:r>
          </a:p>
          <a:p>
            <a:pPr marL="273050"/>
            <a:endParaRPr lang="en-US" sz="600" dirty="0">
              <a:latin typeface="Segoe UI Semilight" panose="020B0402040204020203" pitchFamily="34" charset="0"/>
              <a:ea typeface="Segoe UI Symbol" panose="020B0502040204020203" pitchFamily="34" charset="0"/>
              <a:cs typeface="Segoe UI Semilight" panose="020B0402040204020203" pitchFamily="34" charset="0"/>
            </a:endParaRP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t2 SET c2:=1000 WHERE c1= 2;</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row_count();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rollback</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Rolled back"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1"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commit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"Data committed"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AS message;</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566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 (random string)</a:t>
            </a:r>
          </a:p>
        </p:txBody>
      </p:sp>
      <p:sp>
        <p:nvSpPr>
          <p:cNvPr id="2" name="TextBox 1">
            <a:extLst>
              <a:ext uri="{FF2B5EF4-FFF2-40B4-BE49-F238E27FC236}">
                <a16:creationId xmlns:a16="http://schemas.microsoft.com/office/drawing/2014/main" id="{BBD4A5ED-880F-2D39-E5C4-385101393059}"/>
              </a:ext>
            </a:extLst>
          </p:cNvPr>
          <p:cNvSpPr txBox="1"/>
          <p:nvPr/>
        </p:nvSpPr>
        <p:spPr>
          <a:xfrm>
            <a:off x="695400" y="989432"/>
            <a:ext cx="11161240"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 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a:t>
            </a:r>
            <a:r>
              <a:rPr lang="en-IN" dirty="0">
                <a:solidFill>
                  <a:srgbClr val="990055"/>
                </a:solidFill>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otp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(200) default '';</a:t>
            </a:r>
          </a:p>
          <a:p>
            <a:r>
              <a:rPr lang="en-IN" dirty="0">
                <a:latin typeface="Segoe UI Semilight" panose="020B0402040204020203" pitchFamily="34" charset="0"/>
                <a:cs typeface="Segoe UI Semilight" panose="020B0402040204020203" pitchFamily="34" charset="0"/>
              </a:rPr>
              <a:t>         lbl1:</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set  l := l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if l &gt; </a:t>
            </a:r>
            <a:r>
              <a:rPr lang="en-IN" dirty="0">
                <a:solidFill>
                  <a:srgbClr val="990055"/>
                </a:solidFill>
                <a:latin typeface="Segoe UI Semilight" panose="020B0402040204020203" pitchFamily="34" charset="0"/>
                <a:cs typeface="Segoe UI Semilight" panose="020B0402040204020203" pitchFamily="34" charset="0"/>
              </a:rPr>
              <a:t>7</a:t>
            </a:r>
            <a:r>
              <a:rPr lang="en-IN" dirty="0">
                <a:latin typeface="Segoe UI Semilight" panose="020B0402040204020203" pitchFamily="34" charset="0"/>
                <a:cs typeface="Segoe UI Semilight" panose="020B0402040204020203" pitchFamily="34" charset="0"/>
              </a:rPr>
              <a:t> then</a:t>
            </a:r>
          </a:p>
          <a:p>
            <a:r>
              <a:rPr lang="en-IN" dirty="0">
                <a:latin typeface="Segoe UI Semilight" panose="020B0402040204020203" pitchFamily="34" charset="0"/>
                <a:cs typeface="Segoe UI Semilight" panose="020B0402040204020203" pitchFamily="34" charset="0"/>
              </a:rPr>
              <a:t>	    leave lbl1;</a:t>
            </a:r>
          </a:p>
          <a:p>
            <a:r>
              <a:rPr lang="en-IN" dirty="0">
                <a:latin typeface="Segoe UI Semilight" panose="020B0402040204020203" pitchFamily="34" charset="0"/>
                <a:cs typeface="Segoe UI Semilight" panose="020B0402040204020203" pitchFamily="34" charset="0"/>
              </a:rPr>
              <a:t>	end if;</a:t>
            </a:r>
          </a:p>
          <a:p>
            <a:r>
              <a:rPr lang="en-IN" dirty="0">
                <a:latin typeface="Segoe UI Semilight" panose="020B0402040204020203" pitchFamily="34" charset="0"/>
                <a:cs typeface="Segoe UI Semilight" panose="020B0402040204020203" pitchFamily="34" charset="0"/>
              </a:rPr>
              <a:t>	    set otp := CONCAT(CAST(CHAR((SELECT FLOOR(RAND() * (</a:t>
            </a:r>
            <a:r>
              <a:rPr lang="en-IN" dirty="0">
                <a:solidFill>
                  <a:srgbClr val="990055"/>
                </a:solidFill>
                <a:latin typeface="Segoe UI Semilight" panose="020B0402040204020203" pitchFamily="34" charset="0"/>
                <a:cs typeface="Segoe UI Semilight" panose="020B0402040204020203" pitchFamily="34" charset="0"/>
              </a:rPr>
              <a:t>122</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1</a:t>
            </a:r>
            <a:r>
              <a:rPr lang="en-IN" dirty="0">
                <a:latin typeface="Segoe UI Semilight" panose="020B0402040204020203" pitchFamily="34" charset="0"/>
                <a:cs typeface="Segoe UI Semilight" panose="020B0402040204020203" pitchFamily="34" charset="0"/>
              </a:rPr>
              <a:t>) + </a:t>
            </a:r>
            <a:r>
              <a:rPr lang="en-IN" dirty="0">
                <a:solidFill>
                  <a:srgbClr val="990055"/>
                </a:solidFill>
                <a:latin typeface="Segoe UI Semilight" panose="020B0402040204020203" pitchFamily="34" charset="0"/>
                <a:cs typeface="Segoe UI Semilight" panose="020B0402040204020203" pitchFamily="34" charset="0"/>
              </a:rPr>
              <a:t>97</a:t>
            </a:r>
            <a:r>
              <a:rPr lang="en-IN" dirty="0">
                <a:latin typeface="Segoe UI Semilight" panose="020B0402040204020203" pitchFamily="34" charset="0"/>
                <a:cs typeface="Segoe UI Semilight" panose="020B0402040204020203" pitchFamily="34" charset="0"/>
              </a:rPr>
              <a:t>))) as CHAR), otp);</a:t>
            </a:r>
          </a:p>
          <a:p>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cs typeface="Segoe UI Semilight" panose="020B0402040204020203" pitchFamily="34" charset="0"/>
              </a:rPr>
              <a:t> lbl1;</a:t>
            </a:r>
          </a:p>
          <a:p>
            <a:r>
              <a:rPr lang="en-IN" dirty="0">
                <a:latin typeface="Segoe UI Semilight" panose="020B0402040204020203" pitchFamily="34" charset="0"/>
                <a:cs typeface="Segoe UI Semilight" panose="020B0402040204020203" pitchFamily="34" charset="0"/>
              </a:rPr>
              <a:t>	SELECT otp;</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6253084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6" name="TextBox 5">
            <a:extLst>
              <a:ext uri="{FF2B5EF4-FFF2-40B4-BE49-F238E27FC236}">
                <a16:creationId xmlns:a16="http://schemas.microsoft.com/office/drawing/2014/main" id="{BCAF924D-A17C-0A62-8281-75A2CEE4DD29}"/>
              </a:ext>
            </a:extLst>
          </p:cNvPr>
          <p:cNvSpPr txBox="1"/>
          <p:nvPr/>
        </p:nvSpPr>
        <p:spPr>
          <a:xfrm>
            <a:off x="407368" y="4797152"/>
            <a:ext cx="6094378" cy="369332"/>
          </a:xfrm>
          <a:prstGeom prst="rect">
            <a:avLst/>
          </a:prstGeom>
          <a:noFill/>
        </p:spPr>
        <p:txBody>
          <a:bodyPr wrap="square">
            <a:spAutoFit/>
          </a:bodyPr>
          <a:lstStyle/>
          <a:p>
            <a:r>
              <a:rPr lang="en-IN" dirty="0">
                <a:solidFill>
                  <a:schemeClr val="accent5">
                    <a:lumMod val="75000"/>
                  </a:schemeClr>
                </a:solidFill>
              </a:rPr>
              <a:t>STUDENT ── enrolls ──&gt; COURSE</a:t>
            </a:r>
          </a:p>
        </p:txBody>
      </p:sp>
    </p:spTree>
    <p:extLst>
      <p:ext uri="{BB962C8B-B14F-4D97-AF65-F5344CB8AC3E}">
        <p14:creationId xmlns:p14="http://schemas.microsoft.com/office/powerpoint/2010/main" val="45027005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107996"/>
          </a:xfrm>
          <a:prstGeom prst="rect">
            <a:avLst/>
          </a:prstGeom>
        </p:spPr>
        <p:txBody>
          <a:bodyPr wrap="square">
            <a:spAutoFit/>
          </a:bodyPr>
          <a:lstStyle/>
          <a:p>
            <a:r>
              <a:rPr lang="en-IN" sz="2000" dirty="0">
                <a:solidFill>
                  <a:srgbClr val="B212AA"/>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rgbClr val="B212AA"/>
                </a:solidFill>
                <a:latin typeface="Liberation Mono"/>
              </a:rPr>
              <a:t>FROM</a:t>
            </a:r>
            <a:r>
              <a:rPr lang="en-IN" sz="2000" dirty="0">
                <a:solidFill>
                  <a:srgbClr val="0077AA"/>
                </a:solidFill>
                <a:latin typeface="Liberation Mono"/>
              </a:rPr>
              <a:t> </a:t>
            </a:r>
            <a:r>
              <a:rPr lang="en-IN" sz="2000" dirty="0">
                <a:solidFill>
                  <a:srgbClr val="00B050"/>
                </a:solidFill>
                <a:latin typeface="Liberation Mono"/>
              </a:rPr>
              <a:t>'SQL statement'</a:t>
            </a:r>
            <a:endParaRPr lang="en-IN" sz="600" dirty="0">
              <a:solidFill>
                <a:srgbClr val="00B050"/>
              </a:solidFill>
              <a:latin typeface="Liberation Mono"/>
            </a:endParaRPr>
          </a:p>
          <a:p>
            <a:r>
              <a:rPr lang="en-IN" sz="2000" dirty="0">
                <a:solidFill>
                  <a:srgbClr val="B212AA"/>
                </a:solidFill>
                <a:latin typeface="Liberation Mono"/>
              </a:rPr>
              <a:t>EXECUTE</a:t>
            </a:r>
            <a:r>
              <a:rPr lang="en-IN" sz="2000" dirty="0">
                <a:solidFill>
                  <a:srgbClr val="0077AA"/>
                </a:solidFill>
                <a:latin typeface="Liberation Mono"/>
              </a:rPr>
              <a:t> </a:t>
            </a:r>
            <a:r>
              <a:rPr lang="en-IN" sz="2000" dirty="0">
                <a:latin typeface="Liberation Mono"/>
              </a:rPr>
              <a:t>stmt_name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rgbClr val="B212AA"/>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6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rgbClr val="B212AA"/>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PREPARE</a:t>
            </a:r>
            <a:r>
              <a:rPr lang="en-US" b="0" i="0" dirty="0">
                <a:solidFill>
                  <a:srgbClr val="000000"/>
                </a:solidFill>
                <a:effectLst/>
                <a:latin typeface="Liberation Mono"/>
              </a:rPr>
              <a:t> STMT </a:t>
            </a:r>
            <a:r>
              <a:rPr lang="en-US" dirty="0">
                <a:solidFill>
                  <a:srgbClr val="B212AA"/>
                </a:solidFill>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dirty="0">
                <a:solidFill>
                  <a:srgbClr val="B212AA"/>
                </a:solidFill>
                <a:latin typeface="Liberation Mono"/>
              </a:rPr>
              <a:t>EXECUTE</a:t>
            </a:r>
            <a:r>
              <a:rPr lang="en-US" b="0" i="0" dirty="0">
                <a:solidFill>
                  <a:srgbClr val="000000"/>
                </a:solidFill>
                <a:effectLst/>
                <a:latin typeface="Liberation Mono"/>
              </a:rPr>
              <a:t> STMT </a:t>
            </a:r>
            <a:r>
              <a:rPr lang="en-US" dirty="0">
                <a:solidFill>
                  <a:srgbClr val="B212AA"/>
                </a:solidFill>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rgbClr val="B212AA"/>
                </a:solidFill>
                <a:latin typeface="Liberation Mono"/>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rgbClr val="B212AA"/>
                </a:solidFill>
                <a:latin typeface="Liberation Mono"/>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B212AA"/>
                </a:solidFill>
                <a:latin typeface="Liberation Mono"/>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438834"/>
            <a:ext cx="11316186" cy="1138773"/>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Cursor declarations must appear before handler declarations and after variable and condition declarations.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SELECT statement cannot have an INTO clause.</a:t>
            </a:r>
            <a:endParaRPr lang="en-IN"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01008"/>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
        <p:nvSpPr>
          <p:cNvPr id="37" name="TextBox 36">
            <a:extLst>
              <a:ext uri="{FF2B5EF4-FFF2-40B4-BE49-F238E27FC236}">
                <a16:creationId xmlns:a16="http://schemas.microsoft.com/office/drawing/2014/main" id="{DD75BE6C-DA9C-8826-CC0D-8AB26BA2840B}"/>
              </a:ext>
            </a:extLst>
          </p:cNvPr>
          <p:cNvSpPr txBox="1"/>
          <p:nvPr/>
        </p:nvSpPr>
        <p:spPr>
          <a:xfrm>
            <a:off x="8855668" y="109144"/>
            <a:ext cx="2676188"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latin typeface="Liberation Mono"/>
                <a:cs typeface="Segoe UI Semilight" panose="020B0402040204020203" pitchFamily="34" charset="0"/>
              </a:rPr>
              <a:t> found_rows();</a:t>
            </a:r>
          </a:p>
        </p:txBody>
      </p:sp>
    </p:spTree>
    <p:extLst>
      <p:ext uri="{BB962C8B-B14F-4D97-AF65-F5344CB8AC3E}">
        <p14:creationId xmlns:p14="http://schemas.microsoft.com/office/powerpoint/2010/main" val="3844564716"/>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types of cursor</a:t>
            </a:r>
          </a:p>
        </p:txBody>
      </p:sp>
    </p:spTree>
    <p:extLst>
      <p:ext uri="{BB962C8B-B14F-4D97-AF65-F5344CB8AC3E}">
        <p14:creationId xmlns:p14="http://schemas.microsoft.com/office/powerpoint/2010/main" val="93619109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implicit cursors &amp; explicit cursors</a:t>
            </a:r>
          </a:p>
          <a:p>
            <a:pPr algn="r"/>
            <a:r>
              <a:rPr lang="en-IN" sz="3200" i="1" dirty="0">
                <a:solidFill>
                  <a:srgbClr val="FF9900"/>
                </a:solidFill>
                <a:latin typeface="Arial" pitchFamily="34" charset="0"/>
                <a:cs typeface="Arial" pitchFamily="34" charset="0"/>
              </a:rPr>
              <a:t> </a:t>
            </a:r>
          </a:p>
        </p:txBody>
      </p:sp>
      <p:sp>
        <p:nvSpPr>
          <p:cNvPr id="3" name="TextBox 2">
            <a:extLst>
              <a:ext uri="{FF2B5EF4-FFF2-40B4-BE49-F238E27FC236}">
                <a16:creationId xmlns:a16="http://schemas.microsoft.com/office/drawing/2014/main" id="{FBC84E13-FC3C-5709-D3EF-CF5A0E6E3D3E}"/>
              </a:ext>
            </a:extLst>
          </p:cNvPr>
          <p:cNvSpPr txBox="1"/>
          <p:nvPr/>
        </p:nvSpPr>
        <p:spPr>
          <a:xfrm>
            <a:off x="335360" y="620688"/>
            <a:ext cx="11665296" cy="5324535"/>
          </a:xfrm>
          <a:prstGeom prst="rect">
            <a:avLst/>
          </a:prstGeom>
          <a:noFill/>
        </p:spPr>
        <p:txBody>
          <a:bodyPr wrap="square">
            <a:spAutoFit/>
          </a:bodyPr>
          <a:lstStyle/>
          <a:p>
            <a:pPr marL="457200" indent="-457200">
              <a:buFont typeface="+mj-lt"/>
              <a:buAutoNum type="arabicPeriod"/>
            </a:pPr>
            <a:r>
              <a:rPr lang="en-US" sz="2000" b="1" i="1" dirty="0">
                <a:latin typeface="Arial" panose="020B0604020202020204" pitchFamily="34" charset="0"/>
                <a:cs typeface="Arial" panose="020B0604020202020204" pitchFamily="34" charset="0"/>
              </a:rPr>
              <a:t>implicit cursor</a:t>
            </a:r>
            <a:r>
              <a:rPr lang="en-US" sz="2000" dirty="0">
                <a:latin typeface="Arial" panose="020B0604020202020204" pitchFamily="34" charset="0"/>
                <a:cs typeface="Arial" panose="020B0604020202020204" pitchFamily="34" charset="0"/>
              </a:rPr>
              <a:t>:- An implicit cursor is </a:t>
            </a:r>
            <a:r>
              <a:rPr lang="en-US" sz="2000" b="1" i="1" u="sng" dirty="0">
                <a:latin typeface="Arial" panose="020B0604020202020204" pitchFamily="34" charset="0"/>
                <a:cs typeface="Arial" panose="020B0604020202020204" pitchFamily="34" charset="0"/>
              </a:rPr>
              <a:t>automatically</a:t>
            </a:r>
            <a:r>
              <a:rPr lang="en-US" sz="2000" dirty="0">
                <a:latin typeface="Arial" panose="020B0604020202020204" pitchFamily="34" charset="0"/>
                <a:cs typeface="Arial" panose="020B0604020202020204" pitchFamily="34" charset="0"/>
              </a:rPr>
              <a:t> created by SQL whenever a </a:t>
            </a:r>
            <a:r>
              <a:rPr lang="en-US" sz="2000" b="1" i="1" dirty="0">
                <a:latin typeface="Arial" panose="020B0604020202020204" pitchFamily="34" charset="0"/>
                <a:cs typeface="Arial" panose="020B0604020202020204" pitchFamily="34" charset="0"/>
              </a:rPr>
              <a:t>SELECT, INSERT, UPDATE</a:t>
            </a:r>
            <a:r>
              <a:rPr lang="en-US" sz="2000" dirty="0">
                <a:latin typeface="Arial" panose="020B0604020202020204" pitchFamily="34" charset="0"/>
                <a:cs typeface="Arial" panose="020B0604020202020204" pitchFamily="34" charset="0"/>
              </a:rPr>
              <a:t>, or </a:t>
            </a:r>
            <a:r>
              <a:rPr lang="en-US" sz="2000" b="1" i="1" dirty="0">
                <a:latin typeface="Arial" panose="020B0604020202020204" pitchFamily="34" charset="0"/>
                <a:cs typeface="Arial" panose="020B0604020202020204" pitchFamily="34" charset="0"/>
              </a:rPr>
              <a:t>DELETE</a:t>
            </a:r>
            <a:r>
              <a:rPr lang="en-US" sz="2000" dirty="0">
                <a:latin typeface="Arial" panose="020B0604020202020204" pitchFamily="34" charset="0"/>
                <a:cs typeface="Arial" panose="020B0604020202020204" pitchFamily="34" charset="0"/>
              </a:rPr>
              <a:t> statement is executed. The database engine handles the cursor's operations without requiring the programmer to declare it or explicitly control its opening, fetching, or closing.</a:t>
            </a: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Typically used for SQL statements that return only one row or a statement that doesn’t need row-by-row processing.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Examples: </a:t>
            </a:r>
            <a:r>
              <a:rPr lang="en-US" sz="2000" dirty="0">
                <a:latin typeface="Arial" panose="020B0604020202020204" pitchFamily="34" charset="0"/>
                <a:cs typeface="Arial" panose="020B0604020202020204" pitchFamily="34" charset="0"/>
              </a:rPr>
              <a:t>In MySQL, whenever a single-row query is executed, an implicit cursor is created automatically to fetch that single row. </a:t>
            </a:r>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ename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@x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empno </a:t>
            </a:r>
            <a:r>
              <a:rPr lang="en-US" sz="2000" dirty="0">
                <a:solidFill>
                  <a:schemeClr val="accent5">
                    <a:lumMod val="75000"/>
                  </a:schemeClr>
                </a:solidFill>
                <a:latin typeface="Liberation Mono"/>
                <a:cs typeface="Arial" panose="020B0604020202020204" pitchFamily="34" charset="0"/>
              </a:rPr>
              <a:t>=</a:t>
            </a:r>
            <a:r>
              <a:rPr lang="en-US" sz="2000" dirty="0">
                <a:latin typeface="Liberation Mono"/>
                <a:cs typeface="Arial" panose="020B0604020202020204" pitchFamily="34" charset="0"/>
              </a:rPr>
              <a:t> </a:t>
            </a:r>
            <a:r>
              <a:rPr lang="en-US" sz="2000" dirty="0">
                <a:solidFill>
                  <a:srgbClr val="990055"/>
                </a:solidFill>
                <a:latin typeface="Liberation Mono"/>
              </a:rPr>
              <a:t>1</a:t>
            </a:r>
            <a:r>
              <a:rPr lang="en-US" sz="2000" dirty="0">
                <a:latin typeface="Liberation Mono"/>
                <a:cs typeface="Arial" panose="020B0604020202020204" pitchFamily="34" charset="0"/>
              </a:rPr>
              <a:t>;</a:t>
            </a:r>
            <a:endParaRPr lang="en-IN" sz="2000" dirty="0">
              <a:latin typeface="Liberation Mono"/>
              <a:cs typeface="Arial" panose="020B0604020202020204" pitchFamily="34" charset="0"/>
            </a:endParaRPr>
          </a:p>
          <a:p>
            <a:pPr marL="457200" indent="-457200">
              <a:buFont typeface="+mj-lt"/>
              <a:buAutoNum type="arabicPeriod"/>
            </a:pPr>
            <a:endParaRPr lang="en-IN" sz="2000" dirty="0">
              <a:latin typeface="Arial" panose="020B0604020202020204" pitchFamily="34" charset="0"/>
              <a:cs typeface="Arial" panose="020B0604020202020204" pitchFamily="34" charset="0"/>
            </a:endParaRPr>
          </a:p>
          <a:p>
            <a:pPr marL="457200" indent="-457200">
              <a:buFont typeface="+mj-lt"/>
              <a:buAutoNum type="arabicPeriod" startAt="2"/>
            </a:pPr>
            <a:r>
              <a:rPr lang="en-IN" sz="2000" b="1" i="1" dirty="0">
                <a:latin typeface="Arial" panose="020B0604020202020204" pitchFamily="34" charset="0"/>
                <a:cs typeface="Arial" panose="020B0604020202020204" pitchFamily="34" charset="0"/>
              </a:rPr>
              <a:t>explicit cursors</a:t>
            </a:r>
            <a:r>
              <a:rPr lang="en-I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 explicit cursor is </a:t>
            </a:r>
            <a:r>
              <a:rPr lang="en-US" sz="2000" b="1" i="1" u="sng" dirty="0">
                <a:latin typeface="Arial" panose="020B0604020202020204" pitchFamily="34" charset="0"/>
                <a:cs typeface="Arial" panose="020B0604020202020204" pitchFamily="34" charset="0"/>
              </a:rPr>
              <a:t>manually</a:t>
            </a:r>
            <a:r>
              <a:rPr lang="en-US" sz="2000" dirty="0">
                <a:latin typeface="Arial" panose="020B0604020202020204" pitchFamily="34" charset="0"/>
                <a:cs typeface="Arial" panose="020B0604020202020204" pitchFamily="34" charset="0"/>
              </a:rPr>
              <a:t> defined to manage one-by-one processing of the records. In order to make use of an explicit cursor, it has to be </a:t>
            </a:r>
            <a:r>
              <a:rPr lang="en-US" sz="2000" b="1" i="1" dirty="0">
                <a:latin typeface="Arial" panose="020B0604020202020204" pitchFamily="34" charset="0"/>
                <a:cs typeface="Arial" panose="020B0604020202020204" pitchFamily="34" charset="0"/>
              </a:rPr>
              <a:t>declared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opened</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fetched</a:t>
            </a:r>
            <a:r>
              <a:rPr lang="en-US" sz="2000" dirty="0">
                <a:latin typeface="Arial" panose="020B0604020202020204" pitchFamily="34" charset="0"/>
                <a:cs typeface="Arial" panose="020B0604020202020204" pitchFamily="34" charset="0"/>
              </a:rPr>
              <a:t>, and then at the end </a:t>
            </a:r>
            <a:r>
              <a:rPr lang="en-US" sz="2000" b="1" i="1" dirty="0">
                <a:latin typeface="Arial" panose="020B0604020202020204" pitchFamily="34" charset="0"/>
                <a:cs typeface="Arial" panose="020B0604020202020204" pitchFamily="34" charset="0"/>
              </a:rPr>
              <a:t>closed</a:t>
            </a:r>
            <a:r>
              <a:rPr lang="en-US" sz="2000" dirty="0">
                <a:latin typeface="Arial" panose="020B0604020202020204" pitchFamily="34" charset="0"/>
                <a:cs typeface="Arial" panose="020B0604020202020204" pitchFamily="34" charset="0"/>
              </a:rPr>
              <a:t>. This approach is necessary when dealing with multi-row results that need to be processed individually within a loop.</a:t>
            </a:r>
          </a:p>
          <a:p>
            <a:pPr marL="457200" indent="-457200">
              <a:buFont typeface="+mj-lt"/>
              <a:buAutoNum type="arabicPeriod" startAt="2"/>
            </a:pPr>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Use Case: </a:t>
            </a:r>
            <a:r>
              <a:rPr lang="en-US" sz="2000" dirty="0">
                <a:latin typeface="Arial" panose="020B0604020202020204" pitchFamily="34" charset="0"/>
                <a:cs typeface="Arial" panose="020B0604020202020204" pitchFamily="34" charset="0"/>
              </a:rPr>
              <a:t>Used when multiple rows need to be processed.</a:t>
            </a:r>
          </a:p>
        </p:txBody>
      </p:sp>
    </p:spTree>
    <p:extLst>
      <p:ext uri="{BB962C8B-B14F-4D97-AF65-F5344CB8AC3E}">
        <p14:creationId xmlns:p14="http://schemas.microsoft.com/office/powerpoint/2010/main" val="151199378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 </a:t>
            </a:r>
            <a:r>
              <a:rPr lang="en-US" dirty="0">
                <a:latin typeface="Palatino Linotype" panose="02040502050505030304" pitchFamily="18" charset="0"/>
                <a:cs typeface="Arial" panose="020B0604020202020204" pitchFamily="34" charset="0"/>
              </a:rPr>
              <a:t>The SELECT statement cannot have an INTO clause.</a:t>
            </a:r>
            <a:endParaRPr lang="en-IN" dirty="0">
              <a:latin typeface="Palatino Linotype" panose="02040502050505030304" pitchFamily="18" charset="0"/>
              <a:cs typeface="Arial" panose="020B0604020202020204" pitchFamily="34" charset="0"/>
            </a:endParaRP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258532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found_rows();</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  found_rows() </a:t>
            </a:r>
          </a:p>
        </p:txBody>
      </p:sp>
    </p:spTree>
    <p:extLst>
      <p:ext uri="{BB962C8B-B14F-4D97-AF65-F5344CB8AC3E}">
        <p14:creationId xmlns:p14="http://schemas.microsoft.com/office/powerpoint/2010/main" val="27691474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rgbClr val="0077AA"/>
                </a:solidFill>
                <a:latin typeface="Segoe UI Semilight" panose="020B0402040204020203" pitchFamily="34" charset="0"/>
                <a:cs typeface="Segoe UI Semilight" panose="020B0402040204020203" pitchFamily="34" charset="0"/>
              </a:rPr>
              <a:t> IF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
        <p:nvSpPr>
          <p:cNvPr id="3" name="TextBox 2">
            <a:extLst>
              <a:ext uri="{FF2B5EF4-FFF2-40B4-BE49-F238E27FC236}">
                <a16:creationId xmlns:a16="http://schemas.microsoft.com/office/drawing/2014/main" id="{4CC16CA3-5F67-A525-465F-45AD6679CA85}"/>
              </a:ext>
            </a:extLst>
          </p:cNvPr>
          <p:cNvSpPr txBox="1"/>
          <p:nvPr/>
        </p:nvSpPr>
        <p:spPr>
          <a:xfrm>
            <a:off x="479376" y="5738937"/>
            <a:ext cx="6696744" cy="369332"/>
          </a:xfrm>
          <a:prstGeom prst="rect">
            <a:avLst/>
          </a:prstGeom>
          <a:noFill/>
        </p:spPr>
        <p:txBody>
          <a:bodyPr wrap="square">
            <a:spAutoFit/>
          </a:bodyPr>
          <a:lstStyle>
            <a:defPPr>
              <a:defRPr lang="en-US"/>
            </a:defPPr>
            <a:lvl1pPr>
              <a:defRPr>
                <a:solidFill>
                  <a:schemeClr val="accent5">
                    <a:lumMod val="75000"/>
                  </a:schemeClr>
                </a:solidFill>
              </a:defRPr>
            </a:lvl1pPr>
          </a:lstStyle>
          <a:p>
            <a:r>
              <a:rPr lang="en-IN" dirty="0"/>
              <a:t>DOCTOR ── prescribes ──&gt; PATIENT ── uses ──&gt; MEDICINE</a:t>
            </a:r>
          </a:p>
        </p:txBody>
      </p:sp>
    </p:spTree>
    <p:extLst>
      <p:ext uri="{BB962C8B-B14F-4D97-AF65-F5344CB8AC3E}">
        <p14:creationId xmlns:p14="http://schemas.microsoft.com/office/powerpoint/2010/main" val="38307244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01643"/>
          </a:xfrm>
          <a:prstGeom prst="rect">
            <a:avLst/>
          </a:prstGeom>
          <a:noFill/>
        </p:spPr>
        <p:txBody>
          <a:bodyPr wrap="square">
            <a:spAutoFit/>
          </a:bodyPr>
          <a:lstStyle/>
          <a:p>
            <a:r>
              <a:rPr lang="en-US" sz="1600" dirty="0">
                <a:solidFill>
                  <a:srgbClr val="B212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rgbClr val="0077AA"/>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B212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B212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sz="1600"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B212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450976"/>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
        <p:nvSpPr>
          <p:cNvPr id="4" name="TextBox 3">
            <a:extLst>
              <a:ext uri="{FF2B5EF4-FFF2-40B4-BE49-F238E27FC236}">
                <a16:creationId xmlns:a16="http://schemas.microsoft.com/office/drawing/2014/main" id="{CC6B8EF3-255A-BDA5-7E53-E202E95F99E8}"/>
              </a:ext>
            </a:extLst>
          </p:cNvPr>
          <p:cNvSpPr txBox="1"/>
          <p:nvPr/>
        </p:nvSpPr>
        <p:spPr>
          <a:xfrm>
            <a:off x="263352" y="97755"/>
            <a:ext cx="11737304" cy="2462213"/>
          </a:xfrm>
          <a:prstGeom prst="rect">
            <a:avLst/>
          </a:prstGeom>
          <a:noFill/>
        </p:spPr>
        <p:txBody>
          <a:bodyPr wrap="square">
            <a:spAutoFit/>
          </a:bodyPr>
          <a:lstStyle>
            <a:defPPr>
              <a:defRPr lang="en-US"/>
            </a:defPPr>
            <a:lvl1pPr algn="just">
              <a:defRPr>
                <a:latin typeface="Arial" panose="020B0604020202020204" pitchFamily="34" charset="0"/>
                <a:cs typeface="Arial" panose="020B0604020202020204" pitchFamily="34" charset="0"/>
              </a:defRPr>
            </a:lvl1pPr>
          </a:lstStyle>
          <a:p>
            <a:pPr algn="l"/>
            <a:r>
              <a:rPr lang="en-IN" dirty="0">
                <a:solidFill>
                  <a:schemeClr val="accent6">
                    <a:lumMod val="75000"/>
                  </a:schemeClr>
                </a:solidFill>
              </a:rPr>
              <a:t>The SIGNAL statement in MySQL is used to raise a custom error manually inside a:</a:t>
            </a:r>
          </a:p>
          <a:p>
            <a:endParaRPr lang="en-IN" sz="600" dirty="0">
              <a:solidFill>
                <a:schemeClr val="accent6">
                  <a:lumMod val="75000"/>
                </a:schemeClr>
              </a:solidFill>
            </a:endParaRPr>
          </a:p>
          <a:p>
            <a:pPr marL="342900" indent="-342900">
              <a:lnSpc>
                <a:spcPct val="150000"/>
              </a:lnSpc>
              <a:buFont typeface="+mj-lt"/>
              <a:buAutoNum type="arabicPeriod"/>
            </a:pPr>
            <a:r>
              <a:rPr lang="en-IN" dirty="0">
                <a:solidFill>
                  <a:schemeClr val="accent6">
                    <a:lumMod val="75000"/>
                  </a:schemeClr>
                </a:solidFill>
              </a:rPr>
              <a:t>Stored Procedure</a:t>
            </a:r>
          </a:p>
          <a:p>
            <a:pPr marL="342900" indent="-342900">
              <a:lnSpc>
                <a:spcPct val="150000"/>
              </a:lnSpc>
              <a:buFont typeface="+mj-lt"/>
              <a:buAutoNum type="arabicPeriod"/>
            </a:pPr>
            <a:r>
              <a:rPr lang="en-IN" dirty="0">
                <a:solidFill>
                  <a:schemeClr val="accent6">
                    <a:lumMod val="75000"/>
                  </a:schemeClr>
                </a:solidFill>
              </a:rPr>
              <a:t>Function</a:t>
            </a:r>
          </a:p>
          <a:p>
            <a:pPr marL="342900" indent="-342900">
              <a:lnSpc>
                <a:spcPct val="150000"/>
              </a:lnSpc>
              <a:buFont typeface="+mj-lt"/>
              <a:buAutoNum type="arabicPeriod"/>
            </a:pPr>
            <a:r>
              <a:rPr lang="en-IN" dirty="0">
                <a:solidFill>
                  <a:schemeClr val="accent6">
                    <a:lumMod val="75000"/>
                  </a:schemeClr>
                </a:solidFill>
              </a:rPr>
              <a:t>Trigger</a:t>
            </a:r>
          </a:p>
          <a:p>
            <a:endParaRPr lang="en-IN" sz="800" dirty="0">
              <a:solidFill>
                <a:schemeClr val="accent6">
                  <a:lumMod val="75000"/>
                </a:schemeClr>
              </a:solidFill>
            </a:endParaRPr>
          </a:p>
          <a:p>
            <a:r>
              <a:rPr lang="en-IN" b="1" dirty="0">
                <a:solidFill>
                  <a:schemeClr val="accent6">
                    <a:lumMod val="75000"/>
                  </a:schemeClr>
                </a:solidFill>
              </a:rPr>
              <a:t>It’s useful for enforcing custom business rules, validations, or stopping execution with meaningful error messages.</a:t>
            </a:r>
          </a:p>
        </p:txBody>
      </p:sp>
    </p:spTree>
    <p:extLst>
      <p:ext uri="{BB962C8B-B14F-4D97-AF65-F5344CB8AC3E}">
        <p14:creationId xmlns:p14="http://schemas.microsoft.com/office/powerpoint/2010/main" val="3663969365"/>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1233824" cy="541686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sz="2000"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a:t>
            </a:r>
            <a:r>
              <a:rPr lang="en-IN" dirty="0">
                <a:solidFill>
                  <a:srgbClr val="C00000"/>
                </a:solidFill>
                <a:latin typeface="Arial" panose="020B0604020202020204" pitchFamily="34" charset="0"/>
                <a:cs typeface="Arial" panose="020B0604020202020204" pitchFamily="34" charset="0"/>
              </a:rPr>
              <a:t>length();</a:t>
            </a:r>
            <a:endParaRPr lang="en-US"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FROM dept);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FUNCTION</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IF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DDL</a:t>
            </a:r>
          </a:p>
        </p:txBody>
      </p:sp>
      <p:sp>
        <p:nvSpPr>
          <p:cNvPr id="6" name="Rectangle 5">
            <a:extLst>
              <a:ext uri="{FF2B5EF4-FFF2-40B4-BE49-F238E27FC236}">
                <a16:creationId xmlns:a16="http://schemas.microsoft.com/office/drawing/2014/main" id="{83BB7B94-80FB-40D9-9578-D7FC4C5D6C39}"/>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366265"/>
            <a:ext cx="11303424" cy="430887"/>
          </a:xfrm>
          <a:prstGeom prst="rect">
            <a:avLst/>
          </a:prstGeom>
          <a:solidFill>
            <a:schemeClr val="bg1">
              <a:lumMod val="85000"/>
            </a:schemeClr>
          </a:solidFill>
        </p:spPr>
        <p:txBody>
          <a:bodyPr wrap="square">
            <a:spAutoFit/>
          </a:bodyPr>
          <a:lstStyle/>
          <a:p>
            <a:r>
              <a:rPr lang="en-US" sz="22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200" b="1" dirty="0"/>
          </a:p>
        </p:txBody>
      </p:sp>
    </p:spTree>
    <p:extLst>
      <p:ext uri="{BB962C8B-B14F-4D97-AF65-F5344CB8AC3E}">
        <p14:creationId xmlns:p14="http://schemas.microsoft.com/office/powerpoint/2010/main" val="14409179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63FE-900E-6F09-7D57-F83C41973A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D0ADBA9-7C21-7A45-F4CC-3420957CA6CC}"/>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 DML</a:t>
            </a:r>
          </a:p>
        </p:txBody>
      </p:sp>
      <p:sp>
        <p:nvSpPr>
          <p:cNvPr id="6" name="Rectangle 5">
            <a:extLst>
              <a:ext uri="{FF2B5EF4-FFF2-40B4-BE49-F238E27FC236}">
                <a16:creationId xmlns:a16="http://schemas.microsoft.com/office/drawing/2014/main" id="{1D95A631-6006-380E-2F63-20D4A8A037C1}"/>
              </a:ext>
            </a:extLst>
          </p:cNvPr>
          <p:cNvSpPr/>
          <p:nvPr/>
        </p:nvSpPr>
        <p:spPr>
          <a:xfrm>
            <a:off x="190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FUNCTION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INSERT INTO xx VALUES(1,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'saleel'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UPDATE xx SET c2 = </a:t>
            </a:r>
            <a:r>
              <a:rPr lang="en-US" dirty="0">
                <a:solidFill>
                  <a:srgbClr val="00B050"/>
                </a:solidFill>
                <a:latin typeface="Segoe UI Semilight" panose="020B0402040204020203" pitchFamily="34" charset="0"/>
                <a:ea typeface="Segoe UI Symbol" panose="020B0502040204020203" pitchFamily="34" charset="0"/>
                <a:cs typeface="Segoe UI Semilight" panose="020B0402040204020203" pitchFamily="34" charset="0"/>
              </a:rPr>
              <a:t>'sharmin'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DELETE FROM xx;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86853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163628"/>
            <a:ext cx="9614812"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Self-Referencing</a:t>
            </a:r>
            <a:r>
              <a:rPr lang="en-US" sz="2400" dirty="0">
                <a:latin typeface="Arial" pitchFamily="34" charset="0"/>
                <a:cs typeface="Arial" pitchFamily="34" charset="0"/>
              </a:rPr>
              <a:t> (Recursive)</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8" name="Picture 7" descr="many_to_many_entity_relationship_diagram.jpg"/>
          <p:cNvPicPr>
            <a:picLocks noChangeAspect="1"/>
          </p:cNvPicPr>
          <p:nvPr/>
        </p:nvPicPr>
        <p:blipFill>
          <a:blip r:embed="rId2" cstate="print"/>
          <a:stretch>
            <a:fillRect/>
          </a:stretch>
        </p:blipFill>
        <p:spPr>
          <a:xfrm>
            <a:off x="9048328" y="3992603"/>
            <a:ext cx="2590761" cy="1631220"/>
          </a:xfrm>
          <a:prstGeom prst="rect">
            <a:avLst/>
          </a:prstGeom>
        </p:spPr>
      </p:pic>
      <p:sp>
        <p:nvSpPr>
          <p:cNvPr id="4" name="Rectangle 3"/>
          <p:cNvSpPr/>
          <p:nvPr/>
        </p:nvSpPr>
        <p:spPr>
          <a:xfrm>
            <a:off x="695400" y="1174532"/>
            <a:ext cx="3733454" cy="523220"/>
          </a:xfrm>
          <a:prstGeom prst="rect">
            <a:avLst/>
          </a:prstGeom>
          <a:solidFill>
            <a:schemeClr val="bg1">
              <a:lumMod val="95000"/>
            </a:schemeClr>
          </a:solidFill>
        </p:spPr>
        <p:txBody>
          <a:bodyPr wrap="square">
            <a:spAutoFit/>
          </a:bodyPr>
          <a:lstStyle/>
          <a:p>
            <a:pPr algn="ctr"/>
            <a:r>
              <a:rPr lang="en-IN" sz="2800" dirty="0">
                <a:solidFill>
                  <a:srgbClr val="00B0F0"/>
                </a:solidFill>
                <a:latin typeface="Arial" panose="020B0604020202020204" pitchFamily="34" charset="0"/>
                <a:cs typeface="Arial" panose="020B0604020202020204" pitchFamily="34" charset="0"/>
              </a:rPr>
              <a:t>Common relationship</a:t>
            </a: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grpSp>
        <p:nvGrpSpPr>
          <p:cNvPr id="3" name="Group 2">
            <a:extLst>
              <a:ext uri="{FF2B5EF4-FFF2-40B4-BE49-F238E27FC236}">
                <a16:creationId xmlns:a16="http://schemas.microsoft.com/office/drawing/2014/main" id="{E27C2B45-0E78-BE2F-BCFC-63B53B0321BC}"/>
              </a:ext>
            </a:extLst>
          </p:cNvPr>
          <p:cNvGrpSpPr/>
          <p:nvPr/>
        </p:nvGrpSpPr>
        <p:grpSpPr>
          <a:xfrm>
            <a:off x="3597516" y="1261070"/>
            <a:ext cx="4680519" cy="1187669"/>
            <a:chOff x="3647728" y="2056256"/>
            <a:chExt cx="3801591" cy="790575"/>
          </a:xfrm>
        </p:grpSpPr>
        <p:pic>
          <p:nvPicPr>
            <p:cNvPr id="7" name="Picture 6" descr="one_to_one_entity_relationship_diagram.jpg"/>
            <p:cNvPicPr>
              <a:picLocks noChangeAspect="1"/>
            </p:cNvPicPr>
            <p:nvPr/>
          </p:nvPicPr>
          <p:blipFill>
            <a:blip r:embed="rId3" cstate="print"/>
            <a:stretch>
              <a:fillRect/>
            </a:stretch>
          </p:blipFill>
          <p:spPr>
            <a:xfrm>
              <a:off x="5591944" y="2056256"/>
              <a:ext cx="1857375" cy="790575"/>
            </a:xfrm>
            <a:prstGeom prst="rect">
              <a:avLst/>
            </a:prstGeom>
          </p:spPr>
        </p:pic>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548CBDD-523A-AC32-6C32-0C6560B65B0E}"/>
              </a:ext>
            </a:extLst>
          </p:cNvPr>
          <p:cNvGrpSpPr/>
          <p:nvPr/>
        </p:nvGrpSpPr>
        <p:grpSpPr>
          <a:xfrm>
            <a:off x="3935760" y="2448739"/>
            <a:ext cx="5904656" cy="1457325"/>
            <a:chOff x="3865974" y="3114638"/>
            <a:chExt cx="5816146" cy="1333500"/>
          </a:xfrm>
        </p:grpSpPr>
        <p:pic>
          <p:nvPicPr>
            <p:cNvPr id="9" name="Picture 8" descr="one_to_many_entity_relationship_diagram.jpg"/>
            <p:cNvPicPr>
              <a:picLocks noChangeAspect="1"/>
            </p:cNvPicPr>
            <p:nvPr/>
          </p:nvPicPr>
          <p:blipFill>
            <a:blip r:embed="rId4" cstate="print"/>
            <a:stretch>
              <a:fillRect/>
            </a:stretch>
          </p:blipFill>
          <p:spPr>
            <a:xfrm>
              <a:off x="6853195" y="3114638"/>
              <a:ext cx="2828925" cy="1333500"/>
            </a:xfrm>
            <a:prstGeom prst="rect">
              <a:avLst/>
            </a:prstGeom>
          </p:spPr>
        </p:pic>
        <p:cxnSp>
          <p:nvCxnSpPr>
            <p:cNvPr id="14" name="Straight Arrow Connector 13">
              <a:extLst>
                <a:ext uri="{FF2B5EF4-FFF2-40B4-BE49-F238E27FC236}">
                  <a16:creationId xmlns:a16="http://schemas.microsoft.com/office/drawing/2014/main" id="{5D1C4D99-C188-F4C4-65BC-A10B9460E9AE}"/>
                </a:ext>
              </a:extLst>
            </p:cNvPr>
            <p:cNvCxnSpPr>
              <a:cxnSpLocks/>
              <a:endCxn id="9" idx="1"/>
            </p:cNvCxnSpPr>
            <p:nvPr/>
          </p:nvCxnSpPr>
          <p:spPr>
            <a:xfrm flipV="1">
              <a:off x="3865974" y="3781388"/>
              <a:ext cx="2987221" cy="142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87A0F4AD-278D-E59A-C7E7-95E977788AA6}"/>
              </a:ext>
            </a:extLst>
          </p:cNvPr>
          <p:cNvCxnSpPr>
            <a:cxnSpLocks/>
          </p:cNvCxnSpPr>
          <p:nvPr/>
        </p:nvCxnSpPr>
        <p:spPr>
          <a:xfrm>
            <a:off x="4295800" y="4653226"/>
            <a:ext cx="4752528" cy="241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AEB0201-0E6E-141D-0A9D-582800E3E5E7}"/>
              </a:ext>
            </a:extLst>
          </p:cNvPr>
          <p:cNvGrpSpPr/>
          <p:nvPr/>
        </p:nvGrpSpPr>
        <p:grpSpPr>
          <a:xfrm>
            <a:off x="5348049" y="5580007"/>
            <a:ext cx="2929986" cy="965256"/>
            <a:chOff x="6033573" y="5818280"/>
            <a:chExt cx="2929986" cy="965256"/>
          </a:xfrm>
        </p:grpSpPr>
        <p:grpSp>
          <p:nvGrpSpPr>
            <p:cNvPr id="32" name="Group 31">
              <a:extLst>
                <a:ext uri="{FF2B5EF4-FFF2-40B4-BE49-F238E27FC236}">
                  <a16:creationId xmlns:a16="http://schemas.microsoft.com/office/drawing/2014/main" id="{8B9528CE-0A80-9447-CED1-E5A415CFA5F2}"/>
                </a:ext>
              </a:extLst>
            </p:cNvPr>
            <p:cNvGrpSpPr/>
            <p:nvPr/>
          </p:nvGrpSpPr>
          <p:grpSpPr>
            <a:xfrm>
              <a:off x="7575950" y="5818280"/>
              <a:ext cx="1387609" cy="965256"/>
              <a:chOff x="7248128" y="5746906"/>
              <a:chExt cx="1387609" cy="965256"/>
            </a:xfrm>
          </p:grpSpPr>
          <p:sp>
            <p:nvSpPr>
              <p:cNvPr id="21" name="Rectangle 20">
                <a:extLst>
                  <a:ext uri="{FF2B5EF4-FFF2-40B4-BE49-F238E27FC236}">
                    <a16:creationId xmlns:a16="http://schemas.microsoft.com/office/drawing/2014/main" id="{595FD0A8-653B-1B77-111B-6F80069E0D1C}"/>
                  </a:ext>
                </a:extLst>
              </p:cNvPr>
              <p:cNvSpPr/>
              <p:nvPr/>
            </p:nvSpPr>
            <p:spPr>
              <a:xfrm>
                <a:off x="7248128" y="5984269"/>
                <a:ext cx="878305" cy="7278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58EC698D-0DA3-4B7F-C48B-16B843311C16}"/>
                  </a:ext>
                </a:extLst>
              </p:cNvPr>
              <p:cNvCxnSpPr>
                <a:cxnSpLocks/>
              </p:cNvCxnSpPr>
              <p:nvPr/>
            </p:nvCxnSpPr>
            <p:spPr>
              <a:xfrm flipV="1">
                <a:off x="8626008" y="5752712"/>
                <a:ext cx="0" cy="6149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82AAD0-B846-DF77-FC94-CDEECC0B6621}"/>
                  </a:ext>
                </a:extLst>
              </p:cNvPr>
              <p:cNvCxnSpPr>
                <a:cxnSpLocks/>
              </p:cNvCxnSpPr>
              <p:nvPr/>
            </p:nvCxnSpPr>
            <p:spPr>
              <a:xfrm>
                <a:off x="8156558" y="6361840"/>
                <a:ext cx="4694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1A3291E-027D-B90C-219A-F1FE5E9DCB7A}"/>
                  </a:ext>
                </a:extLst>
              </p:cNvPr>
              <p:cNvCxnSpPr>
                <a:cxnSpLocks/>
              </p:cNvCxnSpPr>
              <p:nvPr/>
            </p:nvCxnSpPr>
            <p:spPr>
              <a:xfrm rot="10800000" flipV="1">
                <a:off x="7677554" y="5746906"/>
                <a:ext cx="958183" cy="2510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32D6F2EF-FED5-B1EA-06B5-3C7A950267C2}"/>
                </a:ext>
              </a:extLst>
            </p:cNvPr>
            <p:cNvCxnSpPr/>
            <p:nvPr/>
          </p:nvCxnSpPr>
          <p:spPr>
            <a:xfrm>
              <a:off x="6033573" y="5984269"/>
              <a:ext cx="1512168" cy="530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908695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84784"/>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dept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IF</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B212AA"/>
                  </a:solidFill>
                  <a:latin typeface="Segoe UI Semilight" panose="020B0402040204020203" pitchFamily="34" charset="0"/>
                  <a:cs typeface="Segoe UI Semilight" panose="020B0402040204020203" pitchFamily="34" charset="0"/>
                </a:rPr>
                <a:t>CREATE</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AFTER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INSERT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temp </a:t>
              </a:r>
              <a:r>
                <a:rPr lang="en-US" dirty="0">
                  <a:solidFill>
                    <a:srgbClr val="B212AA"/>
                  </a:solidFill>
                  <a:latin typeface="Segoe UI Semilight" panose="020B0402040204020203" pitchFamily="34" charset="0"/>
                  <a:cs typeface="Segoe UI Semilight" panose="020B0402040204020203" pitchFamily="34" charset="0"/>
                </a:rPr>
                <a:t>FOR</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EACH</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a:t>
            </a:r>
            <a:r>
              <a:rPr lang="en-IN" dirty="0">
                <a:solidFill>
                  <a:srgbClr val="B212AA"/>
                </a:solidFill>
                <a:latin typeface="Segoe UI Semilight" panose="020B0402040204020203" pitchFamily="34" charset="0"/>
                <a:cs typeface="Segoe UI Semilight" panose="020B0402040204020203" pitchFamily="34" charset="0"/>
              </a:rPr>
              <a:t>G</a:t>
            </a:r>
            <a:r>
              <a:rPr lang="en-IN" dirty="0">
                <a:solidFill>
                  <a:srgbClr val="0077AA"/>
                </a:solidFill>
                <a:latin typeface="Segoe UI Semilight" panose="020B0402040204020203" pitchFamily="34" charset="0"/>
                <a:cs typeface="Segoe UI Semilight" panose="020B0402040204020203" pitchFamily="34" charset="0"/>
              </a:rPr>
              <a:t>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IF</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EACH</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city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solidFill>
                  <a:schemeClr val="tx1">
                    <a:lumMod val="95000"/>
                    <a:lumOff val="5000"/>
                  </a:schemeClr>
                </a:solidFill>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NEW.customerID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emp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a:t>
            </a:r>
            <a:r>
              <a:rPr lang="en-IN"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insert_in_item_ordered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item_ordered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73050"/>
            <a:r>
              <a:rPr lang="en-US" dirty="0">
                <a:solidFill>
                  <a:srgbClr val="B212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INTO x FROM item WHERE </a:t>
            </a:r>
            <a:r>
              <a:rPr lang="en-US" dirty="0" err="1">
                <a:latin typeface="Segoe UI Semilight" panose="020B0402040204020203" pitchFamily="34" charset="0"/>
                <a:cs typeface="Segoe UI Semilight" panose="020B0402040204020203" pitchFamily="34" charset="0"/>
              </a:rPr>
              <a:t>itemID</a:t>
            </a:r>
            <a:r>
              <a:rPr lang="en-US" dirty="0">
                <a:latin typeface="Segoe UI Semilight" panose="020B0402040204020203" pitchFamily="34" charset="0"/>
                <a:cs typeface="Segoe UI Semilight" panose="020B0402040204020203" pitchFamily="34" charset="0"/>
              </a:rPr>
              <a:t> = </a:t>
            </a:r>
            <a:r>
              <a:rPr lang="en-US" dirty="0" err="1">
                <a:latin typeface="Segoe UI Semilight" panose="020B0402040204020203" pitchFamily="34" charset="0"/>
                <a:cs typeface="Segoe UI Semilight" panose="020B0402040204020203" pitchFamily="34" charset="0"/>
              </a:rPr>
              <a:t>NEW.itemID</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err="1">
                <a:solidFill>
                  <a:srgbClr val="B212AA"/>
                </a:solidFill>
                <a:latin typeface="Segoe UI Semilight" panose="020B0402040204020203" pitchFamily="34" charset="0"/>
                <a:cs typeface="Segoe UI Semilight" panose="020B0402040204020203" pitchFamily="34" charset="0"/>
              </a:rPr>
              <a:t>i</a:t>
            </a:r>
            <a:r>
              <a:rPr lang="en-IN" dirty="0" err="1">
                <a:latin typeface="Segoe UI Semilight" panose="020B0402040204020203" pitchFamily="34" charset="0"/>
                <a:cs typeface="Segoe UI Semilight" panose="020B0402040204020203" pitchFamily="34" charset="0"/>
              </a:rPr>
              <a:t>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B212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insert_item_in_warehouse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B212AA"/>
                </a:solidFill>
                <a:latin typeface="Segoe UI Semilight" panose="020B0402040204020203" pitchFamily="34" charset="0"/>
                <a:cs typeface="Segoe UI Semilight" panose="020B0402040204020203" pitchFamily="34" charset="0"/>
              </a:rPr>
              <a:t>CREATE</a:t>
            </a:r>
            <a:r>
              <a:rPr lang="en-IN" dirty="0">
                <a:solidFill>
                  <a:srgbClr val="0077AA"/>
                </a:solidFill>
                <a:latin typeface="Segoe UI Semilight" panose="020B0402040204020203" pitchFamily="34" charset="0"/>
                <a:cs typeface="Segoe UI Semilight" panose="020B0402040204020203" pitchFamily="34" charset="0"/>
              </a:rPr>
              <a:t> </a:t>
            </a:r>
            <a:r>
              <a:rPr lang="en-IN" dirty="0">
                <a:solidFill>
                  <a:srgbClr val="B212AA"/>
                </a:solidFill>
                <a:latin typeface="Segoe UI Semilight" panose="020B0402040204020203" pitchFamily="34" charset="0"/>
                <a:cs typeface="Segoe UI Semilight" panose="020B0402040204020203" pitchFamily="34" charset="0"/>
              </a:rPr>
              <a:t>TRIGGER</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B212AA"/>
                </a:solidFill>
                <a:latin typeface="Segoe UI Semilight" panose="020B0402040204020203" pitchFamily="34" charset="0"/>
                <a:cs typeface="Segoe UI Semilight" panose="020B0402040204020203" pitchFamily="34" charset="0"/>
              </a:rPr>
              <a:t>FOR EACH ROW</a:t>
            </a:r>
          </a:p>
          <a:p>
            <a:r>
              <a:rPr lang="en-IN" dirty="0">
                <a:solidFill>
                  <a:srgbClr val="B212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customer_AccountID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customer_account</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B212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B212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B212AA"/>
                </a:solidFill>
                <a:latin typeface="Segoe UI Semilight" panose="020B0402040204020203" pitchFamily="34" charset="0"/>
                <a:cs typeface="Segoe UI Semilight" panose="020B0402040204020203" pitchFamily="34" charset="0"/>
              </a:rPr>
              <a:t>FOR EACH ROW</a:t>
            </a:r>
          </a:p>
          <a:p>
            <a:pPr marL="273050"/>
            <a:r>
              <a:rPr lang="en-IN" dirty="0">
                <a:solidFill>
                  <a:srgbClr val="B212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‘45000'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PROCEDURE IF EXISTS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PROCEDURE </a:t>
            </a:r>
            <a:r>
              <a:rPr lang="en-US" dirty="0" err="1">
                <a:latin typeface="Segoe UI Semilight" panose="020B0402040204020203" pitchFamily="34" charset="0"/>
                <a:cs typeface="Segoe UI Semilight" panose="020B0402040204020203" pitchFamily="34" charset="0"/>
              </a:rPr>
              <a:t>showCustomerAccount</a:t>
            </a:r>
            <a:r>
              <a:rPr lang="en-US" dirty="0">
                <a:latin typeface="Segoe UI Semilight" panose="020B0402040204020203" pitchFamily="34" charset="0"/>
                <a:cs typeface="Segoe UI Semilight" panose="020B0402040204020203" pitchFamily="34" charset="0"/>
              </a:rPr>
              <a:t>()</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 </a:t>
            </a:r>
            <a:r>
              <a:rPr lang="en-US" dirty="0" err="1">
                <a:latin typeface="Segoe UI Semilight" panose="020B0402040204020203" pitchFamily="34" charset="0"/>
                <a:cs typeface="Segoe UI Semilight" panose="020B0402040204020203" pitchFamily="34" charset="0"/>
              </a:rPr>
              <a:t>lock_issue_card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B212AA"/>
                </a:solidFill>
                <a:latin typeface="Segoe UI Semilight" panose="020B0402040204020203" pitchFamily="34" charset="0"/>
                <a:cs typeface="Segoe UI Semilight" panose="020B0402040204020203" pitchFamily="34" charset="0"/>
              </a:rPr>
              <a:t>DROP TRIGGER IF EXISTS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B212AA"/>
                </a:solidFill>
                <a:latin typeface="Segoe UI Semilight" panose="020B0402040204020203" pitchFamily="34" charset="0"/>
                <a:cs typeface="Segoe UI Semilight" panose="020B0402040204020203" pitchFamily="34" charset="0"/>
              </a:rPr>
              <a:t>CREATE TRIGGER</a:t>
            </a:r>
            <a:r>
              <a:rPr lang="en-US" dirty="0">
                <a:solidFill>
                  <a:srgbClr val="0077AA"/>
                </a:solidFill>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issue_card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BEFORE INSERT ON </a:t>
            </a:r>
            <a:r>
              <a:rPr lang="en-US" dirty="0" err="1">
                <a:latin typeface="Segoe UI Semilight" panose="020B0402040204020203" pitchFamily="34" charset="0"/>
                <a:cs typeface="Segoe UI Semilight" panose="020B0402040204020203" pitchFamily="34" charset="0"/>
              </a:rPr>
              <a:t>credit_card</a:t>
            </a:r>
            <a:r>
              <a:rPr lang="en-US" dirty="0">
                <a:latin typeface="Segoe UI Semilight" panose="020B0402040204020203" pitchFamily="34" charset="0"/>
                <a:cs typeface="Segoe UI Semilight" panose="020B0402040204020203" pitchFamily="34" charset="0"/>
              </a:rPr>
              <a:t> </a:t>
            </a:r>
            <a:r>
              <a:rPr lang="en-US" dirty="0">
                <a:solidFill>
                  <a:srgbClr val="B212AA"/>
                </a:solidFill>
                <a:latin typeface="Segoe UI Semilight" panose="020B0402040204020203" pitchFamily="34" charset="0"/>
                <a:cs typeface="Segoe UI Semilight" panose="020B0402040204020203" pitchFamily="34" charset="0"/>
              </a:rPr>
              <a:t>FOR EACH ROW</a:t>
            </a:r>
          </a:p>
          <a:p>
            <a:pPr marL="261938"/>
            <a:r>
              <a:rPr lang="en-US" dirty="0">
                <a:solidFill>
                  <a:srgbClr val="B212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‘45000'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B212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B212AA"/>
                </a:solidFill>
                <a:latin typeface="Segoe UI Semilight" panose="020B0402040204020203" pitchFamily="34" charset="0"/>
                <a:cs typeface="Segoe UI Semilight" panose="020B0402040204020203" pitchFamily="34" charset="0"/>
              </a:rPr>
              <a:t>DROP PROCEDURE IF EXISTS</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B212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B212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B212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
        <p:nvSpPr>
          <p:cNvPr id="3" name="TextBox 2">
            <a:extLst>
              <a:ext uri="{FF2B5EF4-FFF2-40B4-BE49-F238E27FC236}">
                <a16:creationId xmlns:a16="http://schemas.microsoft.com/office/drawing/2014/main" id="{EBC1A492-8948-F28F-29E2-2B0EA9088234}"/>
              </a:ext>
            </a:extLst>
          </p:cNvPr>
          <p:cNvSpPr txBox="1"/>
          <p:nvPr/>
        </p:nvSpPr>
        <p:spPr>
          <a:xfrm>
            <a:off x="2074776" y="3276600"/>
            <a:ext cx="8042448" cy="400110"/>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corresponds to </a:t>
            </a:r>
            <a:r>
              <a:rPr lang="en-US" sz="2000" b="1" dirty="0">
                <a:latin typeface="Palatino Linotype" panose="02040502050505030304" pitchFamily="18" charset="0"/>
              </a:rPr>
              <a:t>one and only one</a:t>
            </a:r>
            <a:r>
              <a:rPr lang="en-US" sz="2000" dirty="0">
                <a:latin typeface="Palatino Linotype" panose="02040502050505030304" pitchFamily="18" charset="0"/>
              </a:rPr>
              <a:t> row in </a:t>
            </a:r>
            <a:r>
              <a:rPr lang="en-US" sz="2000" b="1" dirty="0">
                <a:latin typeface="Palatino Linotype" panose="02040502050505030304" pitchFamily="18" charset="0"/>
              </a:rPr>
              <a:t>Table B</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64540267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Types of Number Systems</a:t>
            </a:r>
          </a:p>
        </p:txBody>
      </p:sp>
      <p:grpSp>
        <p:nvGrpSpPr>
          <p:cNvPr id="17" name="Group 16">
            <a:extLst>
              <a:ext uri="{FF2B5EF4-FFF2-40B4-BE49-F238E27FC236}">
                <a16:creationId xmlns:a16="http://schemas.microsoft.com/office/drawing/2014/main" id="{81EF085E-F8E2-29C9-5967-425EB305B31A}"/>
              </a:ext>
            </a:extLst>
          </p:cNvPr>
          <p:cNvGrpSpPr/>
          <p:nvPr/>
        </p:nvGrpSpPr>
        <p:grpSpPr>
          <a:xfrm>
            <a:off x="119336" y="1052736"/>
            <a:ext cx="11665296" cy="2940429"/>
            <a:chOff x="551384" y="1052736"/>
            <a:chExt cx="11233248" cy="2940429"/>
          </a:xfrm>
        </p:grpSpPr>
        <p:sp>
          <p:nvSpPr>
            <p:cNvPr id="3" name="TextBox 2">
              <a:extLst>
                <a:ext uri="{FF2B5EF4-FFF2-40B4-BE49-F238E27FC236}">
                  <a16:creationId xmlns:a16="http://schemas.microsoft.com/office/drawing/2014/main" id="{A9B1D89D-2309-759E-3AAC-11952D55B51E}"/>
                </a:ext>
              </a:extLst>
            </p:cNvPr>
            <p:cNvSpPr txBox="1"/>
            <p:nvPr/>
          </p:nvSpPr>
          <p:spPr>
            <a:xfrm>
              <a:off x="551384" y="1052736"/>
              <a:ext cx="11233248" cy="228780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Types of Number Systems</a:t>
              </a:r>
            </a:p>
            <a:p>
              <a:endParaRPr lang="en-IN"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Decimal number system (Base- 10)           =&gt; 0, 1, 2, 3, 4, 5, 6, 7, 8, 9</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Binary number system (Base- 2)                =&gt; 0, 1</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Octal number system (Base-8)                   =&gt; 0, 1, 2, 3, 4, 5, 6, 7</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Hexadecimal number system (Base- 16)   =&gt; 0, 1, 2, 3, 4, 5, 6, 7, 8, 9, 10,    11,    12,   13,    14,    15</a:t>
              </a:r>
            </a:p>
          </p:txBody>
        </p:sp>
        <p:cxnSp>
          <p:nvCxnSpPr>
            <p:cNvPr id="7" name="Straight Arrow Connector 6">
              <a:extLst>
                <a:ext uri="{FF2B5EF4-FFF2-40B4-BE49-F238E27FC236}">
                  <a16:creationId xmlns:a16="http://schemas.microsoft.com/office/drawing/2014/main" id="{7BD1D355-4ED4-0C53-9A5C-1AD53ABD7AA6}"/>
                </a:ext>
              </a:extLst>
            </p:cNvPr>
            <p:cNvCxnSpPr>
              <a:cxnSpLocks/>
            </p:cNvCxnSpPr>
            <p:nvPr/>
          </p:nvCxnSpPr>
          <p:spPr>
            <a:xfrm>
              <a:off x="7941081"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17B746-A723-D2D1-8D4D-5AAC6CDB09F6}"/>
                </a:ext>
              </a:extLst>
            </p:cNvPr>
            <p:cNvCxnSpPr>
              <a:cxnSpLocks/>
            </p:cNvCxnSpPr>
            <p:nvPr/>
          </p:nvCxnSpPr>
          <p:spPr>
            <a:xfrm>
              <a:off x="8482145"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FC97A18-9AFD-0CD2-46DA-8E43F9269A7D}"/>
                </a:ext>
              </a:extLst>
            </p:cNvPr>
            <p:cNvCxnSpPr>
              <a:cxnSpLocks/>
            </p:cNvCxnSpPr>
            <p:nvPr/>
          </p:nvCxnSpPr>
          <p:spPr>
            <a:xfrm>
              <a:off x="9017288"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66D745-E992-C4DE-E59F-077E5500F74D}"/>
                </a:ext>
              </a:extLst>
            </p:cNvPr>
            <p:cNvCxnSpPr>
              <a:cxnSpLocks/>
            </p:cNvCxnSpPr>
            <p:nvPr/>
          </p:nvCxnSpPr>
          <p:spPr>
            <a:xfrm>
              <a:off x="953024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D58D19-6924-B95B-A8DF-9A57061B7AEF}"/>
                </a:ext>
              </a:extLst>
            </p:cNvPr>
            <p:cNvCxnSpPr>
              <a:cxnSpLocks/>
            </p:cNvCxnSpPr>
            <p:nvPr/>
          </p:nvCxnSpPr>
          <p:spPr>
            <a:xfrm>
              <a:off x="10057004"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21B772-9255-AC8F-A71A-24B76932FA7E}"/>
                </a:ext>
              </a:extLst>
            </p:cNvPr>
            <p:cNvCxnSpPr>
              <a:cxnSpLocks/>
            </p:cNvCxnSpPr>
            <p:nvPr/>
          </p:nvCxnSpPr>
          <p:spPr>
            <a:xfrm>
              <a:off x="10618969" y="3314168"/>
              <a:ext cx="0" cy="258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4C18B2-F171-C77F-9393-E9168D0FBE05}"/>
                </a:ext>
              </a:extLst>
            </p:cNvPr>
            <p:cNvSpPr txBox="1"/>
            <p:nvPr/>
          </p:nvSpPr>
          <p:spPr>
            <a:xfrm>
              <a:off x="7781521" y="3623833"/>
              <a:ext cx="3240360" cy="369332"/>
            </a:xfrm>
            <a:prstGeom prst="rect">
              <a:avLst/>
            </a:prstGeom>
            <a:noFill/>
          </p:spPr>
          <p:txBody>
            <a:bodyPr wrap="square">
              <a:spAutoFit/>
            </a:bodyPr>
            <a:lstStyle/>
            <a:p>
              <a:r>
                <a:rPr lang="en-IN" sz="1800" dirty="0">
                  <a:latin typeface="Arial" panose="020B0604020202020204" pitchFamily="34" charset="0"/>
                  <a:cs typeface="Arial" panose="020B0604020202020204" pitchFamily="34" charset="0"/>
                </a:rPr>
                <a:t>A      B      C       D      E       F</a:t>
              </a:r>
              <a:endParaRPr lang="en-IN" dirty="0"/>
            </a:p>
          </p:txBody>
        </p:sp>
      </p:grpSp>
    </p:spTree>
    <p:extLst>
      <p:ext uri="{BB962C8B-B14F-4D97-AF65-F5344CB8AC3E}">
        <p14:creationId xmlns:p14="http://schemas.microsoft.com/office/powerpoint/2010/main" val="354819222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23C5CD-AA2E-74AA-C8EC-D19E68FE1449}"/>
              </a:ext>
            </a:extLst>
          </p:cNvPr>
          <p:cNvGraphicFramePr>
            <a:graphicFrameLocks noGrp="1"/>
          </p:cNvGraphicFramePr>
          <p:nvPr>
            <p:extLst>
              <p:ext uri="{D42A27DB-BD31-4B8C-83A1-F6EECF244321}">
                <p14:modId xmlns:p14="http://schemas.microsoft.com/office/powerpoint/2010/main" val="2932360675"/>
              </p:ext>
            </p:extLst>
          </p:nvPr>
        </p:nvGraphicFramePr>
        <p:xfrm>
          <a:off x="335360" y="116632"/>
          <a:ext cx="10972800" cy="3520440"/>
        </p:xfrm>
        <a:graphic>
          <a:graphicData uri="http://schemas.openxmlformats.org/drawingml/2006/table">
            <a:tbl>
              <a:tblPr/>
              <a:tblGrid>
                <a:gridCol w="5486400">
                  <a:extLst>
                    <a:ext uri="{9D8B030D-6E8A-4147-A177-3AD203B41FA5}">
                      <a16:colId xmlns:a16="http://schemas.microsoft.com/office/drawing/2014/main" val="4232454318"/>
                    </a:ext>
                  </a:extLst>
                </a:gridCol>
                <a:gridCol w="5486400">
                  <a:extLst>
                    <a:ext uri="{9D8B030D-6E8A-4147-A177-3AD203B41FA5}">
                      <a16:colId xmlns:a16="http://schemas.microsoft.com/office/drawing/2014/main" val="797698772"/>
                    </a:ext>
                  </a:extLst>
                </a:gridCol>
              </a:tblGrid>
              <a:tr h="0">
                <a:tc>
                  <a:txBody>
                    <a:bodyPr/>
                    <a:lstStyle/>
                    <a:p>
                      <a:pPr algn="l" fontAlgn="base"/>
                      <a:r>
                        <a:rPr lang="en-IN" b="1" i="0">
                          <a:effectLst/>
                          <a:latin typeface="Palatino Linotype" panose="02040502050505030304" pitchFamily="18" charset="0"/>
                        </a:rPr>
                        <a:t>Identifier Type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l" fontAlgn="base"/>
                      <a:r>
                        <a:rPr lang="en-IN" b="1" i="0">
                          <a:effectLst/>
                          <a:latin typeface="Palatino Linotype" panose="02040502050505030304" pitchFamily="18" charset="0"/>
                        </a:rPr>
                        <a:t>Maximum Length (characters)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15841367"/>
                  </a:ext>
                </a:extLst>
              </a:tr>
              <a:tr h="0">
                <a:tc>
                  <a:txBody>
                    <a:bodyPr/>
                    <a:lstStyle/>
                    <a:p>
                      <a:pPr fontAlgn="base"/>
                      <a:r>
                        <a:rPr lang="en-IN">
                          <a:effectLst/>
                          <a:latin typeface="Palatino Linotype" panose="02040502050505030304" pitchFamily="18" charset="0"/>
                        </a:rPr>
                        <a:t>Database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727120991"/>
                  </a:ext>
                </a:extLst>
              </a:tr>
              <a:tr h="0">
                <a:tc>
                  <a:txBody>
                    <a:bodyPr/>
                    <a:lstStyle/>
                    <a:p>
                      <a:pPr fontAlgn="base"/>
                      <a:r>
                        <a:rPr lang="en-IN" dirty="0">
                          <a:effectLst/>
                          <a:latin typeface="Palatino Linotype" panose="02040502050505030304" pitchFamily="18" charset="0"/>
                        </a:rPr>
                        <a:t>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2366032"/>
                  </a:ext>
                </a:extLst>
              </a:tr>
              <a:tr h="0">
                <a:tc>
                  <a:txBody>
                    <a:bodyPr/>
                    <a:lstStyle/>
                    <a:p>
                      <a:pPr fontAlgn="base"/>
                      <a:r>
                        <a:rPr lang="en-IN">
                          <a:effectLst/>
                          <a:latin typeface="Palatino Linotype" panose="02040502050505030304" pitchFamily="18" charset="0"/>
                        </a:rPr>
                        <a:t>Column</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29547530"/>
                  </a:ext>
                </a:extLst>
              </a:tr>
              <a:tr h="0">
                <a:tc>
                  <a:txBody>
                    <a:bodyPr/>
                    <a:lstStyle/>
                    <a:p>
                      <a:pPr fontAlgn="base"/>
                      <a:r>
                        <a:rPr lang="en-IN" dirty="0">
                          <a:effectLst/>
                          <a:latin typeface="Palatino Linotype" panose="02040502050505030304" pitchFamily="18" charset="0"/>
                        </a:rPr>
                        <a:t>Index</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97798325"/>
                  </a:ext>
                </a:extLst>
              </a:tr>
              <a:tr h="0">
                <a:tc>
                  <a:txBody>
                    <a:bodyPr/>
                    <a:lstStyle/>
                    <a:p>
                      <a:pPr fontAlgn="base"/>
                      <a:r>
                        <a:rPr lang="en-IN">
                          <a:effectLst/>
                          <a:latin typeface="Palatino Linotype" panose="02040502050505030304" pitchFamily="18" charset="0"/>
                        </a:rPr>
                        <a:t>Constraint</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458468373"/>
                  </a:ext>
                </a:extLst>
              </a:tr>
              <a:tr h="0">
                <a:tc>
                  <a:txBody>
                    <a:bodyPr/>
                    <a:lstStyle/>
                    <a:p>
                      <a:pPr fontAlgn="base"/>
                      <a:r>
                        <a:rPr lang="en-IN">
                          <a:effectLst/>
                          <a:latin typeface="Palatino Linotype" panose="02040502050505030304" pitchFamily="18" charset="0"/>
                        </a:rPr>
                        <a:t>Stored Program</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951720473"/>
                  </a:ext>
                </a:extLst>
              </a:tr>
              <a:tr h="0">
                <a:tc>
                  <a:txBody>
                    <a:bodyPr/>
                    <a:lstStyle/>
                    <a:p>
                      <a:pPr fontAlgn="base"/>
                      <a:r>
                        <a:rPr lang="en-IN">
                          <a:effectLst/>
                          <a:latin typeface="Palatino Linotype" panose="02040502050505030304" pitchFamily="18" charset="0"/>
                        </a:rPr>
                        <a:t>View</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76521464"/>
                  </a:ext>
                </a:extLst>
              </a:tr>
              <a:tr h="0">
                <a:tc>
                  <a:txBody>
                    <a:bodyPr/>
                    <a:lstStyle/>
                    <a:p>
                      <a:pPr fontAlgn="base"/>
                      <a:r>
                        <a:rPr lang="en-IN">
                          <a:effectLst/>
                          <a:latin typeface="Palatino Linotype" panose="02040502050505030304" pitchFamily="18" charset="0"/>
                        </a:rPr>
                        <a:t>Alias</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US" dirty="0">
                          <a:effectLst/>
                          <a:latin typeface="Palatino Linotype" panose="02040502050505030304" pitchFamily="18" charset="0"/>
                        </a:rPr>
                        <a:t>256 (see exception following table)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049328694"/>
                  </a:ext>
                </a:extLst>
              </a:tr>
              <a:tr h="0">
                <a:tc>
                  <a:txBody>
                    <a:bodyPr/>
                    <a:lstStyle/>
                    <a:p>
                      <a:pPr fontAlgn="base"/>
                      <a:r>
                        <a:rPr lang="en-IN" dirty="0">
                          <a:effectLst/>
                          <a:latin typeface="Palatino Linotype" panose="02040502050505030304" pitchFamily="18" charset="0"/>
                        </a:rPr>
                        <a:t>Compound Statement Label</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16</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877261869"/>
                  </a:ext>
                </a:extLst>
              </a:tr>
              <a:tr h="0">
                <a:tc>
                  <a:txBody>
                    <a:bodyPr/>
                    <a:lstStyle/>
                    <a:p>
                      <a:pPr fontAlgn="base"/>
                      <a:r>
                        <a:rPr lang="en-IN" dirty="0">
                          <a:effectLst/>
                          <a:latin typeface="Palatino Linotype" panose="02040502050505030304" pitchFamily="18" charset="0"/>
                        </a:rPr>
                        <a:t>User-Defined Variable</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IN" dirty="0">
                          <a:effectLst/>
                          <a:latin typeface="Palatino Linotype" panose="02040502050505030304" pitchFamily="18" charset="0"/>
                        </a:rPr>
                        <a:t>64</a:t>
                      </a:r>
                    </a:p>
                  </a:txBody>
                  <a:tcPr marL="22860" marR="22860" marT="22860" marB="2286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597435242"/>
                  </a:ext>
                </a:extLst>
              </a:tr>
            </a:tbl>
          </a:graphicData>
        </a:graphic>
      </p:graphicFrame>
    </p:spTree>
    <p:extLst>
      <p:ext uri="{BB962C8B-B14F-4D97-AF65-F5344CB8AC3E}">
        <p14:creationId xmlns:p14="http://schemas.microsoft.com/office/powerpoint/2010/main" val="1749487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chemeClr val="accent4">
                    <a:lumMod val="50000"/>
                  </a:schemeClr>
                </a:solidFill>
                <a:latin typeface="Liberation Mono"/>
                <a:cs typeface="Arial" panose="020B0604020202020204" pitchFamily="34" charset="0"/>
              </a:rPr>
              <a:t>NOT NULL </a:t>
            </a:r>
            <a:r>
              <a:rPr lang="en-IN" dirty="0">
                <a:solidFill>
                  <a:srgbClr val="C00000"/>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latin typeface="Liberation Mono"/>
                <a:cs typeface="Arial" panose="020B0604020202020204" pitchFamily="34" charset="0"/>
              </a:rPr>
              <a:t>(userID)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user(userID)</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(128)</a:t>
            </a:r>
          </a:p>
          <a:p>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(20)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(255),</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(person_ID) </a:t>
            </a:r>
            <a:r>
              <a:rPr lang="en-US" dirty="0">
                <a:solidFill>
                  <a:srgbClr val="C00000"/>
                </a:solidFill>
                <a:latin typeface="Liberation Mono"/>
                <a:cs typeface="Arial" panose="020B0604020202020204" pitchFamily="34" charset="0"/>
              </a:rPr>
              <a:t>REFERENCES</a:t>
            </a:r>
            <a:r>
              <a:rPr lang="en-US" dirty="0">
                <a:latin typeface="Liberation Mono"/>
                <a:cs typeface="Arial" panose="020B0604020202020204" pitchFamily="34" charset="0"/>
              </a:rPr>
              <a:t> person(person_ID)</a:t>
            </a:r>
          </a:p>
          <a:p>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
        <p:nvSpPr>
          <p:cNvPr id="3" name="TextBox 2">
            <a:extLst>
              <a:ext uri="{FF2B5EF4-FFF2-40B4-BE49-F238E27FC236}">
                <a16:creationId xmlns:a16="http://schemas.microsoft.com/office/drawing/2014/main" id="{C25B1F10-672D-8E6E-7CEE-BF47A33D7D18}"/>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but </a:t>
            </a:r>
            <a:r>
              <a:rPr lang="en-US" sz="2000" b="1" dirty="0">
                <a:latin typeface="Palatino Linotype" panose="02040502050505030304" pitchFamily="18" charset="0"/>
              </a:rPr>
              <a:t>many rows in Table </a:t>
            </a:r>
            <a:r>
              <a:rPr lang="en-US" sz="2000" dirty="0">
                <a:latin typeface="Palatino Linotype" panose="02040502050505030304" pitchFamily="18" charset="0"/>
              </a:rPr>
              <a:t>B </a:t>
            </a:r>
            <a:r>
              <a:rPr lang="en-US" sz="2000" b="1" dirty="0">
                <a:latin typeface="Palatino Linotype" panose="02040502050505030304" pitchFamily="18" charset="0"/>
              </a:rPr>
              <a:t>belongs to only one</a:t>
            </a:r>
            <a:r>
              <a:rPr lang="en-US" sz="2000" dirty="0">
                <a:latin typeface="Palatino Linotype" panose="02040502050505030304" pitchFamily="18" charset="0"/>
              </a:rPr>
              <a:t> </a:t>
            </a:r>
            <a:r>
              <a:rPr lang="en-US" sz="2000" b="1" dirty="0">
                <a:latin typeface="Palatino Linotype" panose="02040502050505030304" pitchFamily="18" charset="0"/>
              </a:rPr>
              <a:t>Table A</a:t>
            </a:r>
            <a:r>
              <a:rPr lang="en-US" sz="2000" dirty="0">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77876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a:t>
            </a:r>
            <a:r>
              <a:rPr lang="en-IN" dirty="0">
                <a:latin typeface="Liberation Mono"/>
                <a:ea typeface="Times New Roman" panose="02020603050405020304" pitchFamily="18" charset="0"/>
              </a:rPr>
              <a:t>customer </a:t>
            </a:r>
            <a:r>
              <a:rPr lang="en-IN" dirty="0">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C00000"/>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240</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45</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9,2</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C00000"/>
                </a:solidFill>
                <a:latin typeface="Liberation Mono"/>
                <a:cs typeface="Arial" panose="020B0604020202020204" pitchFamily="34" charset="0"/>
              </a:rPr>
              <a:t>CHECK</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custID &gt; 0</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customer</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custID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61610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a:t>
            </a:r>
            <a:r>
              <a:rPr lang="en-US" sz="2000" dirty="0">
                <a:solidFill>
                  <a:srgbClr val="202124"/>
                </a:solidFill>
                <a:latin typeface="Arial" panose="020B0604020202020204" pitchFamily="34" charset="0"/>
                <a:cs typeface="Arial" panose="020B0604020202020204" pitchFamily="34" charset="0"/>
              </a:rPr>
              <a:t>the ideas, customs, and social behaviour of a particular people or society</a:t>
            </a:r>
            <a:r>
              <a:rPr lang="en-US" sz="2000" dirty="0">
                <a:solidFill>
                  <a:srgbClr val="222222"/>
                </a:solidFill>
                <a:latin typeface="Arial" panose="020B0604020202020204" pitchFamily="34" charset="0"/>
                <a:cs typeface="Arial" panose="020B0604020202020204" pitchFamily="34" charset="0"/>
              </a:rPr>
              <a:t>),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invoiceID, itemID</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latin typeface="Liberation Mono"/>
              </a:rPr>
              <a:t> invoice</a:t>
            </a:r>
            <a:r>
              <a:rPr lang="en-IN" dirty="0">
                <a:latin typeface="Liberation Mono"/>
                <a:cs typeface="Arial" panose="020B0604020202020204" pitchFamily="34" charset="0"/>
              </a:rPr>
              <a:t>(</a:t>
            </a:r>
            <a:r>
              <a:rPr lang="en-IN" dirty="0">
                <a:latin typeface="Liberation Mono"/>
              </a:rPr>
              <a:t>invoiceID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chemeClr val="accent4">
                    <a:lumMod val="50000"/>
                  </a:schemeClr>
                </a:solidFill>
                <a:latin typeface="Liberation Mono"/>
                <a:cs typeface="Arial" panose="020B0604020202020204" pitchFamily="34" charset="0"/>
              </a:rPr>
              <a:t>NOT 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rPr>
              <a:t>loginID, userID</a:t>
            </a:r>
            <a:r>
              <a:rPr lang="en-IN" dirty="0">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rPr>
              <a:t> login</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rPr>
              <a:t>45</a:t>
            </a:r>
            <a:r>
              <a:rPr lang="en-IN" dirty="0">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loginID</a:t>
            </a:r>
            <a:r>
              <a:rPr lang="en-IN" dirty="0">
                <a:latin typeface="Liberation Mono"/>
                <a:cs typeface="Arial" panose="020B0604020202020204" pitchFamily="34" charset="0"/>
              </a:rPr>
              <a:t>)</a:t>
            </a:r>
          </a:p>
          <a:p>
            <a:r>
              <a:rPr lang="en-IN" dirty="0">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3" name="TextBox 2">
            <a:extLst>
              <a:ext uri="{FF2B5EF4-FFF2-40B4-BE49-F238E27FC236}">
                <a16:creationId xmlns:a16="http://schemas.microsoft.com/office/drawing/2014/main" id="{1DF7DA0F-E466-9AD2-E8C0-140E29BD503B}"/>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One row in </a:t>
            </a:r>
            <a:r>
              <a:rPr lang="en-US" sz="2000" b="1" dirty="0">
                <a:latin typeface="Palatino Linotype" panose="02040502050505030304" pitchFamily="18" charset="0"/>
              </a:rPr>
              <a:t>Table A</a:t>
            </a:r>
            <a:r>
              <a:rPr lang="en-US" sz="2000" dirty="0">
                <a:latin typeface="Palatino Linotype" panose="02040502050505030304" pitchFamily="18" charset="0"/>
              </a:rPr>
              <a:t> can relate to </a:t>
            </a:r>
            <a:r>
              <a:rPr lang="en-US" sz="2000" b="1" dirty="0">
                <a:latin typeface="Palatino Linotype" panose="02040502050505030304" pitchFamily="18" charset="0"/>
              </a:rPr>
              <a:t>many rows in Table B</a:t>
            </a:r>
            <a:r>
              <a:rPr lang="en-US" sz="2000" dirty="0">
                <a:latin typeface="Palatino Linotype" panose="02040502050505030304" pitchFamily="18" charset="0"/>
              </a:rPr>
              <a:t>, and one row in </a:t>
            </a:r>
            <a:r>
              <a:rPr lang="en-US" sz="2000" b="1" dirty="0">
                <a:latin typeface="Palatino Linotype" panose="02040502050505030304" pitchFamily="18" charset="0"/>
              </a:rPr>
              <a:t>Table B</a:t>
            </a:r>
            <a:r>
              <a:rPr lang="en-US" sz="2000" dirty="0">
                <a:latin typeface="Palatino Linotype" panose="02040502050505030304" pitchFamily="18" charset="0"/>
              </a:rPr>
              <a:t> can also relate to </a:t>
            </a:r>
            <a:r>
              <a:rPr lang="en-US" sz="2000" b="1" dirty="0">
                <a:latin typeface="Palatino Linotype" panose="02040502050505030304" pitchFamily="18" charset="0"/>
              </a:rPr>
              <a:t>many rows in Table A</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52601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item </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orders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8,2</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ea typeface="Times New Roman" panose="02020603050405020304" pitchFamily="18" charset="0"/>
              </a:rPr>
              <a:t>total_greater_zero</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total &gt;= 0</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a:t>
            </a:r>
            <a:r>
              <a:rPr lang="en-US" dirty="0">
                <a:latin typeface="Liberation Mono"/>
              </a:rPr>
              <a:t>item </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 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err="1">
                <a:solidFill>
                  <a:schemeClr val="tx1">
                    <a:lumMod val="95000"/>
                    <a:lumOff val="5000"/>
                  </a:schemeClr>
                </a:solidFill>
                <a:latin typeface="Liberation Mono"/>
              </a:rPr>
              <a:t>fk_orders_has_item_orders</a:t>
            </a:r>
            <a:r>
              <a:rPr lang="en-US" dirty="0">
                <a:solidFill>
                  <a:schemeClr val="tx1">
                    <a:lumMod val="95000"/>
                    <a:lumOff val="5000"/>
                  </a:schemeClr>
                </a:solidFill>
                <a:latin typeface="Liberation Mono"/>
              </a:rPr>
              <a:t>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orders_ID</a:t>
            </a:r>
            <a:r>
              <a:rPr lang="en-US" dirty="0">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orders</a:t>
            </a:r>
            <a:r>
              <a:rPr lang="en-US" dirty="0">
                <a:latin typeface="Liberation Mono"/>
                <a:cs typeface="Arial" panose="020B0604020202020204" pitchFamily="34" charset="0"/>
              </a:rPr>
              <a:t>(</a:t>
            </a:r>
            <a:r>
              <a:rPr lang="en-US" dirty="0">
                <a:latin typeface="Liberation Mono"/>
              </a:rPr>
              <a:t>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C00000"/>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KEY</a:t>
            </a:r>
            <a:r>
              <a:rPr lang="en-US" dirty="0">
                <a:latin typeface="Liberation Mono"/>
                <a:cs typeface="Arial" panose="020B0604020202020204" pitchFamily="34" charset="0"/>
              </a:rPr>
              <a:t>(</a:t>
            </a:r>
            <a:r>
              <a:rPr lang="en-US" dirty="0">
                <a:latin typeface="Liberation Mono"/>
              </a:rPr>
              <a:t>item_ID</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C00000"/>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latin typeface="Liberation Mono"/>
              </a:rPr>
              <a:t>item</a:t>
            </a:r>
            <a:r>
              <a:rPr lang="en-US" dirty="0">
                <a:latin typeface="Liberation Mono"/>
                <a:cs typeface="Arial" panose="020B0604020202020204" pitchFamily="34" charset="0"/>
              </a:rPr>
              <a:t>(</a:t>
            </a:r>
            <a:r>
              <a:rPr lang="en-US" dirty="0">
                <a:latin typeface="Liberation Mono"/>
              </a:rPr>
              <a:t>I</a:t>
            </a:r>
            <a:r>
              <a:rPr lang="en-US" dirty="0">
                <a:latin typeface="Liberation Mono"/>
                <a:ea typeface="Times New Roman" panose="02020603050405020304" pitchFamily="18" charset="0"/>
              </a:rPr>
              <a:t>D</a:t>
            </a:r>
            <a:r>
              <a:rPr lang="en-US" dirty="0">
                <a:latin typeface="Liberation Mono"/>
                <a:cs typeface="Arial" panose="020B0604020202020204" pitchFamily="34" charset="0"/>
              </a:rPr>
              <a:t>)</a:t>
            </a:r>
          </a:p>
          <a:p>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5" y="620688"/>
            <a:ext cx="11800991" cy="541686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comments_has_replies (</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comment_ID)</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fk_blog_has_a_comment</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(blog_ID)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blog(blog_ID )</a:t>
            </a:r>
            <a:r>
              <a:rPr lang="en-IN" dirty="0">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err="1">
                <a:latin typeface="Liberation Mono"/>
                <a:cs typeface="Arial" panose="020B0604020202020204" pitchFamily="34" charset="0"/>
              </a:rPr>
              <a:t>fk_comment_has_a_replies</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(comment_ID)</a:t>
            </a:r>
            <a:r>
              <a:rPr lang="en-IN" dirty="0">
                <a:latin typeface="Liberation Mono"/>
              </a:rPr>
              <a:t> </a:t>
            </a:r>
            <a:r>
              <a:rPr lang="en-IN" dirty="0">
                <a:solidFill>
                  <a:srgbClr val="C00000"/>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comments(comment_ID)</a:t>
            </a:r>
          </a:p>
          <a:p>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395591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7E90D-F44B-8555-CEC7-B00C152A8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8E7CF-420F-550F-D062-6FCF3FE8D209}"/>
              </a:ext>
            </a:extLst>
          </p:cNvPr>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self-referencing</a:t>
            </a:r>
            <a:r>
              <a:rPr lang="en-US" sz="5400" dirty="0">
                <a:solidFill>
                  <a:srgbClr val="F63122"/>
                </a:solidFill>
                <a:latin typeface="Arial" pitchFamily="34" charset="0"/>
                <a:cs typeface="Arial" pitchFamily="34" charset="0"/>
              </a:rPr>
              <a:t> </a:t>
            </a:r>
            <a:r>
              <a:rPr lang="en-US" sz="5000" dirty="0">
                <a:solidFill>
                  <a:srgbClr val="DC525C"/>
                </a:solidFill>
                <a:latin typeface="Segoe UI Light" panose="020B0502040204020203" pitchFamily="34" charset="0"/>
                <a:cs typeface="Segoe UI Light" panose="020B0502040204020203" pitchFamily="34" charset="0"/>
              </a:rPr>
              <a:t>relationship</a:t>
            </a:r>
          </a:p>
        </p:txBody>
      </p:sp>
      <p:sp>
        <p:nvSpPr>
          <p:cNvPr id="5" name="TextBox 4">
            <a:extLst>
              <a:ext uri="{FF2B5EF4-FFF2-40B4-BE49-F238E27FC236}">
                <a16:creationId xmlns:a16="http://schemas.microsoft.com/office/drawing/2014/main" id="{6ED9D920-2EA1-8A48-C2DD-4B081C16274F}"/>
              </a:ext>
            </a:extLst>
          </p:cNvPr>
          <p:cNvSpPr txBox="1"/>
          <p:nvPr/>
        </p:nvSpPr>
        <p:spPr>
          <a:xfrm>
            <a:off x="1581944" y="3276600"/>
            <a:ext cx="9028112" cy="707886"/>
          </a:xfrm>
          <a:prstGeom prst="rect">
            <a:avLst/>
          </a:prstGeom>
          <a:noFill/>
        </p:spPr>
        <p:txBody>
          <a:bodyPr wrap="square">
            <a:spAutoFit/>
          </a:bodyPr>
          <a:lstStyle/>
          <a:p>
            <a:r>
              <a:rPr lang="en-US" sz="2000" dirty="0">
                <a:latin typeface="Palatino Linotype" panose="02040502050505030304" pitchFamily="18" charset="0"/>
              </a:rPr>
              <a:t>An entity (table) is </a:t>
            </a:r>
            <a:r>
              <a:rPr lang="en-US" sz="2000" b="1" dirty="0">
                <a:latin typeface="Palatino Linotype" panose="02040502050505030304" pitchFamily="18" charset="0"/>
              </a:rPr>
              <a:t>related to itself</a:t>
            </a:r>
            <a:r>
              <a:rPr lang="en-US" sz="2000" dirty="0">
                <a:latin typeface="Palatino Linotype" panose="02040502050505030304" pitchFamily="18" charset="0"/>
              </a:rPr>
              <a:t> using a </a:t>
            </a:r>
            <a:r>
              <a:rPr lang="en-US" sz="2000" b="1" dirty="0">
                <a:latin typeface="Palatino Linotype" panose="02040502050505030304" pitchFamily="18" charset="0"/>
              </a:rPr>
              <a:t>foreign key</a:t>
            </a:r>
            <a:r>
              <a:rPr lang="en-US" sz="2000" dirty="0">
                <a:latin typeface="Palatino Linotype" panose="02040502050505030304" pitchFamily="18" charset="0"/>
              </a:rPr>
              <a:t> that points to its own primary key.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41004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FDF18-FAF5-A372-A801-5453EB0E9667}"/>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"self-referencing"</a:t>
            </a:r>
            <a:r>
              <a:rPr lang="en-US" sz="2000" dirty="0">
                <a:latin typeface="Palatino Linotype" pitchFamily="18" charset="0"/>
              </a:rPr>
              <a:t> or </a:t>
            </a:r>
            <a:r>
              <a:rPr lang="en-US" sz="2000" i="1" dirty="0">
                <a:latin typeface="Palatino Linotype" pitchFamily="18" charset="0"/>
              </a:rPr>
              <a:t>"recursive" </a:t>
            </a:r>
            <a:r>
              <a:rPr lang="en-US" sz="2000" dirty="0">
                <a:latin typeface="Palatino Linotype" pitchFamily="18" charset="0"/>
              </a:rPr>
              <a:t>relationship in databases or data structures means that a record within a table can reference another record in the same table.</a:t>
            </a:r>
          </a:p>
        </p:txBody>
      </p:sp>
      <p:sp>
        <p:nvSpPr>
          <p:cNvPr id="3" name="Rectangle 2">
            <a:extLst>
              <a:ext uri="{FF2B5EF4-FFF2-40B4-BE49-F238E27FC236}">
                <a16:creationId xmlns:a16="http://schemas.microsoft.com/office/drawing/2014/main" id="{A5BE2BAB-D9AB-6B34-BB79-61C7CDFD04A6}"/>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pic>
        <p:nvPicPr>
          <p:cNvPr id="5" name="Picture 4">
            <a:extLst>
              <a:ext uri="{FF2B5EF4-FFF2-40B4-BE49-F238E27FC236}">
                <a16:creationId xmlns:a16="http://schemas.microsoft.com/office/drawing/2014/main" id="{94A800DC-FBF6-3AE2-2A05-8A35C0693428}"/>
              </a:ext>
            </a:extLst>
          </p:cNvPr>
          <p:cNvPicPr>
            <a:picLocks noChangeAspect="1"/>
          </p:cNvPicPr>
          <p:nvPr/>
        </p:nvPicPr>
        <p:blipFill>
          <a:blip r:embed="rId2"/>
          <a:stretch>
            <a:fillRect/>
          </a:stretch>
        </p:blipFill>
        <p:spPr>
          <a:xfrm>
            <a:off x="5879976" y="1628800"/>
            <a:ext cx="5256584" cy="1653201"/>
          </a:xfrm>
          <a:prstGeom prst="rect">
            <a:avLst/>
          </a:prstGeom>
        </p:spPr>
      </p:pic>
      <p:sp>
        <p:nvSpPr>
          <p:cNvPr id="6" name="TextBox 5">
            <a:extLst>
              <a:ext uri="{FF2B5EF4-FFF2-40B4-BE49-F238E27FC236}">
                <a16:creationId xmlns:a16="http://schemas.microsoft.com/office/drawing/2014/main" id="{97D45F5B-6655-4965-0F3E-7D036396F7B7}"/>
              </a:ext>
            </a:extLst>
          </p:cNvPr>
          <p:cNvSpPr txBox="1"/>
          <p:nvPr/>
        </p:nvSpPr>
        <p:spPr>
          <a:xfrm>
            <a:off x="191344" y="3573016"/>
            <a:ext cx="4507342" cy="369332"/>
          </a:xfrm>
          <a:prstGeom prst="rect">
            <a:avLst/>
          </a:prstGeom>
          <a:noFill/>
        </p:spPr>
        <p:txBody>
          <a:bodyPr wrap="square">
            <a:spAutoFit/>
          </a:bodyPr>
          <a:lstStyle/>
          <a:p>
            <a:r>
              <a:rPr lang="en-IN" b="1" dirty="0">
                <a:latin typeface="Palatino Linotype" panose="02040502050505030304" pitchFamily="18" charset="0"/>
              </a:rPr>
              <a:t>Product Categories and Subcategories</a:t>
            </a:r>
          </a:p>
        </p:txBody>
      </p:sp>
      <p:graphicFrame>
        <p:nvGraphicFramePr>
          <p:cNvPr id="8" name="Table 7">
            <a:extLst>
              <a:ext uri="{FF2B5EF4-FFF2-40B4-BE49-F238E27FC236}">
                <a16:creationId xmlns:a16="http://schemas.microsoft.com/office/drawing/2014/main" id="{BFDEA1D2-AEA4-7604-B6F9-CB0F9611FC5E}"/>
              </a:ext>
            </a:extLst>
          </p:cNvPr>
          <p:cNvGraphicFramePr>
            <a:graphicFrameLocks noGrp="1"/>
          </p:cNvGraphicFramePr>
          <p:nvPr>
            <p:extLst>
              <p:ext uri="{D42A27DB-BD31-4B8C-83A1-F6EECF244321}">
                <p14:modId xmlns:p14="http://schemas.microsoft.com/office/powerpoint/2010/main" val="3853286351"/>
              </p:ext>
            </p:extLst>
          </p:nvPr>
        </p:nvGraphicFramePr>
        <p:xfrm>
          <a:off x="292514" y="4083949"/>
          <a:ext cx="5947502" cy="2225040"/>
        </p:xfrm>
        <a:graphic>
          <a:graphicData uri="http://schemas.openxmlformats.org/drawingml/2006/table">
            <a:tbl>
              <a:tblPr firstRow="1" bandRow="1">
                <a:tableStyleId>{5940675A-B579-460E-94D1-54222C63F5DA}</a:tableStyleId>
              </a:tblPr>
              <a:tblGrid>
                <a:gridCol w="1667398">
                  <a:extLst>
                    <a:ext uri="{9D8B030D-6E8A-4147-A177-3AD203B41FA5}">
                      <a16:colId xmlns:a16="http://schemas.microsoft.com/office/drawing/2014/main" val="947670548"/>
                    </a:ext>
                  </a:extLst>
                </a:gridCol>
                <a:gridCol w="1904016">
                  <a:extLst>
                    <a:ext uri="{9D8B030D-6E8A-4147-A177-3AD203B41FA5}">
                      <a16:colId xmlns:a16="http://schemas.microsoft.com/office/drawing/2014/main" val="864976200"/>
                    </a:ext>
                  </a:extLst>
                </a:gridCol>
                <a:gridCol w="2376088">
                  <a:extLst>
                    <a:ext uri="{9D8B030D-6E8A-4147-A177-3AD203B41FA5}">
                      <a16:colId xmlns:a16="http://schemas.microsoft.com/office/drawing/2014/main" val="3649311526"/>
                    </a:ext>
                  </a:extLst>
                </a:gridCol>
              </a:tblGrid>
              <a:tr h="370840">
                <a:tc>
                  <a:txBody>
                    <a:bodyPr/>
                    <a:lstStyle/>
                    <a:p>
                      <a:pPr algn="ctr"/>
                      <a:r>
                        <a:rPr lang="en-IN" dirty="0">
                          <a:latin typeface="Palatino Linotype" panose="02040502050505030304" pitchFamily="18" charset="0"/>
                        </a:rPr>
                        <a:t>CategoryID</a:t>
                      </a:r>
                    </a:p>
                  </a:txBody>
                  <a:tcPr/>
                </a:tc>
                <a:tc>
                  <a:txBody>
                    <a:bodyPr/>
                    <a:lstStyle/>
                    <a:p>
                      <a:pPr algn="ctr"/>
                      <a:r>
                        <a:rPr lang="en-IN" dirty="0">
                          <a:latin typeface="Palatino Linotype" panose="02040502050505030304" pitchFamily="18" charset="0"/>
                        </a:rPr>
                        <a:t>CategoryName</a:t>
                      </a:r>
                    </a:p>
                  </a:txBody>
                  <a:tcPr/>
                </a:tc>
                <a:tc>
                  <a:txBody>
                    <a:bodyPr/>
                    <a:lstStyle/>
                    <a:p>
                      <a:pPr algn="ctr"/>
                      <a:r>
                        <a:rPr lang="en-IN" dirty="0">
                          <a:latin typeface="Palatino Linotype" panose="02040502050505030304" pitchFamily="18" charset="0"/>
                        </a:rPr>
                        <a:t>ParentCategoryID</a:t>
                      </a:r>
                    </a:p>
                  </a:txBody>
                  <a:tcPr/>
                </a:tc>
                <a:extLst>
                  <a:ext uri="{0D108BD9-81ED-4DB2-BD59-A6C34878D82A}">
                    <a16:rowId xmlns:a16="http://schemas.microsoft.com/office/drawing/2014/main" val="3457220529"/>
                  </a:ext>
                </a:extLst>
              </a:tr>
              <a:tr h="370840">
                <a:tc>
                  <a:txBody>
                    <a:bodyPr/>
                    <a:lstStyle/>
                    <a:p>
                      <a:pPr algn="ctr"/>
                      <a:r>
                        <a:rPr lang="en-US" dirty="0">
                          <a:latin typeface="Palatino Linotype" panose="02040502050505030304" pitchFamily="18" charset="0"/>
                        </a:rPr>
                        <a:t>1</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Electronics</a:t>
                      </a:r>
                    </a:p>
                  </a:txBody>
                  <a:tcPr/>
                </a:tc>
                <a:tc>
                  <a:txBody>
                    <a:bodyPr/>
                    <a:lstStyle/>
                    <a:p>
                      <a:pPr algn="l"/>
                      <a:r>
                        <a:rPr lang="en-US" dirty="0">
                          <a:latin typeface="Palatino Linotype" panose="02040502050505030304" pitchFamily="18" charset="0"/>
                        </a:rPr>
                        <a:t>NULL</a:t>
                      </a:r>
                      <a:endParaRPr lang="en-IN" dirty="0">
                        <a:latin typeface="Palatino Linotype" panose="02040502050505030304" pitchFamily="18" charset="0"/>
                      </a:endParaRPr>
                    </a:p>
                  </a:txBody>
                  <a:tcPr/>
                </a:tc>
                <a:extLst>
                  <a:ext uri="{0D108BD9-81ED-4DB2-BD59-A6C34878D82A}">
                    <a16:rowId xmlns:a16="http://schemas.microsoft.com/office/drawing/2014/main" val="2431962209"/>
                  </a:ext>
                </a:extLst>
              </a:tr>
              <a:tr h="370840">
                <a:tc>
                  <a:txBody>
                    <a:bodyPr/>
                    <a:lstStyle/>
                    <a:p>
                      <a:pPr algn="ctr"/>
                      <a:r>
                        <a:rPr lang="en-US" dirty="0">
                          <a:latin typeface="Palatino Linotype" panose="02040502050505030304" pitchFamily="18" charset="0"/>
                        </a:rPr>
                        <a:t>2</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Phones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2439524226"/>
                  </a:ext>
                </a:extLst>
              </a:tr>
              <a:tr h="370840">
                <a:tc>
                  <a:txBody>
                    <a:bodyPr/>
                    <a:lstStyle/>
                    <a:p>
                      <a:pPr algn="ctr"/>
                      <a:r>
                        <a:rPr lang="en-US" dirty="0">
                          <a:latin typeface="Palatino Linotype" panose="02040502050505030304" pitchFamily="18" charset="0"/>
                        </a:rPr>
                        <a:t>3</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Laptops</a:t>
                      </a:r>
                    </a:p>
                  </a:txBody>
                  <a:tcPr/>
                </a:tc>
                <a:tc>
                  <a:txBody>
                    <a:bodyPr/>
                    <a:lstStyle/>
                    <a:p>
                      <a:pPr algn="l"/>
                      <a:r>
                        <a:rPr lang="en-US" dirty="0">
                          <a:latin typeface="Palatino Linotype" panose="02040502050505030304" pitchFamily="18" charset="0"/>
                        </a:rPr>
                        <a:t>1</a:t>
                      </a:r>
                      <a:endParaRPr lang="en-IN" dirty="0">
                        <a:latin typeface="Palatino Linotype" panose="02040502050505030304" pitchFamily="18" charset="0"/>
                      </a:endParaRPr>
                    </a:p>
                  </a:txBody>
                  <a:tcPr/>
                </a:tc>
                <a:extLst>
                  <a:ext uri="{0D108BD9-81ED-4DB2-BD59-A6C34878D82A}">
                    <a16:rowId xmlns:a16="http://schemas.microsoft.com/office/drawing/2014/main" val="3420243988"/>
                  </a:ext>
                </a:extLst>
              </a:tr>
              <a:tr h="370840">
                <a:tc>
                  <a:txBody>
                    <a:bodyPr/>
                    <a:lstStyle/>
                    <a:p>
                      <a:pPr algn="ctr"/>
                      <a:r>
                        <a:rPr lang="en-US" dirty="0">
                          <a:latin typeface="Palatino Linotype" panose="02040502050505030304" pitchFamily="18" charset="0"/>
                        </a:rPr>
                        <a:t>4</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Smartphones</a:t>
                      </a:r>
                    </a:p>
                  </a:txBody>
                  <a:tcPr/>
                </a:tc>
                <a:tc>
                  <a:txBody>
                    <a:bodyPr/>
                    <a:lstStyle/>
                    <a:p>
                      <a:pPr algn="l"/>
                      <a:r>
                        <a:rPr lang="en-US" dirty="0">
                          <a:latin typeface="Palatino Linotype" panose="02040502050505030304" pitchFamily="18" charset="0"/>
                        </a:rPr>
                        <a:t>2</a:t>
                      </a:r>
                      <a:endParaRPr lang="en-IN" dirty="0">
                        <a:latin typeface="Palatino Linotype" panose="02040502050505030304" pitchFamily="18" charset="0"/>
                      </a:endParaRPr>
                    </a:p>
                  </a:txBody>
                  <a:tcPr/>
                </a:tc>
                <a:extLst>
                  <a:ext uri="{0D108BD9-81ED-4DB2-BD59-A6C34878D82A}">
                    <a16:rowId xmlns:a16="http://schemas.microsoft.com/office/drawing/2014/main" val="1749411170"/>
                  </a:ext>
                </a:extLst>
              </a:tr>
              <a:tr h="370840">
                <a:tc>
                  <a:txBody>
                    <a:bodyPr/>
                    <a:lstStyle/>
                    <a:p>
                      <a:pPr algn="ctr"/>
                      <a:r>
                        <a:rPr lang="en-US" dirty="0">
                          <a:latin typeface="Palatino Linotype" panose="02040502050505030304" pitchFamily="18" charset="0"/>
                        </a:rPr>
                        <a:t>5</a:t>
                      </a:r>
                      <a:endParaRPr lang="en-IN" dirty="0">
                        <a:latin typeface="Palatino Linotype" panose="02040502050505030304" pitchFamily="18" charset="0"/>
                      </a:endParaRPr>
                    </a:p>
                  </a:txBody>
                  <a:tcPr/>
                </a:tc>
                <a:tc>
                  <a:txBody>
                    <a:bodyPr/>
                    <a:lstStyle/>
                    <a:p>
                      <a:r>
                        <a:rPr lang="en-IN" dirty="0">
                          <a:latin typeface="Palatino Linotype" panose="02040502050505030304" pitchFamily="18" charset="0"/>
                        </a:rPr>
                        <a:t>Gaming Laptops</a:t>
                      </a:r>
                    </a:p>
                  </a:txBody>
                  <a:tcPr/>
                </a:tc>
                <a:tc>
                  <a:txBody>
                    <a:bodyPr/>
                    <a:lstStyle/>
                    <a:p>
                      <a:pPr algn="l"/>
                      <a:r>
                        <a:rPr lang="en-US" dirty="0">
                          <a:latin typeface="Palatino Linotype" panose="02040502050505030304" pitchFamily="18" charset="0"/>
                        </a:rPr>
                        <a:t>3</a:t>
                      </a:r>
                      <a:endParaRPr lang="en-IN" dirty="0">
                        <a:latin typeface="Palatino Linotype" panose="02040502050505030304" pitchFamily="18" charset="0"/>
                      </a:endParaRPr>
                    </a:p>
                  </a:txBody>
                  <a:tcPr/>
                </a:tc>
                <a:extLst>
                  <a:ext uri="{0D108BD9-81ED-4DB2-BD59-A6C34878D82A}">
                    <a16:rowId xmlns:a16="http://schemas.microsoft.com/office/drawing/2014/main" val="1313608330"/>
                  </a:ext>
                </a:extLst>
              </a:tr>
            </a:tbl>
          </a:graphicData>
        </a:graphic>
      </p:graphicFrame>
    </p:spTree>
    <p:extLst>
      <p:ext uri="{BB962C8B-B14F-4D97-AF65-F5344CB8AC3E}">
        <p14:creationId xmlns:p14="http://schemas.microsoft.com/office/powerpoint/2010/main" val="2041968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3D544-C767-99B2-3876-86D9E1298ACE}"/>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self-referencing relationship</a:t>
            </a:r>
          </a:p>
        </p:txBody>
      </p:sp>
      <p:sp>
        <p:nvSpPr>
          <p:cNvPr id="8" name="TextBox 7">
            <a:extLst>
              <a:ext uri="{FF2B5EF4-FFF2-40B4-BE49-F238E27FC236}">
                <a16:creationId xmlns:a16="http://schemas.microsoft.com/office/drawing/2014/main" id="{56F4E6FF-369A-B8B4-21A7-7D323692CD31}"/>
              </a:ext>
            </a:extLst>
          </p:cNvPr>
          <p:cNvSpPr txBox="1"/>
          <p:nvPr/>
        </p:nvSpPr>
        <p:spPr>
          <a:xfrm>
            <a:off x="407368" y="908720"/>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product_category(</a:t>
            </a:r>
          </a:p>
          <a:p>
            <a:r>
              <a:rPr lang="en-IN" dirty="0">
                <a:latin typeface="Liberation Mono"/>
              </a:rPr>
              <a:t>  CategoryID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CategoryName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ParentCategoryID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(ParentCategoryID) </a:t>
            </a:r>
            <a:r>
              <a:rPr lang="en-IN" dirty="0">
                <a:solidFill>
                  <a:srgbClr val="C00000"/>
                </a:solidFill>
                <a:latin typeface="Liberation Mono"/>
                <a:cs typeface="Arial" panose="020B0604020202020204" pitchFamily="34" charset="0"/>
              </a:rPr>
              <a:t>REFERENCES</a:t>
            </a:r>
            <a:r>
              <a:rPr lang="en-IN" dirty="0">
                <a:latin typeface="Liberation Mono"/>
              </a:rPr>
              <a:t> product_category(CategoryID)</a:t>
            </a:r>
          </a:p>
          <a:p>
            <a:r>
              <a:rPr lang="en-IN" dirty="0">
                <a:latin typeface="Liberation Mono"/>
              </a:rPr>
              <a:t>);</a:t>
            </a:r>
          </a:p>
        </p:txBody>
      </p:sp>
      <p:sp>
        <p:nvSpPr>
          <p:cNvPr id="10" name="TextBox 9">
            <a:extLst>
              <a:ext uri="{FF2B5EF4-FFF2-40B4-BE49-F238E27FC236}">
                <a16:creationId xmlns:a16="http://schemas.microsoft.com/office/drawing/2014/main" id="{B6428669-A7C8-A63C-EE44-381893AA3D7D}"/>
              </a:ext>
            </a:extLst>
          </p:cNvPr>
          <p:cNvSpPr txBox="1"/>
          <p:nvPr/>
        </p:nvSpPr>
        <p:spPr>
          <a:xfrm>
            <a:off x="407368" y="2986991"/>
            <a:ext cx="799288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family(</a:t>
            </a:r>
          </a:p>
          <a:p>
            <a:r>
              <a:rPr lang="en-IN" dirty="0">
                <a:latin typeface="Liberation Mono"/>
              </a:rPr>
              <a:t>    PersonID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a:t>
            </a:r>
          </a:p>
          <a:p>
            <a:r>
              <a:rPr lang="en-IN" dirty="0">
                <a:latin typeface="Liberation Mono"/>
              </a:rPr>
              <a:t>    RelationName </a:t>
            </a:r>
            <a:r>
              <a:rPr lang="en-IN" dirty="0">
                <a:solidFill>
                  <a:srgbClr val="834689"/>
                </a:solidFill>
                <a:latin typeface="Liberation Mono"/>
                <a:cs typeface="Arial" panose="020B0604020202020204" pitchFamily="34" charset="0"/>
              </a:rPr>
              <a:t>VARCHAR</a:t>
            </a:r>
            <a:r>
              <a:rPr lang="en-IN" dirty="0">
                <a:latin typeface="Liberation Mono"/>
              </a:rPr>
              <a:t>(100),</a:t>
            </a:r>
          </a:p>
          <a:p>
            <a:r>
              <a:rPr lang="en-IN" dirty="0">
                <a:latin typeface="Liberation Mono"/>
              </a:rPr>
              <a:t>    ParentID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C00000"/>
                </a:solidFill>
                <a:latin typeface="Liberation Mono"/>
                <a:cs typeface="Arial" panose="020B0604020202020204" pitchFamily="34" charset="0"/>
              </a:rPr>
              <a:t>FOREIGN</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(ParentID) </a:t>
            </a:r>
            <a:r>
              <a:rPr lang="en-IN" dirty="0">
                <a:solidFill>
                  <a:srgbClr val="C00000"/>
                </a:solidFill>
                <a:latin typeface="Liberation Mono"/>
                <a:cs typeface="Arial" panose="020B0604020202020204" pitchFamily="34" charset="0"/>
              </a:rPr>
              <a:t>REFERENCES</a:t>
            </a:r>
            <a:r>
              <a:rPr lang="en-IN" dirty="0">
                <a:latin typeface="Liberation Mono"/>
              </a:rPr>
              <a:t> family(PersonID)</a:t>
            </a:r>
          </a:p>
          <a:p>
            <a:r>
              <a:rPr lang="en-IN" dirty="0">
                <a:latin typeface="Liberation Mono"/>
              </a:rPr>
              <a:t>);</a:t>
            </a:r>
          </a:p>
        </p:txBody>
      </p:sp>
    </p:spTree>
    <p:extLst>
      <p:ext uri="{BB962C8B-B14F-4D97-AF65-F5344CB8AC3E}">
        <p14:creationId xmlns:p14="http://schemas.microsoft.com/office/powerpoint/2010/main" val="5542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62002</TotalTime>
  <Words>96657</Words>
  <Application>Microsoft Office PowerPoint</Application>
  <PresentationFormat>Widescreen</PresentationFormat>
  <Paragraphs>14370</Paragraphs>
  <Slides>831</Slides>
  <Notes>59</Notes>
  <HiddenSlides>0</HiddenSlides>
  <MMClips>0</MMClips>
  <ScaleCrop>false</ScaleCrop>
  <HeadingPairs>
    <vt:vector size="6" baseType="variant">
      <vt:variant>
        <vt:lpstr>Fonts Used</vt:lpstr>
      </vt:variant>
      <vt:variant>
        <vt:i4>43</vt:i4>
      </vt:variant>
      <vt:variant>
        <vt:lpstr>Theme</vt:lpstr>
      </vt:variant>
      <vt:variant>
        <vt:i4>1</vt:i4>
      </vt:variant>
      <vt:variant>
        <vt:lpstr>Slide Titles</vt:lpstr>
      </vt:variant>
      <vt:variant>
        <vt:i4>831</vt:i4>
      </vt:variant>
    </vt:vector>
  </HeadingPairs>
  <TitlesOfParts>
    <vt:vector size="875"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Google Sans</vt:lpstr>
      <vt:lpstr>Helvetica</vt:lpstr>
      <vt:lpstr>Helvetica Neue</vt:lpstr>
      <vt:lpstr>inherit</vt:lpstr>
      <vt:lpstr>inter-regular</vt:lpstr>
      <vt:lpstr>inter-regular</vt:lpstr>
      <vt:lpstr>Leelawadee UI Semilight</vt:lpstr>
      <vt:lpstr>Liberation Mono</vt:lpstr>
      <vt:lpstr>NexusSans</vt:lpstr>
      <vt:lpstr>Nunito</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Source Sans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14103</cp:revision>
  <dcterms:created xsi:type="dcterms:W3CDTF">2015-10-09T06:09:34Z</dcterms:created>
  <dcterms:modified xsi:type="dcterms:W3CDTF">2025-09-08T09:27:14Z</dcterms:modified>
</cp:coreProperties>
</file>